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81" r:id="rId2"/>
    <p:sldId id="344" r:id="rId3"/>
    <p:sldId id="321" r:id="rId4"/>
    <p:sldId id="314" r:id="rId5"/>
    <p:sldId id="322" r:id="rId6"/>
    <p:sldId id="335" r:id="rId7"/>
    <p:sldId id="336" r:id="rId8"/>
    <p:sldId id="337" r:id="rId9"/>
    <p:sldId id="338" r:id="rId10"/>
    <p:sldId id="334" r:id="rId11"/>
    <p:sldId id="305" r:id="rId12"/>
    <p:sldId id="306" r:id="rId13"/>
    <p:sldId id="307" r:id="rId14"/>
    <p:sldId id="323" r:id="rId15"/>
    <p:sldId id="325" r:id="rId16"/>
    <p:sldId id="345" r:id="rId17"/>
    <p:sldId id="291" r:id="rId18"/>
    <p:sldId id="278" r:id="rId19"/>
    <p:sldId id="339" r:id="rId20"/>
    <p:sldId id="341" r:id="rId21"/>
    <p:sldId id="310" r:id="rId22"/>
    <p:sldId id="317" r:id="rId23"/>
    <p:sldId id="343" r:id="rId24"/>
    <p:sldId id="319" r:id="rId25"/>
    <p:sldId id="320" r:id="rId26"/>
    <p:sldId id="329" r:id="rId27"/>
    <p:sldId id="330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353" r:id="rId36"/>
    <p:sldId id="354" r:id="rId37"/>
    <p:sldId id="364" r:id="rId38"/>
    <p:sldId id="356" r:id="rId39"/>
    <p:sldId id="365" r:id="rId40"/>
    <p:sldId id="359" r:id="rId41"/>
    <p:sldId id="360" r:id="rId42"/>
    <p:sldId id="361" r:id="rId43"/>
    <p:sldId id="362" r:id="rId44"/>
    <p:sldId id="363" r:id="rId45"/>
    <p:sldId id="340" r:id="rId46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E917"/>
    <a:srgbClr val="FF33CC"/>
    <a:srgbClr val="00FF00"/>
    <a:srgbClr val="3333FF"/>
    <a:srgbClr val="0033CC"/>
    <a:srgbClr val="00FFFF"/>
    <a:srgbClr val="FF00FF"/>
    <a:srgbClr val="FF99FF"/>
    <a:srgbClr val="B2B2B2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84" autoAdjust="0"/>
  </p:normalViewPr>
  <p:slideViewPr>
    <p:cSldViewPr>
      <p:cViewPr varScale="1">
        <p:scale>
          <a:sx n="74" d="100"/>
          <a:sy n="74" d="100"/>
        </p:scale>
        <p:origin x="-312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636" y="-87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123F0FA5-1F9D-46ED-8566-12761AD054F5}" type="datetimeFigureOut">
              <a:rPr lang="en-US" smtClean="0"/>
              <a:pPr/>
              <a:t>5/16/2014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79B9068F-DF87-4EC1-8736-A4FD71828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64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15EB72-E57E-4DA4-8878-9FFE33F28AFE}" type="datetimeFigureOut">
              <a:rPr lang="en-US"/>
              <a:pPr>
                <a:defRPr/>
              </a:pPr>
              <a:t>5/16/2014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F13889B-51A8-4E8E-AE9D-0A21E53F8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51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011653-83FA-48F6-8093-199B6F3788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011653-83FA-48F6-8093-199B6F3788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011653-83FA-48F6-8093-199B6F3788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011653-83FA-48F6-8093-199B6F3788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8BF658-BD22-49F7-A0EC-C3921BAA7B5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011653-83FA-48F6-8093-199B6F3788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011653-83FA-48F6-8093-199B6F3788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011653-83FA-48F6-8093-199B6F3788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3889B-51A8-4E8E-AE9D-0A21E53F8F3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22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01F9C-DD9C-414F-B76A-C2E89EE4F9A7}" type="datetimeFigureOut">
              <a:rPr lang="en-US"/>
              <a:pPr>
                <a:defRPr/>
              </a:pPr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D8198-72BA-45C0-97D2-DA7ADD199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D0605-FA17-476F-B79A-7659ECC7CEB4}" type="datetimeFigureOut">
              <a:rPr lang="en-US"/>
              <a:pPr>
                <a:defRPr/>
              </a:pPr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B2EF3-A4FA-4512-ACC8-715C0D3C4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99EBD-82F1-4C1D-A658-AA17D6FB9E36}" type="datetimeFigureOut">
              <a:rPr lang="en-US"/>
              <a:pPr>
                <a:defRPr/>
              </a:pPr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20AF5-E2B6-41F4-8C88-DA8DA38E9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22A72-17C8-4991-9858-0CADBC47B629}" type="datetimeFigureOut">
              <a:rPr lang="en-US"/>
              <a:pPr>
                <a:defRPr/>
              </a:pPr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8DCB5-9FDF-48E9-A549-E2F5C38C7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D6921-D52D-4E59-A836-03E0D0EA2D74}" type="datetimeFigureOut">
              <a:rPr lang="en-US"/>
              <a:pPr>
                <a:defRPr/>
              </a:pPr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37EEF-72E0-4940-965C-A677C9249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7E797-ED8A-4697-B85D-A3E5275CC269}" type="datetimeFigureOut">
              <a:rPr lang="en-US"/>
              <a:pPr>
                <a:defRPr/>
              </a:pPr>
              <a:t>5/16/2014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E3556-D01B-48C4-A5E4-DC8845119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A1FC7-19E0-4CA6-B96C-562FB98EC360}" type="datetimeFigureOut">
              <a:rPr lang="en-US"/>
              <a:pPr>
                <a:defRPr/>
              </a:pPr>
              <a:t>5/16/2014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803B9-97E0-48CA-870A-05DBBDDBB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60AB2-27AD-48DA-8365-3D491FAF2538}" type="datetimeFigureOut">
              <a:rPr lang="en-US"/>
              <a:pPr>
                <a:defRPr/>
              </a:pPr>
              <a:t>5/16/2014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DDDBE-D7CA-4A5E-B263-307B265C9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2E31C-62EF-4462-AC23-3572203E5604}" type="datetimeFigureOut">
              <a:rPr lang="en-US"/>
              <a:pPr>
                <a:defRPr/>
              </a:pPr>
              <a:t>5/16/2014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73219-5926-4DBF-842D-89F675080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2A1CC-B3B6-438A-ADA6-7AD49446A7F8}" type="datetimeFigureOut">
              <a:rPr lang="en-US"/>
              <a:pPr>
                <a:defRPr/>
              </a:pPr>
              <a:t>5/16/2014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5D072-9E79-4B6F-BBD7-F94A24364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ACD66-3979-455B-ADCF-BCED0E102E46}" type="datetimeFigureOut">
              <a:rPr lang="en-US"/>
              <a:pPr>
                <a:defRPr/>
              </a:pPr>
              <a:t>5/16/2014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D645D-E01C-421F-82D5-0F134C1E0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BACEE3-5C10-460E-B9CD-4766D7CE3DFA}" type="datetimeFigureOut">
              <a:rPr lang="en-US"/>
              <a:pPr>
                <a:defRPr/>
              </a:pPr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C1220A-F4C3-4207-9AF9-FE96834A3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gif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10.png"/><Relationship Id="rId10" Type="http://schemas.openxmlformats.org/officeDocument/2006/relationships/image" Target="../media/image12.png"/><Relationship Id="rId4" Type="http://schemas.openxmlformats.org/officeDocument/2006/relationships/image" Target="../media/image610.png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9.png"/><Relationship Id="rId4" Type="http://schemas.openxmlformats.org/officeDocument/2006/relationships/image" Target="../media/image1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42" y="228600"/>
            <a:ext cx="9000458" cy="1143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fr-CA" sz="2400" dirty="0" smtClean="0">
                <a:latin typeface="Arial" charset="0"/>
                <a:ea typeface="+mn-ea"/>
                <a:cs typeface="+mn-cs"/>
              </a:rPr>
              <a:t>Semi-</a:t>
            </a:r>
            <a:r>
              <a:rPr lang="fr-CA" sz="2400" dirty="0" err="1" smtClean="0">
                <a:latin typeface="Arial" charset="0"/>
                <a:ea typeface="+mn-ea"/>
                <a:cs typeface="+mn-cs"/>
              </a:rPr>
              <a:t>Lagrangian</a:t>
            </a:r>
            <a:r>
              <a:rPr lang="fr-CA" sz="2400" dirty="0" smtClean="0">
                <a:latin typeface="Arial" charset="0"/>
                <a:ea typeface="+mn-ea"/>
                <a:cs typeface="+mn-cs"/>
              </a:rPr>
              <a:t> advection, </a:t>
            </a:r>
            <a:br>
              <a:rPr lang="fr-CA" sz="2400" dirty="0" smtClean="0">
                <a:latin typeface="Arial" charset="0"/>
                <a:ea typeface="+mn-ea"/>
                <a:cs typeface="+mn-cs"/>
              </a:rPr>
            </a:br>
            <a:r>
              <a:rPr lang="fr-CA" sz="2400" dirty="0" smtClean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Shape-</a:t>
            </a:r>
            <a:r>
              <a:rPr lang="fr-CA" sz="2400" dirty="0" err="1" smtClean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Preserving</a:t>
            </a:r>
            <a:r>
              <a:rPr lang="fr-CA" sz="2400" dirty="0" smtClean="0">
                <a:latin typeface="Arial" charset="0"/>
                <a:ea typeface="+mn-ea"/>
                <a:cs typeface="+mn-cs"/>
              </a:rPr>
              <a:t> and </a:t>
            </a:r>
            <a:r>
              <a:rPr lang="fr-CA" sz="2400" dirty="0">
                <a:solidFill>
                  <a:srgbClr val="00B050"/>
                </a:solidFill>
                <a:latin typeface="Arial" charset="0"/>
                <a:ea typeface="+mn-ea"/>
                <a:cs typeface="+mn-cs"/>
              </a:rPr>
              <a:t>Mass-</a:t>
            </a:r>
            <a:r>
              <a:rPr lang="fr-CA" sz="2400" dirty="0" smtClean="0">
                <a:solidFill>
                  <a:srgbClr val="00B050"/>
                </a:solidFill>
                <a:latin typeface="Arial" charset="0"/>
                <a:ea typeface="+mn-ea"/>
                <a:cs typeface="+mn-cs"/>
              </a:rPr>
              <a:t>Conservation</a:t>
            </a:r>
            <a:endParaRPr lang="en-US" sz="800" dirty="0">
              <a:solidFill>
                <a:srgbClr val="00B05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7400" y="3048000"/>
            <a:ext cx="2544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Monique </a:t>
            </a:r>
            <a:r>
              <a:rPr lang="fr-CA" dirty="0" err="1" smtClean="0"/>
              <a:t>Tanguay</a:t>
            </a:r>
            <a:endParaRPr lang="fr-CA" dirty="0" smtClean="0"/>
          </a:p>
          <a:p>
            <a:r>
              <a:rPr lang="fr-CA" dirty="0" err="1" smtClean="0"/>
              <a:t>Abdessamad</a:t>
            </a:r>
            <a:r>
              <a:rPr lang="fr-CA" dirty="0" smtClean="0"/>
              <a:t> </a:t>
            </a:r>
            <a:r>
              <a:rPr lang="fr-CA" dirty="0" err="1" smtClean="0"/>
              <a:t>Qaddouri</a:t>
            </a:r>
            <a:endParaRPr lang="fr-CA" dirty="0" smtClean="0"/>
          </a:p>
          <a:p>
            <a:r>
              <a:rPr lang="fr-CA" dirty="0" smtClean="0"/>
              <a:t>Jean de </a:t>
            </a:r>
            <a:r>
              <a:rPr lang="fr-CA" dirty="0" err="1" smtClean="0"/>
              <a:t>Grandpré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257800"/>
            <a:ext cx="8731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b="1" dirty="0" smtClean="0"/>
              <a:t>Collaboration: Sylvie Gravel, </a:t>
            </a:r>
            <a:r>
              <a:rPr lang="fr-CA" sz="1400" b="1" dirty="0" err="1" smtClean="0"/>
              <a:t>Saroja</a:t>
            </a:r>
            <a:r>
              <a:rPr lang="fr-CA" sz="1400" b="1" dirty="0" smtClean="0"/>
              <a:t> </a:t>
            </a:r>
            <a:r>
              <a:rPr lang="fr-CA" sz="1400" b="1" dirty="0" err="1" smtClean="0"/>
              <a:t>Polavarapu</a:t>
            </a:r>
            <a:r>
              <a:rPr lang="fr-CA" sz="1400" b="1" dirty="0" smtClean="0"/>
              <a:t>, Michael </a:t>
            </a:r>
            <a:r>
              <a:rPr lang="fr-CA" sz="1400" b="1" dirty="0" err="1" smtClean="0"/>
              <a:t>Neish</a:t>
            </a:r>
            <a:r>
              <a:rPr lang="fr-CA" sz="1400" b="1" dirty="0" smtClean="0"/>
              <a:t>, David Plummer, Mohamed </a:t>
            </a:r>
            <a:r>
              <a:rPr lang="fr-CA" sz="1400" b="1" dirty="0" err="1" smtClean="0"/>
              <a:t>Zerroukat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152400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May 16,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386" name="TextBox 5"/>
              <p:cNvSpPr txBox="1">
                <a:spLocks noChangeArrowheads="1"/>
              </p:cNvSpPr>
              <p:nvPr/>
            </p:nvSpPr>
            <p:spPr bwMode="auto">
              <a:xfrm>
                <a:off x="266249" y="304800"/>
                <a:ext cx="8545353" cy="4074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CA" sz="2000" u="sng" dirty="0" smtClean="0">
                    <a:latin typeface="Arial" pitchFamily="34" charset="0"/>
                    <a:cs typeface="Arial" pitchFamily="34" charset="0"/>
                  </a:rPr>
                  <a:t>ILMC </a:t>
                </a:r>
                <a:r>
                  <a:rPr lang="fr-CA" sz="1600" u="sng" dirty="0">
                    <a:latin typeface="Arial" pitchFamily="34" charset="0"/>
                    <a:cs typeface="Arial" pitchFamily="34" charset="0"/>
                  </a:rPr>
                  <a:t>in Sorensen et al (2013): </a:t>
                </a:r>
                <a:r>
                  <a:rPr lang="fr-CA" sz="1600" u="sng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sz="2000" i="1" u="sng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000" i="0" u="sng">
                            <a:solidFill>
                              <a:prstClr val="black"/>
                            </a:solidFill>
                            <a:latin typeface="Cambria Math"/>
                          </a:rPr>
                          <m:t>ϕ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CA" sz="2000" b="0" i="0" u="sng" smtClean="0">
                            <a:latin typeface="Cambria Math"/>
                            <a:cs typeface="Arial" pitchFamily="34" charset="0"/>
                          </a:rPr>
                          <m:t>C</m:t>
                        </m:r>
                      </m:sup>
                    </m:sSup>
                  </m:oMath>
                </a14:m>
                <a:r>
                  <a:rPr lang="fr-CA" sz="1600" u="sng" dirty="0" smtClean="0">
                    <a:latin typeface="Arial" pitchFamily="34" charset="0"/>
                    <a:cs typeface="Arial" pitchFamily="34" charset="0"/>
                  </a:rPr>
                  <a:t>+</a:t>
                </a:r>
                <a:r>
                  <a:rPr lang="fr-CA" sz="2000" u="sng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CA" u="sng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Shape-</a:t>
                </a:r>
                <a:r>
                  <a:rPr lang="fr-CA" u="sng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Preserving</a:t>
                </a:r>
                <a:r>
                  <a:rPr lang="fr-CA" sz="2000" b="1" u="sng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CA" sz="1600" u="sng" dirty="0">
                    <a:latin typeface="Arial" pitchFamily="34" charset="0"/>
                    <a:cs typeface="Arial" pitchFamily="34" charset="0"/>
                  </a:rPr>
                  <a:t>+</a:t>
                </a:r>
                <a:r>
                  <a:rPr lang="fr-CA" sz="2000" b="1" u="sng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CA" u="sng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Global Mass Conservation</a:t>
                </a:r>
                <a:endParaRPr lang="en-US" u="sng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38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249" y="304800"/>
                <a:ext cx="8545353" cy="407484"/>
              </a:xfrm>
              <a:prstGeom prst="rect">
                <a:avLst/>
              </a:prstGeom>
              <a:blipFill rotWithShape="1">
                <a:blip r:embed="rId3"/>
                <a:stretch>
                  <a:fillRect l="-785" t="-4478" b="-2686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876800" y="15565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At violation (i.e. </a:t>
            </a:r>
            <a:r>
              <a:rPr lang="en-US" dirty="0" smtClean="0">
                <a:solidFill>
                  <a:srgbClr val="FF0000"/>
                </a:solidFill>
              </a:rPr>
              <a:t>Overshoot</a:t>
            </a:r>
            <a:r>
              <a:rPr lang="en-US" dirty="0" smtClean="0"/>
              <a:t>), </a:t>
            </a:r>
          </a:p>
          <a:p>
            <a:r>
              <a:rPr lang="en-US" dirty="0" smtClean="0"/>
              <a:t>subtract iteratively the necessary percentage of mass in the surrounding cells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93924" y="2861315"/>
            <a:ext cx="4301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err="1" smtClean="0">
                <a:solidFill>
                  <a:srgbClr val="FF0000"/>
                </a:solidFill>
              </a:rPr>
              <a:t>Iterative</a:t>
            </a:r>
            <a:r>
              <a:rPr lang="fr-CA" dirty="0" smtClean="0">
                <a:solidFill>
                  <a:srgbClr val="FF0000"/>
                </a:solidFill>
              </a:rPr>
              <a:t> </a:t>
            </a:r>
            <a:r>
              <a:rPr lang="fr-CA" dirty="0" err="1" smtClean="0">
                <a:solidFill>
                  <a:srgbClr val="FF0000"/>
                </a:solidFill>
              </a:rPr>
              <a:t>filter</a:t>
            </a:r>
            <a:r>
              <a:rPr lang="fr-CA" dirty="0" smtClean="0">
                <a:solidFill>
                  <a:srgbClr val="FF0000"/>
                </a:solidFill>
              </a:rPr>
              <a:t>:</a:t>
            </a:r>
          </a:p>
          <a:p>
            <a:r>
              <a:rPr lang="fr-CA" dirty="0" smtClean="0">
                <a:solidFill>
                  <a:srgbClr val="FF0000"/>
                </a:solidFill>
              </a:rPr>
              <a:t>Look </a:t>
            </a:r>
            <a:r>
              <a:rPr lang="fr-CA" dirty="0" err="1" smtClean="0">
                <a:solidFill>
                  <a:srgbClr val="FF0000"/>
                </a:solidFill>
              </a:rPr>
              <a:t>into</a:t>
            </a:r>
            <a:r>
              <a:rPr lang="fr-CA" dirty="0" smtClean="0">
                <a:solidFill>
                  <a:srgbClr val="FF0000"/>
                </a:solidFill>
              </a:rPr>
              <a:t> Shell #1, Shell #2, Shell #3 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249" y="731452"/>
            <a:ext cx="4919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ILMC = Iterative Locally Mass Conserving</a:t>
            </a:r>
            <a:endParaRPr lang="en-CA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0" y="1265477"/>
            <a:ext cx="4383863" cy="3407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Freeform 15"/>
          <p:cNvSpPr/>
          <p:nvPr/>
        </p:nvSpPr>
        <p:spPr>
          <a:xfrm rot="501027">
            <a:off x="2216058" y="1775692"/>
            <a:ext cx="801551" cy="470147"/>
          </a:xfrm>
          <a:custGeom>
            <a:avLst/>
            <a:gdLst>
              <a:gd name="connsiteX0" fmla="*/ 0 w 680483"/>
              <a:gd name="connsiteY0" fmla="*/ 470147 h 470147"/>
              <a:gd name="connsiteX1" fmla="*/ 244548 w 680483"/>
              <a:gd name="connsiteY1" fmla="*/ 2314 h 470147"/>
              <a:gd name="connsiteX2" fmla="*/ 680483 w 680483"/>
              <a:gd name="connsiteY2" fmla="*/ 278761 h 470147"/>
              <a:gd name="connsiteX3" fmla="*/ 680483 w 680483"/>
              <a:gd name="connsiteY3" fmla="*/ 278761 h 47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0483" h="470147">
                <a:moveTo>
                  <a:pt x="0" y="470147"/>
                </a:moveTo>
                <a:cubicBezTo>
                  <a:pt x="65567" y="252179"/>
                  <a:pt x="131134" y="34212"/>
                  <a:pt x="244548" y="2314"/>
                </a:cubicBezTo>
                <a:cubicBezTo>
                  <a:pt x="357962" y="-29584"/>
                  <a:pt x="680483" y="278761"/>
                  <a:pt x="680483" y="278761"/>
                </a:cubicBezTo>
                <a:lnTo>
                  <a:pt x="680483" y="278761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2" name="Straight Connector 11"/>
          <p:cNvCxnSpPr/>
          <p:nvPr/>
        </p:nvCxnSpPr>
        <p:spPr>
          <a:xfrm>
            <a:off x="2982432" y="2213615"/>
            <a:ext cx="1568613" cy="12954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888017" y="1912177"/>
            <a:ext cx="1676400" cy="189827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79556" y="2608186"/>
            <a:ext cx="1555316" cy="120226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056300" y="1494534"/>
                <a:ext cx="527645" cy="375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CA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/>
                            </a:rPr>
                            <m:t>ϕ</m:t>
                          </m:r>
                        </m:e>
                        <m:sub/>
                        <m:sup>
                          <m:r>
                            <m:rPr>
                              <m:sty m:val="p"/>
                            </m:rPr>
                            <a:rPr lang="en-CA" b="0" i="0" smtClean="0">
                              <a:latin typeface="Cambria Math"/>
                            </a:rPr>
                            <m:t>C</m:t>
                          </m:r>
                        </m:sup>
                      </m:sSubSup>
                    </m:oMath>
                  </m:oMathPara>
                </a14:m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300" y="1494534"/>
                <a:ext cx="527645" cy="375872"/>
              </a:xfrm>
              <a:prstGeom prst="rect">
                <a:avLst/>
              </a:prstGeom>
              <a:blipFill rotWithShape="1">
                <a:blip r:embed="rId5"/>
                <a:stretch>
                  <a:fillRect b="-1451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2854665" y="1570542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>
                <a:solidFill>
                  <a:srgbClr val="FF0000"/>
                </a:solidFill>
              </a:rPr>
              <a:t>Overshoot</a:t>
            </a:r>
            <a:endParaRPr lang="en-CA" sz="1400" b="1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618361" y="1853206"/>
            <a:ext cx="0" cy="36460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415727" y="2392006"/>
            <a:ext cx="344159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1201478" y="3221664"/>
            <a:ext cx="786819" cy="476317"/>
          </a:xfrm>
          <a:custGeom>
            <a:avLst/>
            <a:gdLst>
              <a:gd name="connsiteX0" fmla="*/ 0 w 648806"/>
              <a:gd name="connsiteY0" fmla="*/ 0 h 596926"/>
              <a:gd name="connsiteX1" fmla="*/ 404037 w 648806"/>
              <a:gd name="connsiteY1" fmla="*/ 584791 h 596926"/>
              <a:gd name="connsiteX2" fmla="*/ 627321 w 648806"/>
              <a:gd name="connsiteY2" fmla="*/ 393405 h 596926"/>
              <a:gd name="connsiteX3" fmla="*/ 627321 w 648806"/>
              <a:gd name="connsiteY3" fmla="*/ 361507 h 596926"/>
              <a:gd name="connsiteX0" fmla="*/ 0 w 648806"/>
              <a:gd name="connsiteY0" fmla="*/ 0 h 402048"/>
              <a:gd name="connsiteX1" fmla="*/ 404037 w 648806"/>
              <a:gd name="connsiteY1" fmla="*/ 361507 h 402048"/>
              <a:gd name="connsiteX2" fmla="*/ 627321 w 648806"/>
              <a:gd name="connsiteY2" fmla="*/ 393405 h 402048"/>
              <a:gd name="connsiteX3" fmla="*/ 627321 w 648806"/>
              <a:gd name="connsiteY3" fmla="*/ 361507 h 402048"/>
              <a:gd name="connsiteX0" fmla="*/ 0 w 686587"/>
              <a:gd name="connsiteY0" fmla="*/ 0 h 499730"/>
              <a:gd name="connsiteX1" fmla="*/ 404037 w 686587"/>
              <a:gd name="connsiteY1" fmla="*/ 361507 h 499730"/>
              <a:gd name="connsiteX2" fmla="*/ 627321 w 686587"/>
              <a:gd name="connsiteY2" fmla="*/ 393405 h 499730"/>
              <a:gd name="connsiteX3" fmla="*/ 680484 w 686587"/>
              <a:gd name="connsiteY3" fmla="*/ 499730 h 499730"/>
              <a:gd name="connsiteX0" fmla="*/ 0 w 684071"/>
              <a:gd name="connsiteY0" fmla="*/ 0 h 499730"/>
              <a:gd name="connsiteX1" fmla="*/ 404037 w 684071"/>
              <a:gd name="connsiteY1" fmla="*/ 361507 h 499730"/>
              <a:gd name="connsiteX2" fmla="*/ 595424 w 684071"/>
              <a:gd name="connsiteY2" fmla="*/ 467833 h 499730"/>
              <a:gd name="connsiteX3" fmla="*/ 680484 w 684071"/>
              <a:gd name="connsiteY3" fmla="*/ 499730 h 499730"/>
              <a:gd name="connsiteX0" fmla="*/ 0 w 680484"/>
              <a:gd name="connsiteY0" fmla="*/ 0 h 499730"/>
              <a:gd name="connsiteX1" fmla="*/ 404037 w 680484"/>
              <a:gd name="connsiteY1" fmla="*/ 361507 h 499730"/>
              <a:gd name="connsiteX2" fmla="*/ 680484 w 680484"/>
              <a:gd name="connsiteY2" fmla="*/ 499730 h 499730"/>
              <a:gd name="connsiteX0" fmla="*/ 0 w 680484"/>
              <a:gd name="connsiteY0" fmla="*/ 0 h 499730"/>
              <a:gd name="connsiteX1" fmla="*/ 387131 w 680484"/>
              <a:gd name="connsiteY1" fmla="*/ 397604 h 499730"/>
              <a:gd name="connsiteX2" fmla="*/ 680484 w 680484"/>
              <a:gd name="connsiteY2" fmla="*/ 499730 h 499730"/>
              <a:gd name="connsiteX0" fmla="*/ 0 w 387131"/>
              <a:gd name="connsiteY0" fmla="*/ 0 h 397604"/>
              <a:gd name="connsiteX1" fmla="*/ 387131 w 387131"/>
              <a:gd name="connsiteY1" fmla="*/ 397604 h 397604"/>
              <a:gd name="connsiteX0" fmla="*/ 0 w 413945"/>
              <a:gd name="connsiteY0" fmla="*/ 0 h 420191"/>
              <a:gd name="connsiteX1" fmla="*/ 387131 w 413945"/>
              <a:gd name="connsiteY1" fmla="*/ 397604 h 420191"/>
              <a:gd name="connsiteX2" fmla="*/ 380395 w 413945"/>
              <a:gd name="connsiteY2" fmla="*/ 369997 h 420191"/>
              <a:gd name="connsiteX0" fmla="*/ 0 w 625548"/>
              <a:gd name="connsiteY0" fmla="*/ 0 h 428188"/>
              <a:gd name="connsiteX1" fmla="*/ 387131 w 625548"/>
              <a:gd name="connsiteY1" fmla="*/ 397604 h 428188"/>
              <a:gd name="connsiteX2" fmla="*/ 625538 w 625548"/>
              <a:gd name="connsiteY2" fmla="*/ 397070 h 428188"/>
              <a:gd name="connsiteX0" fmla="*/ 0 w 625546"/>
              <a:gd name="connsiteY0" fmla="*/ 0 h 404271"/>
              <a:gd name="connsiteX1" fmla="*/ 245143 w 625546"/>
              <a:gd name="connsiteY1" fmla="*/ 324875 h 404271"/>
              <a:gd name="connsiteX2" fmla="*/ 387131 w 625546"/>
              <a:gd name="connsiteY2" fmla="*/ 397604 h 404271"/>
              <a:gd name="connsiteX3" fmla="*/ 625538 w 625546"/>
              <a:gd name="connsiteY3" fmla="*/ 397070 h 40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5546" h="404271">
                <a:moveTo>
                  <a:pt x="0" y="0"/>
                </a:moveTo>
                <a:cubicBezTo>
                  <a:pt x="40857" y="49634"/>
                  <a:pt x="180621" y="258608"/>
                  <a:pt x="245143" y="324875"/>
                </a:cubicBezTo>
                <a:cubicBezTo>
                  <a:pt x="309665" y="391142"/>
                  <a:pt x="323732" y="385572"/>
                  <a:pt x="387131" y="397604"/>
                </a:cubicBezTo>
                <a:cubicBezTo>
                  <a:pt x="450530" y="409636"/>
                  <a:pt x="626941" y="402821"/>
                  <a:pt x="625538" y="39707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1653307" y="3414393"/>
            <a:ext cx="0" cy="18924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9" name="Freeform 16398"/>
          <p:cNvSpPr/>
          <p:nvPr/>
        </p:nvSpPr>
        <p:spPr>
          <a:xfrm>
            <a:off x="3466268" y="2447484"/>
            <a:ext cx="776176" cy="618778"/>
          </a:xfrm>
          <a:custGeom>
            <a:avLst/>
            <a:gdLst>
              <a:gd name="connsiteX0" fmla="*/ 0 w 776176"/>
              <a:gd name="connsiteY0" fmla="*/ 0 h 478465"/>
              <a:gd name="connsiteX1" fmla="*/ 574158 w 776176"/>
              <a:gd name="connsiteY1" fmla="*/ 127591 h 478465"/>
              <a:gd name="connsiteX2" fmla="*/ 776176 w 776176"/>
              <a:gd name="connsiteY2" fmla="*/ 478465 h 478465"/>
              <a:gd name="connsiteX3" fmla="*/ 776176 w 776176"/>
              <a:gd name="connsiteY3" fmla="*/ 478465 h 478465"/>
              <a:gd name="connsiteX0" fmla="*/ 0 w 776176"/>
              <a:gd name="connsiteY0" fmla="*/ 0 h 478465"/>
              <a:gd name="connsiteX1" fmla="*/ 489098 w 776176"/>
              <a:gd name="connsiteY1" fmla="*/ 209806 h 478465"/>
              <a:gd name="connsiteX2" fmla="*/ 776176 w 776176"/>
              <a:gd name="connsiteY2" fmla="*/ 478465 h 478465"/>
              <a:gd name="connsiteX3" fmla="*/ 776176 w 776176"/>
              <a:gd name="connsiteY3" fmla="*/ 478465 h 478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176" h="478465">
                <a:moveTo>
                  <a:pt x="0" y="0"/>
                </a:moveTo>
                <a:cubicBezTo>
                  <a:pt x="222397" y="23923"/>
                  <a:pt x="359735" y="130062"/>
                  <a:pt x="489098" y="209806"/>
                </a:cubicBezTo>
                <a:cubicBezTo>
                  <a:pt x="618461" y="289550"/>
                  <a:pt x="728330" y="433689"/>
                  <a:pt x="776176" y="478465"/>
                </a:cubicBezTo>
                <a:lnTo>
                  <a:pt x="776176" y="478465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64" name="Straight Arrow Connector 63"/>
          <p:cNvCxnSpPr/>
          <p:nvPr/>
        </p:nvCxnSpPr>
        <p:spPr>
          <a:xfrm flipH="1" flipV="1">
            <a:off x="3854355" y="2418944"/>
            <a:ext cx="1" cy="1892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682276" y="2397466"/>
            <a:ext cx="344159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12" name="Left Brace 16411"/>
          <p:cNvSpPr/>
          <p:nvPr/>
        </p:nvSpPr>
        <p:spPr>
          <a:xfrm rot="16200000">
            <a:off x="2581733" y="3598567"/>
            <a:ext cx="377650" cy="2272875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413" name="TextBox 16412"/>
          <p:cNvSpPr txBox="1"/>
          <p:nvPr/>
        </p:nvSpPr>
        <p:spPr>
          <a:xfrm>
            <a:off x="2434874" y="4427227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>
                <a:solidFill>
                  <a:srgbClr val="FF0000"/>
                </a:solidFill>
              </a:rPr>
              <a:t>Shell #1</a:t>
            </a:r>
            <a:endParaRPr lang="en-CA" sz="1400" b="1" dirty="0">
              <a:solidFill>
                <a:srgbClr val="FF0000"/>
              </a:solidFill>
            </a:endParaRPr>
          </a:p>
        </p:txBody>
      </p:sp>
      <p:sp>
        <p:nvSpPr>
          <p:cNvPr id="75" name="Left Brace 74"/>
          <p:cNvSpPr/>
          <p:nvPr/>
        </p:nvSpPr>
        <p:spPr>
          <a:xfrm rot="16200000">
            <a:off x="2571061" y="2966690"/>
            <a:ext cx="377650" cy="450267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6" name="TextBox 75"/>
          <p:cNvSpPr txBox="1"/>
          <p:nvPr/>
        </p:nvSpPr>
        <p:spPr>
          <a:xfrm>
            <a:off x="2449601" y="4920178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>
                <a:solidFill>
                  <a:srgbClr val="FF0000"/>
                </a:solidFill>
              </a:rPr>
              <a:t>Shell #2</a:t>
            </a:r>
            <a:endParaRPr lang="en-CA" sz="1400" b="1" dirty="0">
              <a:solidFill>
                <a:srgbClr val="FF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409903" y="3760964"/>
            <a:ext cx="572529" cy="643946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2488868" y="1608025"/>
            <a:ext cx="36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x</a:t>
            </a:r>
            <a:endParaRPr lang="en-CA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709221" y="2471361"/>
            <a:ext cx="36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x</a:t>
            </a:r>
            <a:endParaRPr lang="en-CA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472977" y="3482037"/>
            <a:ext cx="36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x</a:t>
            </a:r>
            <a:endParaRPr lang="en-CA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515837" y="4031169"/>
            <a:ext cx="36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x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68581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25" y="793859"/>
            <a:ext cx="7489175" cy="606414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304800"/>
            <a:ext cx="7141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u="sng" dirty="0" smtClean="0"/>
              <a:t>Advection 1D </a:t>
            </a:r>
            <a:r>
              <a:rPr lang="fr-CA" sz="2000" u="sng" dirty="0" err="1" smtClean="0"/>
              <a:t>with</a:t>
            </a:r>
            <a:r>
              <a:rPr lang="fr-CA" sz="2000" u="sng" dirty="0" smtClean="0"/>
              <a:t> U=constant: </a:t>
            </a:r>
            <a:r>
              <a:rPr lang="fr-CA" sz="2000" u="sng" dirty="0" err="1">
                <a:solidFill>
                  <a:srgbClr val="FF00FF"/>
                </a:solidFill>
              </a:rPr>
              <a:t>Forecasts</a:t>
            </a:r>
            <a:r>
              <a:rPr lang="fr-CA" sz="2000" u="sng" dirty="0">
                <a:solidFill>
                  <a:srgbClr val="FF00FF"/>
                </a:solidFill>
              </a:rPr>
              <a:t> </a:t>
            </a:r>
            <a:r>
              <a:rPr lang="fr-CA" sz="2000" u="sng" dirty="0" err="1">
                <a:solidFill>
                  <a:srgbClr val="FF00FF"/>
                </a:solidFill>
              </a:rPr>
              <a:t>after</a:t>
            </a:r>
            <a:r>
              <a:rPr lang="fr-CA" sz="2000" u="sng" dirty="0">
                <a:solidFill>
                  <a:srgbClr val="FF00FF"/>
                </a:solidFill>
              </a:rPr>
              <a:t> one </a:t>
            </a:r>
            <a:r>
              <a:rPr lang="fr-CA" sz="2000" u="sng" dirty="0" err="1">
                <a:solidFill>
                  <a:srgbClr val="FF00FF"/>
                </a:solidFill>
              </a:rPr>
              <a:t>revolution</a:t>
            </a:r>
            <a:endParaRPr lang="en-US" sz="2000" u="sn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99717" y="1459130"/>
                <a:ext cx="1518364" cy="52322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CA" sz="1400" b="1" dirty="0" smtClean="0"/>
                  <a:t>Bermejo-</a:t>
                </a:r>
                <a:r>
                  <a:rPr lang="en-CA" sz="1400" b="1" dirty="0" err="1" smtClean="0"/>
                  <a:t>Conde</a:t>
                </a:r>
                <a:endParaRPr lang="en-CA" sz="1400" b="1" dirty="0" smtClean="0"/>
              </a:p>
              <a:p>
                <a14:m>
                  <m:oMath xmlns:m="http://schemas.openxmlformats.org/officeDocument/2006/math">
                    <m:r>
                      <a:rPr lang="en-CA" sz="1400" b="1" dirty="0">
                        <a:latin typeface="Cambria Math"/>
                      </a:rPr>
                      <m:t>≈</m:t>
                    </m:r>
                  </m:oMath>
                </a14:m>
                <a:r>
                  <a:rPr lang="en-CA" sz="1400" b="1" dirty="0" smtClean="0"/>
                  <a:t> </a:t>
                </a:r>
                <a:r>
                  <a:rPr lang="en-CA" sz="1400" b="1" dirty="0" smtClean="0">
                    <a:solidFill>
                      <a:srgbClr val="FF0000"/>
                    </a:solidFill>
                  </a:rPr>
                  <a:t>Mono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9717" y="1459130"/>
                <a:ext cx="1518364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398" b="-909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7" idx="1"/>
          </p:cNvCxnSpPr>
          <p:nvPr/>
        </p:nvCxnSpPr>
        <p:spPr>
          <a:xfrm flipH="1">
            <a:off x="2689953" y="1720740"/>
            <a:ext cx="609764" cy="5468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000" y="3124200"/>
            <a:ext cx="1794081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CA" sz="1400" b="1" dirty="0" smtClean="0"/>
              <a:t>No overshoot with </a:t>
            </a:r>
          </a:p>
          <a:p>
            <a:r>
              <a:rPr lang="en-CA" sz="1400" b="1" dirty="0" err="1" smtClean="0">
                <a:solidFill>
                  <a:srgbClr val="00FF00"/>
                </a:solidFill>
              </a:rPr>
              <a:t>Cubic+ILMC</a:t>
            </a:r>
            <a:endParaRPr lang="en-CA" sz="1400" b="1" dirty="0">
              <a:solidFill>
                <a:srgbClr val="00FF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447800" y="2009100"/>
            <a:ext cx="1077075" cy="1115100"/>
          </a:xfrm>
          <a:prstGeom prst="straightConnector1">
            <a:avLst/>
          </a:prstGeom>
          <a:ln w="28575">
            <a:solidFill>
              <a:srgbClr val="66FF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689953" y="1162275"/>
            <a:ext cx="681597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CA" sz="1400" b="1" dirty="0" smtClean="0">
                <a:solidFill>
                  <a:srgbClr val="66FF66"/>
                </a:solidFill>
              </a:rPr>
              <a:t>Cubic</a:t>
            </a:r>
            <a:endParaRPr lang="en-CA" sz="1400" b="1" dirty="0">
              <a:solidFill>
                <a:srgbClr val="66FF66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2668014" y="1472043"/>
            <a:ext cx="362737" cy="229614"/>
          </a:xfrm>
          <a:prstGeom prst="straightConnector1">
            <a:avLst/>
          </a:prstGeom>
          <a:ln w="28575">
            <a:solidFill>
              <a:srgbClr val="66FF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 rot="21092181">
            <a:off x="1603138" y="26230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00FF00"/>
                </a:solidFill>
              </a:rPr>
              <a:t>x</a:t>
            </a:r>
            <a:endParaRPr lang="en-CA" b="1" dirty="0">
              <a:solidFill>
                <a:srgbClr val="00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1092181">
            <a:off x="1785067" y="23819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00FF00"/>
                </a:solidFill>
              </a:rPr>
              <a:t>x</a:t>
            </a:r>
            <a:endParaRPr lang="en-CA" b="1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58794"/>
            <a:ext cx="7557711" cy="61196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304800"/>
            <a:ext cx="6713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u="sng" dirty="0" smtClean="0"/>
              <a:t>Advection 1D </a:t>
            </a:r>
            <a:r>
              <a:rPr lang="fr-CA" sz="2000" u="sng" dirty="0" err="1" smtClean="0"/>
              <a:t>with</a:t>
            </a:r>
            <a:r>
              <a:rPr lang="fr-CA" sz="2000" u="sng" dirty="0" smtClean="0"/>
              <a:t> U=constant: </a:t>
            </a:r>
            <a:r>
              <a:rPr lang="fr-CA" sz="2000" u="sng" dirty="0" err="1">
                <a:solidFill>
                  <a:srgbClr val="FF00FF"/>
                </a:solidFill>
              </a:rPr>
              <a:t>Errors</a:t>
            </a:r>
            <a:r>
              <a:rPr lang="fr-CA" sz="2000" u="sng" dirty="0">
                <a:solidFill>
                  <a:srgbClr val="FF00FF"/>
                </a:solidFill>
              </a:rPr>
              <a:t> </a:t>
            </a:r>
            <a:r>
              <a:rPr lang="fr-CA" sz="2000" u="sng" dirty="0" err="1">
                <a:solidFill>
                  <a:srgbClr val="FF00FF"/>
                </a:solidFill>
              </a:rPr>
              <a:t>after</a:t>
            </a:r>
            <a:r>
              <a:rPr lang="fr-CA" sz="2000" u="sng" dirty="0">
                <a:solidFill>
                  <a:srgbClr val="FF00FF"/>
                </a:solidFill>
              </a:rPr>
              <a:t> one </a:t>
            </a:r>
            <a:r>
              <a:rPr lang="fr-CA" sz="2000" u="sng" dirty="0" err="1">
                <a:solidFill>
                  <a:srgbClr val="FF00FF"/>
                </a:solidFill>
              </a:rPr>
              <a:t>revolution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2706421"/>
            <a:ext cx="2331087" cy="7386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CA" sz="1400" b="1" dirty="0" smtClean="0"/>
              <a:t>Bermejo-</a:t>
            </a:r>
            <a:r>
              <a:rPr lang="en-CA" sz="1400" b="1" dirty="0" err="1" smtClean="0"/>
              <a:t>Conde</a:t>
            </a:r>
            <a:r>
              <a:rPr lang="en-CA" sz="1400" b="1" dirty="0" smtClean="0"/>
              <a:t>:</a:t>
            </a:r>
          </a:p>
          <a:p>
            <a:r>
              <a:rPr lang="en-CA" sz="1400" b="1" dirty="0" smtClean="0"/>
              <a:t>Differences </a:t>
            </a:r>
            <a:r>
              <a:rPr lang="en-CA" sz="1400" b="1" dirty="0"/>
              <a:t>with </a:t>
            </a:r>
            <a:r>
              <a:rPr lang="en-CA" sz="1400" b="1" dirty="0">
                <a:solidFill>
                  <a:srgbClr val="FF0000"/>
                </a:solidFill>
              </a:rPr>
              <a:t>Mono</a:t>
            </a:r>
          </a:p>
          <a:p>
            <a:r>
              <a:rPr lang="en-CA" sz="1400" b="1" dirty="0"/>
              <a:t>where gradient is intense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116503" y="3445231"/>
            <a:ext cx="208097" cy="3182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17122" y="4480021"/>
            <a:ext cx="1223412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CA" sz="1400" b="1" dirty="0" err="1" smtClean="0">
                <a:solidFill>
                  <a:srgbClr val="66FF66"/>
                </a:solidFill>
              </a:rPr>
              <a:t>Cubic+ILMC</a:t>
            </a:r>
            <a:endParaRPr lang="en-CA" sz="1400" b="1" dirty="0">
              <a:solidFill>
                <a:srgbClr val="66FF66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905000" y="3962401"/>
            <a:ext cx="671069" cy="479369"/>
          </a:xfrm>
          <a:prstGeom prst="straightConnector1">
            <a:avLst/>
          </a:prstGeom>
          <a:ln w="28575">
            <a:solidFill>
              <a:srgbClr val="66FF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76600" y="2777885"/>
            <a:ext cx="681597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CA" sz="1400" b="1" dirty="0" smtClean="0">
                <a:solidFill>
                  <a:srgbClr val="66FF66"/>
                </a:solidFill>
              </a:rPr>
              <a:t>Cubic</a:t>
            </a:r>
            <a:endParaRPr lang="en-CA" sz="1400" b="1" dirty="0">
              <a:solidFill>
                <a:srgbClr val="66FF66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576069" y="3124200"/>
            <a:ext cx="776731" cy="348734"/>
          </a:xfrm>
          <a:prstGeom prst="straightConnector1">
            <a:avLst/>
          </a:prstGeom>
          <a:ln w="28575">
            <a:solidFill>
              <a:srgbClr val="66FF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00" y="753655"/>
            <a:ext cx="7568309" cy="612821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304800"/>
            <a:ext cx="5461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u="sng" dirty="0" smtClean="0"/>
              <a:t>Advection 1D </a:t>
            </a:r>
            <a:r>
              <a:rPr lang="fr-CA" sz="2000" u="sng" dirty="0" err="1" smtClean="0"/>
              <a:t>with</a:t>
            </a:r>
            <a:r>
              <a:rPr lang="fr-CA" sz="2000" u="sng" dirty="0" smtClean="0"/>
              <a:t> U=constant: </a:t>
            </a:r>
            <a:r>
              <a:rPr lang="fr-CA" sz="2000" u="sng" dirty="0" smtClean="0">
                <a:solidFill>
                  <a:srgbClr val="FF00FF"/>
                </a:solidFill>
              </a:rPr>
              <a:t>Masses in time</a:t>
            </a:r>
            <a:endParaRPr lang="en-US" sz="2000" u="sng" dirty="0">
              <a:solidFill>
                <a:srgbClr val="FF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3422581"/>
            <a:ext cx="2220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/>
              <a:t>Lost of mass with </a:t>
            </a:r>
            <a:r>
              <a:rPr lang="en-CA" sz="1400" b="1" dirty="0" smtClean="0">
                <a:solidFill>
                  <a:srgbClr val="FF0000"/>
                </a:solidFill>
              </a:rPr>
              <a:t>Mono</a:t>
            </a:r>
            <a:endParaRPr lang="en-CA" sz="14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191002" y="3595835"/>
            <a:ext cx="533398" cy="20440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190874" y="2603956"/>
            <a:ext cx="109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/>
              <a:t>The others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666381" y="2273377"/>
            <a:ext cx="0" cy="3164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38522" y="799618"/>
                <a:ext cx="3043078" cy="797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CA" sz="28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CA" sz="2800">
                            <a:latin typeface="Cambria Math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fr-CA" sz="2800">
                            <a:latin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fr-CA" sz="2800" dirty="0">
                            <a:latin typeface="Cambria Math"/>
                            <a:sym typeface="Symbol"/>
                          </a:rPr>
                          <m:t></m:t>
                        </m:r>
                        <m:r>
                          <m:rPr>
                            <m:sty m:val="p"/>
                          </m:rPr>
                          <a:rPr lang="el-GR" sz="2800">
                            <a:latin typeface="Cambria Math"/>
                          </a:rPr>
                          <m:t>ϕ</m:t>
                        </m:r>
                        <m:r>
                          <m:rPr>
                            <m:nor/>
                          </m:rPr>
                          <a:rPr lang="fr-CA" sz="280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CA" sz="2800">
                            <a:latin typeface="Cambria Math"/>
                          </a:rPr>
                          <m:t>dt</m:t>
                        </m:r>
                      </m:den>
                    </m:f>
                    <m:r>
                      <a:rPr lang="fr-CA" sz="2800">
                        <a:latin typeface="Cambria Math"/>
                      </a:rPr>
                      <m:t> </m:t>
                    </m:r>
                  </m:oMath>
                </a14:m>
                <a:r>
                  <a:rPr lang="fr-CA" sz="2800" dirty="0">
                    <a:latin typeface="Cambria Math"/>
                  </a:rPr>
                  <a:t>+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CA" sz="2800"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fr-CA" sz="2800" dirty="0">
                        <a:latin typeface="Cambria Math"/>
                        <a:sym typeface="Symbol"/>
                      </a:rPr>
                      <m:t></m:t>
                    </m:r>
                    <m:r>
                      <m:rPr>
                        <m:sty m:val="p"/>
                      </m:rPr>
                      <a:rPr lang="el-GR" sz="2800">
                        <a:latin typeface="Cambria Math"/>
                      </a:rPr>
                      <m:t>ϕ</m:t>
                    </m:r>
                    <m:r>
                      <m:rPr>
                        <m:nor/>
                      </m:rPr>
                      <a:rPr lang="fr-CA" sz="2800">
                        <a:latin typeface="Cambria Math"/>
                      </a:rPr>
                      <m:t>)</m:t>
                    </m:r>
                    <m:f>
                      <m:fPr>
                        <m:ctrlPr>
                          <a:rPr lang="fr-CA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fr-CA" sz="2800">
                            <a:latin typeface="Cambria Math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fr-CA" sz="2800">
                            <a:latin typeface="Cambria Math"/>
                          </a:rPr>
                          <m:t>u</m:t>
                        </m:r>
                      </m:num>
                      <m:den>
                        <m:r>
                          <a:rPr lang="fr-CA" sz="2800">
                            <a:latin typeface="Cambria Math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fr-CA" sz="2800">
                            <a:latin typeface="Cambria Math"/>
                          </a:rPr>
                          <m:t>x</m:t>
                        </m:r>
                      </m:den>
                    </m:f>
                  </m:oMath>
                </a14:m>
                <a:r>
                  <a:rPr lang="fr-CA" sz="2800" dirty="0">
                    <a:latin typeface="Cambria Math"/>
                  </a:rPr>
                  <a:t> = 0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522" y="799618"/>
                <a:ext cx="3043078" cy="797975"/>
              </a:xfrm>
              <a:prstGeom prst="rect">
                <a:avLst/>
              </a:prstGeom>
              <a:blipFill rotWithShape="1">
                <a:blip r:embed="rId2"/>
                <a:stretch>
                  <a:fillRect r="-3607" b="-763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16999" y="1597593"/>
                <a:ext cx="6199330" cy="968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CA" sz="2800" i="1" smtClean="0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CA" sz="28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fr-CA" sz="2800"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fr-CA" sz="2800" dirty="0">
                                <a:latin typeface="Cambria Math"/>
                                <a:sym typeface="Symbol"/>
                              </a:rPr>
                              <m:t></m:t>
                            </m:r>
                            <m:r>
                              <m:rPr>
                                <m:sty m:val="p"/>
                              </m:rPr>
                              <a:rPr lang="el-GR" sz="2800">
                                <a:latin typeface="Cambria Math"/>
                              </a:rPr>
                              <m:t>ϕ</m:t>
                            </m:r>
                            <m:r>
                              <m:rPr>
                                <m:nor/>
                              </m:rPr>
                              <a:rPr lang="fr-CA" sz="2800">
                                <a:latin typeface="Cambria Math"/>
                              </a:rPr>
                              <m:t>)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CA" sz="2800" b="0" i="0" smtClean="0">
                                <a:latin typeface="Cambria Math"/>
                              </a:rPr>
                              <m:t>i</m:t>
                            </m:r>
                          </m:sub>
                          <m:sup/>
                        </m:sSubSup>
                        <m:r>
                          <a:rPr lang="fr-CA" sz="2800" i="0">
                            <a:latin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lang="fr-CA" sz="28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fr-CA" sz="2800"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fr-CA" sz="2800" dirty="0">
                                <a:latin typeface="Cambria Math"/>
                                <a:sym typeface="Symbol"/>
                              </a:rPr>
                              <m:t></m:t>
                            </m:r>
                            <m:r>
                              <m:rPr>
                                <m:sty m:val="p"/>
                              </m:rPr>
                              <a:rPr lang="el-GR" sz="2800" i="0">
                                <a:latin typeface="Cambria Math"/>
                              </a:rPr>
                              <m:t>ϕ</m:t>
                            </m:r>
                            <m:r>
                              <m:rPr>
                                <m:nor/>
                              </m:rPr>
                              <a:rPr lang="fr-CA" sz="2800">
                                <a:latin typeface="Cambria Math"/>
                              </a:rPr>
                              <m:t>)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CA" sz="2800" i="0">
                                <a:latin typeface="Cambria Math"/>
                              </a:rPr>
                              <m:t>d</m:t>
                            </m:r>
                          </m:sub>
                          <m:sup>
                            <m:r>
                              <a:rPr lang="fr-CA" sz="2800" i="0">
                                <a:latin typeface="Cambria Math"/>
                              </a:rPr>
                              <m:t>−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fr-CA" sz="280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fr-CA" sz="2800" i="0">
                            <a:latin typeface="Cambria Math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fr-CA" sz="2800" i="0">
                            <a:latin typeface="Cambria Math"/>
                          </a:rPr>
                          <m:t>t</m:t>
                        </m:r>
                      </m:den>
                    </m:f>
                    <m:r>
                      <a:rPr lang="fr-CA" sz="2800" i="0">
                        <a:latin typeface="Cambria Math"/>
                      </a:rPr>
                      <m:t> </m:t>
                    </m:r>
                  </m:oMath>
                </a14:m>
                <a:r>
                  <a:rPr lang="fr-CA" sz="2800" dirty="0">
                    <a:latin typeface="Cambria Math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2800" i="1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CA" sz="28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CA" sz="2800" i="1">
                                <a:latin typeface="Cambria Math"/>
                              </a:rPr>
                              <m:t> 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fr-CA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fr-CA" sz="2800"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fr-CA" sz="2800" dirty="0">
                                    <a:latin typeface="Cambria Math"/>
                                    <a:sym typeface="Symbol"/>
                                  </a:rPr>
                                  <m:t>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800">
                                    <a:latin typeface="Cambria Math"/>
                                  </a:rPr>
                                  <m:t>ϕ</m:t>
                                </m:r>
                                <m:r>
                                  <m:rPr>
                                    <m:nor/>
                                  </m:rPr>
                                  <a:rPr lang="fr-CA" sz="2800">
                                    <a:latin typeface="Cambria Math"/>
                                  </a:rPr>
                                  <m:t>)</m:t>
                                </m:r>
                                <m:f>
                                  <m:fPr>
                                    <m:ctrlPr>
                                      <a:rPr lang="fr-CA" sz="28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CA" sz="2800">
                                        <a:latin typeface="Cambria Math"/>
                                      </a:rPr>
                                      <m:t>𝜕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CA" sz="2800">
                                        <a:latin typeface="Cambria Math"/>
                                      </a:rPr>
                                      <m:t>u</m:t>
                                    </m:r>
                                  </m:num>
                                  <m:den>
                                    <m:r>
                                      <a:rPr lang="fr-CA" sz="2800">
                                        <a:latin typeface="Cambria Math"/>
                                      </a:rPr>
                                      <m:t>𝜕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CA" sz="2800">
                                        <a:latin typeface="Cambria Math"/>
                                      </a:rPr>
                                      <m:t>x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m:rPr>
                                <m:sty m:val="p"/>
                              </m:rPr>
                              <a:rPr lang="en-CA" sz="2800" b="0" i="0" smtClean="0">
                                <a:latin typeface="Cambria Math"/>
                              </a:rPr>
                              <m:t>i</m:t>
                            </m:r>
                          </m:sub>
                          <m:sup/>
                        </m:sSubSup>
                        <m:r>
                          <a:rPr lang="fr-CA" sz="2800" i="0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fr-CA" sz="28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CA" sz="2800" b="0" i="1" smtClean="0">
                                <a:latin typeface="Cambria Math"/>
                              </a:rPr>
                              <m:t> 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fr-CA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fr-CA" sz="2800"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fr-CA" sz="2800" dirty="0">
                                    <a:latin typeface="Cambria Math"/>
                                    <a:sym typeface="Symbol"/>
                                  </a:rPr>
                                  <m:t>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800" i="0">
                                    <a:latin typeface="Cambria Math"/>
                                  </a:rPr>
                                  <m:t>ϕ</m:t>
                                </m:r>
                                <m:r>
                                  <m:rPr>
                                    <m:nor/>
                                  </m:rPr>
                                  <a:rPr lang="fr-CA" sz="2800">
                                    <a:latin typeface="Cambria Math"/>
                                  </a:rPr>
                                  <m:t>)</m:t>
                                </m:r>
                                <m:f>
                                  <m:fPr>
                                    <m:ctrlPr>
                                      <a:rPr lang="fr-CA" sz="28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CA" sz="2800" i="0">
                                        <a:latin typeface="Cambria Math"/>
                                      </a:rPr>
                                      <m:t>𝜕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CA" sz="2800" i="0">
                                        <a:latin typeface="Cambria Math"/>
                                      </a:rPr>
                                      <m:t>u</m:t>
                                    </m:r>
                                  </m:num>
                                  <m:den>
                                    <m:r>
                                      <a:rPr lang="fr-CA" sz="2800" i="0">
                                        <a:latin typeface="Cambria Math"/>
                                      </a:rPr>
                                      <m:t>𝜕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CA" sz="2800" i="0">
                                        <a:latin typeface="Cambria Math"/>
                                      </a:rPr>
                                      <m:t>x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m:rPr>
                                <m:sty m:val="p"/>
                              </m:rPr>
                              <a:rPr lang="fr-CA" sz="2800" i="0">
                                <a:latin typeface="Cambria Math"/>
                              </a:rPr>
                              <m:t>d</m:t>
                            </m:r>
                          </m:sub>
                          <m:sup>
                            <m:r>
                              <a:rPr lang="fr-CA" sz="2800" i="0">
                                <a:latin typeface="Cambria Math"/>
                              </a:rPr>
                              <m:t>−</m:t>
                            </m:r>
                          </m:sup>
                        </m:sSubSup>
                      </m:num>
                      <m:den>
                        <m:r>
                          <a:rPr lang="fr-CA" sz="2800" i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fr-CA" sz="2800" dirty="0">
                    <a:latin typeface="Cambria Math"/>
                  </a:rPr>
                  <a:t> = 0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999" y="1597593"/>
                <a:ext cx="6199330" cy="968022"/>
              </a:xfrm>
              <a:prstGeom prst="rect">
                <a:avLst/>
              </a:prstGeom>
              <a:blipFill rotWithShape="1">
                <a:blip r:embed="rId3"/>
                <a:stretch>
                  <a:fillRect b="-628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58583" y="2743200"/>
                <a:ext cx="4716162" cy="1215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fr-CA" sz="28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fr-CA" sz="2800">
                            <a:latin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fr-CA" sz="2800" dirty="0">
                            <a:latin typeface="Cambria Math"/>
                            <a:sym typeface="Symbol"/>
                          </a:rPr>
                          <m:t></m:t>
                        </m:r>
                        <m:r>
                          <m:rPr>
                            <m:sty m:val="p"/>
                          </m:rPr>
                          <a:rPr lang="el-GR" sz="2800" i="0">
                            <a:latin typeface="Cambria Math"/>
                          </a:rPr>
                          <m:t>ϕ</m:t>
                        </m:r>
                        <m:r>
                          <m:rPr>
                            <m:nor/>
                          </m:rPr>
                          <a:rPr lang="fr-CA" sz="2800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CA" sz="2800" i="0">
                            <a:latin typeface="Cambria Math"/>
                          </a:rPr>
                          <m:t>i</m:t>
                        </m:r>
                      </m:sub>
                      <m:sup/>
                    </m:sSubSup>
                  </m:oMath>
                </a14:m>
                <a:r>
                  <a:rPr lang="fr-CA" sz="2800" dirty="0">
                    <a:latin typeface="Cambria Math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280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fr-CA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fr-CA" sz="2800">
                                <a:latin typeface="Cambria Math"/>
                              </a:rPr>
                              <m:t>1 −</m:t>
                            </m:r>
                            <m:f>
                              <m:fPr>
                                <m:ctrlPr>
                                  <a:rPr lang="fr-CA" sz="2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fr-CA" sz="2800" i="0">
                                    <a:latin typeface="Cambria Math"/>
                                  </a:rPr>
                                  <m:t>∆</m:t>
                                </m:r>
                                <m:r>
                                  <m:rPr>
                                    <m:sty m:val="p"/>
                                  </m:rPr>
                                  <a:rPr lang="fr-CA" sz="2800" i="0">
                                    <a:latin typeface="Cambria Math"/>
                                  </a:rPr>
                                  <m:t>t</m:t>
                                </m:r>
                              </m:num>
                              <m:den>
                                <m:r>
                                  <a:rPr lang="fr-CA" sz="2800" i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sSubSup>
                              <m:sSubSupPr>
                                <m:ctrlPr>
                                  <a:rPr lang="fr-CA" sz="28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ctrlPr>
                                      <a:rPr lang="fr-CA" sz="2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fr-CA" sz="28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CA" sz="2800" i="0">
                                            <a:latin typeface="Cambria Math"/>
                                          </a:rPr>
                                          <m:t>𝜕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CA" sz="2800" i="0">
                                            <a:latin typeface="Cambria Math"/>
                                          </a:rPr>
                                          <m:t>u</m:t>
                                        </m:r>
                                      </m:num>
                                      <m:den>
                                        <m:r>
                                          <a:rPr lang="fr-CA" sz="2800" i="0">
                                            <a:latin typeface="Cambria Math"/>
                                          </a:rPr>
                                          <m:t>𝜕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CA" sz="2800" i="0">
                                            <a:latin typeface="Cambria Math"/>
                                          </a:rPr>
                                          <m:t>x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fr-CA" sz="2800" i="0">
                                    <a:latin typeface="Cambria Math"/>
                                  </a:rPr>
                                  <m:t>d</m:t>
                                </m:r>
                              </m:sub>
                              <m:sup>
                                <m:r>
                                  <a:rPr lang="fr-CA" sz="2800" i="0">
                                    <a:latin typeface="Cambria Math"/>
                                  </a:rPr>
                                  <m:t>−</m:t>
                                </m:r>
                              </m:sup>
                            </m:sSubSup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fr-CA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fr-CA" sz="2800">
                                <a:latin typeface="Cambria Math"/>
                              </a:rPr>
                              <m:t>1 +</m:t>
                            </m:r>
                            <m:f>
                              <m:fPr>
                                <m:ctrlPr>
                                  <a:rPr lang="fr-CA" sz="2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CA" sz="2800" b="0" i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fr-CA" sz="2800" i="0">
                                    <a:latin typeface="Cambria Math"/>
                                  </a:rPr>
                                  <m:t>∆</m:t>
                                </m:r>
                                <m:r>
                                  <m:rPr>
                                    <m:sty m:val="p"/>
                                  </m:rPr>
                                  <a:rPr lang="fr-CA" sz="2800" i="0">
                                    <a:latin typeface="Cambria Math"/>
                                  </a:rPr>
                                  <m:t>t</m:t>
                                </m:r>
                              </m:num>
                              <m:den>
                                <m:r>
                                  <a:rPr lang="fr-CA" sz="2800" i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sSubSup>
                              <m:sSubSupPr>
                                <m:ctrlPr>
                                  <a:rPr lang="fr-CA" sz="28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ctrlPr>
                                      <a:rPr lang="fr-CA" sz="2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fr-CA" sz="28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CA" sz="2800" i="0">
                                            <a:latin typeface="Cambria Math"/>
                                          </a:rPr>
                                          <m:t>𝜕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CA" sz="2800" i="0">
                                            <a:latin typeface="Cambria Math"/>
                                          </a:rPr>
                                          <m:t>u</m:t>
                                        </m:r>
                                      </m:num>
                                      <m:den>
                                        <m:r>
                                          <a:rPr lang="fr-CA" sz="2800" i="0">
                                            <a:latin typeface="Cambria Math"/>
                                          </a:rPr>
                                          <m:t>𝜕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CA" sz="2800" i="0">
                                            <a:latin typeface="Cambria Math"/>
                                          </a:rPr>
                                          <m:t>x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CA" sz="2800" b="0" i="0" smtClean="0">
                                    <a:latin typeface="Cambria Math"/>
                                  </a:rPr>
                                  <m:t>i</m:t>
                                </m:r>
                              </m:sub>
                              <m:sup/>
                            </m:sSubSup>
                          </m:e>
                        </m:d>
                      </m:den>
                    </m:f>
                  </m:oMath>
                </a14:m>
                <a:r>
                  <a:rPr lang="fr-CA" sz="2800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A" sz="28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fr-CA" sz="2800">
                            <a:latin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fr-CA" sz="2800" dirty="0">
                            <a:latin typeface="Cambria Math"/>
                            <a:sym typeface="Symbol"/>
                          </a:rPr>
                          <m:t></m:t>
                        </m:r>
                        <m:r>
                          <m:rPr>
                            <m:sty m:val="p"/>
                          </m:rPr>
                          <a:rPr lang="el-GR" sz="2800" i="0">
                            <a:latin typeface="Cambria Math"/>
                          </a:rPr>
                          <m:t>ϕ</m:t>
                        </m:r>
                        <m:r>
                          <m:rPr>
                            <m:nor/>
                          </m:rPr>
                          <a:rPr lang="fr-CA" sz="2800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CA" sz="2800" i="0">
                            <a:latin typeface="Cambria Math"/>
                          </a:rPr>
                          <m:t>d</m:t>
                        </m:r>
                      </m:sub>
                      <m:sup>
                        <m:r>
                          <a:rPr lang="fr-CA" sz="2800" i="0">
                            <a:latin typeface="Cambria Math"/>
                          </a:rPr>
                          <m:t>−</m:t>
                        </m:r>
                      </m:sup>
                    </m:sSubSup>
                  </m:oMath>
                </a14:m>
                <a:endParaRPr lang="fr-CA" sz="28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583" y="2743200"/>
                <a:ext cx="4716162" cy="12151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28600" y="304800"/>
            <a:ext cx="5339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u="sng" dirty="0">
                <a:latin typeface="Arial" pitchFamily="34" charset="0"/>
                <a:cs typeface="Arial" pitchFamily="34" charset="0"/>
              </a:rPr>
              <a:t>Kaas (2008): </a:t>
            </a:r>
            <a:r>
              <a:rPr lang="fr-CA" sz="2000" b="1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Local Mass Conservation </a:t>
            </a:r>
            <a:r>
              <a:rPr lang="fr-CA" sz="2000" u="sng" dirty="0" smtClean="0">
                <a:latin typeface="Arial" pitchFamily="34" charset="0"/>
                <a:cs typeface="Arial" pitchFamily="34" charset="0"/>
              </a:rPr>
              <a:t>(#</a:t>
            </a:r>
            <a:r>
              <a:rPr lang="fr-CA" sz="2000" u="sng" dirty="0">
                <a:latin typeface="Arial" pitchFamily="34" charset="0"/>
                <a:cs typeface="Arial" pitchFamily="34" charset="0"/>
              </a:rPr>
              <a:t>1)</a:t>
            </a:r>
            <a:endParaRPr lang="fr-CA" sz="2000" b="1" u="sng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75281" y="3779608"/>
            <a:ext cx="2337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u="sng" dirty="0" smtClean="0">
                <a:solidFill>
                  <a:srgbClr val="FF0000"/>
                </a:solidFill>
              </a:rPr>
              <a:t>Divergence contribution</a:t>
            </a:r>
            <a:endParaRPr lang="en-US" sz="1600" u="sng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647287" y="3581400"/>
            <a:ext cx="1296316" cy="41475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74745" y="1595965"/>
            <a:ext cx="2670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u="sng" dirty="0" smtClean="0"/>
              <a:t>Semi-</a:t>
            </a:r>
            <a:r>
              <a:rPr lang="fr-CA" sz="1600" u="sng" dirty="0" err="1" smtClean="0"/>
              <a:t>Lagrangian</a:t>
            </a:r>
            <a:r>
              <a:rPr lang="fr-CA" sz="1600" u="sng" dirty="0" smtClean="0"/>
              <a:t> </a:t>
            </a:r>
            <a:r>
              <a:rPr lang="fr-CA" sz="1600" u="sng" dirty="0" err="1" smtClean="0"/>
              <a:t>treatment</a:t>
            </a:r>
            <a:endParaRPr lang="en-US" sz="16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504358" y="4546993"/>
                <a:ext cx="4540842" cy="523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fr-CA" sz="2800" i="1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fr-CA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fr-CA" sz="2800" dirty="0">
                                <a:latin typeface="Cambria Math"/>
                                <a:sym typeface="Symbol"/>
                              </a:rPr>
                              <m:t></m:t>
                            </m:r>
                            <m:r>
                              <m:rPr>
                                <m:sty m:val="p"/>
                              </m:rPr>
                              <a:rPr lang="el-GR" sz="2800" i="0">
                                <a:latin typeface="Cambria Math"/>
                              </a:rPr>
                              <m:t>ϕ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fr-CA" sz="2800" i="0">
                            <a:latin typeface="Cambria Math"/>
                          </a:rPr>
                          <m:t>i</m:t>
                        </m:r>
                      </m:sub>
                      <m:sup/>
                    </m:sSubSup>
                  </m:oMath>
                </a14:m>
                <a:r>
                  <a:rPr lang="fr-CA" sz="2800" dirty="0">
                    <a:latin typeface="Cambria Math"/>
                  </a:rPr>
                  <a:t>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fr-CA" sz="2800" i="0">
                            <a:latin typeface="Cambria Math"/>
                            <a:sym typeface="Symbol"/>
                          </a:rPr>
                          <m:t>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CA" sz="2800" i="0"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fr-CA" sz="2800" i="0">
                        <a:latin typeface="Cambria Math"/>
                      </a:rPr>
                      <m:t>   </m:t>
                    </m:r>
                    <m:nary>
                      <m:naryPr>
                        <m:chr m:val="∑"/>
                        <m:supHide m:val="on"/>
                        <m:ctrlPr>
                          <a:rPr lang="fr-CA" sz="2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fr-CA" sz="2800" i="0">
                            <a:latin typeface="Cambria Math"/>
                          </a:rPr>
                          <m:t>l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fr-CA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CA" sz="2800" i="0">
                                <a:latin typeface="Cambria Math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CA" sz="2800" i="0">
                                <a:latin typeface="Cambria Math"/>
                              </a:rPr>
                              <m:t>i</m:t>
                            </m:r>
                            <m:r>
                              <a:rPr lang="en-CA" sz="2800" i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fr-CA" sz="2800" i="0">
                                <a:latin typeface="Cambria Math"/>
                              </a:rPr>
                              <m:t>l</m:t>
                            </m:r>
                            <m:r>
                              <a:rPr lang="fr-CA" sz="2800" i="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sSubSup>
                          <m:sSubSupPr>
                            <m:ctrlPr>
                              <a:rPr lang="fr-CA" sz="28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fr-CA" sz="2800"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fr-CA" sz="2800" dirty="0">
                                <a:latin typeface="Cambria Math"/>
                                <a:sym typeface="Symbol"/>
                              </a:rPr>
                              <m:t></m:t>
                            </m:r>
                            <m:r>
                              <m:rPr>
                                <m:sty m:val="p"/>
                              </m:rPr>
                              <a:rPr lang="el-GR" sz="2800" i="0">
                                <a:latin typeface="Cambria Math"/>
                              </a:rPr>
                              <m:t>ϕ</m:t>
                            </m:r>
                            <m:r>
                              <m:rPr>
                                <m:nor/>
                              </m:rPr>
                              <a:rPr lang="fr-CA" sz="2800">
                                <a:latin typeface="Cambria Math"/>
                              </a:rPr>
                              <m:t>)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CA" sz="2800" i="0">
                                <a:latin typeface="Cambria Math"/>
                              </a:rPr>
                              <m:t>l</m:t>
                            </m:r>
                          </m:sub>
                          <m:sup>
                            <m:r>
                              <a:rPr lang="fr-CA" sz="2800" i="0">
                                <a:latin typeface="Cambria Math"/>
                              </a:rPr>
                              <m:t>−</m:t>
                            </m:r>
                          </m:sup>
                        </m:sSubSup>
                      </m:e>
                    </m:nary>
                  </m:oMath>
                </a14:m>
                <a:endParaRPr lang="fr-CA" sz="28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358" y="4546993"/>
                <a:ext cx="4540842" cy="523541"/>
              </a:xfrm>
              <a:prstGeom prst="rect">
                <a:avLst/>
              </a:prstGeom>
              <a:blipFill rotWithShape="1">
                <a:blip r:embed="rId5"/>
                <a:stretch>
                  <a:fillRect t="-12791" b="-302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173936" y="4604451"/>
                <a:ext cx="194018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fr-CA" sz="2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fr-CA" sz="2800" i="0">
                            <a:latin typeface="Cambria Math"/>
                          </a:rPr>
                          <m:t>l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fr-CA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CA" sz="2800" i="0">
                                <a:latin typeface="Cambria Math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CA" sz="2800" i="0">
                                <a:latin typeface="Cambria Math"/>
                              </a:rPr>
                              <m:t>i</m:t>
                            </m:r>
                            <m:r>
                              <a:rPr lang="en-CA" sz="2800" i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fr-CA" sz="2800" i="0">
                                <a:latin typeface="Cambria Math"/>
                              </a:rPr>
                              <m:t>l</m:t>
                            </m:r>
                            <m:r>
                              <a:rPr lang="fr-CA" sz="2800" i="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e>
                    </m:nary>
                  </m:oMath>
                </a14:m>
                <a:r>
                  <a:rPr lang="fr-CA" sz="2800" dirty="0">
                    <a:latin typeface="Cambria Math"/>
                  </a:rPr>
                  <a:t> = 1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936" y="4604451"/>
                <a:ext cx="1940188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2791" b="-302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>
            <a:off x="3200400" y="3999804"/>
            <a:ext cx="2743202" cy="5729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504358" y="5562600"/>
                <a:ext cx="3616846" cy="523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fr-CA" sz="2800" i="1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fr-CA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fr-CA" sz="2800" dirty="0">
                                <a:latin typeface="Cambria Math"/>
                                <a:sym typeface="Symbol"/>
                              </a:rPr>
                              <m:t></m:t>
                            </m:r>
                            <m:r>
                              <m:rPr>
                                <m:sty m:val="p"/>
                              </m:rPr>
                              <a:rPr lang="el-GR" sz="2800" i="0">
                                <a:latin typeface="Cambria Math"/>
                              </a:rPr>
                              <m:t>ϕ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fr-CA" sz="2800" i="0">
                            <a:latin typeface="Cambria Math"/>
                          </a:rPr>
                          <m:t>i</m:t>
                        </m:r>
                      </m:sub>
                      <m:sup/>
                    </m:sSubSup>
                  </m:oMath>
                </a14:m>
                <a:r>
                  <a:rPr lang="fr-CA" sz="2800" dirty="0">
                    <a:latin typeface="Cambria Math"/>
                  </a:rPr>
                  <a:t> 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fr-CA" sz="2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fr-CA" sz="2800" i="0">
                            <a:latin typeface="Cambria Math"/>
                          </a:rPr>
                          <m:t>l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fr-CA" sz="2800" i="1">
                                <a:latin typeface="Cambria Math"/>
                              </a:rPr>
                            </m:ctrlPr>
                          </m:sSubPr>
                          <m:e>
                            <m:sSubSup>
                              <m:sSubSupPr>
                                <m:ctrlPr>
                                  <a:rPr lang="fr-CA" sz="28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fr-CA" sz="28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CA" sz="2800" i="0">
                                        <a:latin typeface="Cambria Math"/>
                                      </a:rPr>
                                      <m:t>ω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fr-CA" sz="2800" i="0">
                                    <a:latin typeface="Cambria Math"/>
                                  </a:rPr>
                                  <m:t>i</m:t>
                                </m:r>
                                <m:r>
                                  <a:rPr lang="en-CA" sz="2800" i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fr-CA" sz="2800" i="0">
                                    <a:latin typeface="Cambria Math"/>
                                  </a:rPr>
                                  <m:t>l</m:t>
                                </m:r>
                              </m:sub>
                              <m:sup/>
                            </m:sSubSup>
                            <m:r>
                              <m:rPr>
                                <m:nor/>
                              </m:rPr>
                              <a:rPr lang="fr-CA" sz="2800">
                                <a:latin typeface="Cambria Math"/>
                              </a:rPr>
                              <m:t> </m:t>
                            </m:r>
                          </m:e>
                          <m:sub>
                            <m:r>
                              <a:rPr lang="fr-CA" sz="2800" i="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sSubSup>
                          <m:sSubSupPr>
                            <m:ctrlPr>
                              <a:rPr lang="fr-CA" sz="28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fr-CA" sz="2800"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fr-CA" sz="2800" dirty="0">
                                <a:latin typeface="Cambria Math"/>
                                <a:sym typeface="Symbol"/>
                              </a:rPr>
                              <m:t></m:t>
                            </m:r>
                            <m:r>
                              <m:rPr>
                                <m:sty m:val="p"/>
                              </m:rPr>
                              <a:rPr lang="el-GR" sz="2800" i="0">
                                <a:latin typeface="Cambria Math"/>
                              </a:rPr>
                              <m:t>ϕ</m:t>
                            </m:r>
                            <m:r>
                              <m:rPr>
                                <m:nor/>
                              </m:rPr>
                              <a:rPr lang="fr-CA" sz="2800">
                                <a:latin typeface="Cambria Math"/>
                              </a:rPr>
                              <m:t>)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CA" sz="2800" i="0">
                                <a:latin typeface="Cambria Math"/>
                              </a:rPr>
                              <m:t>l</m:t>
                            </m:r>
                          </m:sub>
                          <m:sup>
                            <m:r>
                              <a:rPr lang="fr-CA" sz="2800" i="0">
                                <a:latin typeface="Cambria Math"/>
                              </a:rPr>
                              <m:t>−</m:t>
                            </m:r>
                          </m:sup>
                        </m:sSubSup>
                      </m:e>
                    </m:nary>
                  </m:oMath>
                </a14:m>
                <a:endParaRPr lang="fr-CA" sz="28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358" y="5562600"/>
                <a:ext cx="3616846" cy="523541"/>
              </a:xfrm>
              <a:prstGeom prst="rect">
                <a:avLst/>
              </a:prstGeom>
              <a:blipFill rotWithShape="1">
                <a:blip r:embed="rId7"/>
                <a:stretch>
                  <a:fillRect t="-12941" b="-3058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824423" y="5556059"/>
                <a:ext cx="2488357" cy="766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fr-CA" sz="2800" i="1" smtClean="0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fr-CA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fr-CA" sz="2800" i="0">
                                <a:latin typeface="Cambria Math"/>
                              </a:rPr>
                              <m:t>ω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fr-CA" sz="2800" i="0">
                            <a:latin typeface="Cambria Math"/>
                          </a:rPr>
                          <m:t>i</m:t>
                        </m:r>
                        <m:r>
                          <a:rPr lang="en-CA" sz="2800" i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CA" sz="2800" i="0">
                            <a:latin typeface="Cambria Math"/>
                          </a:rPr>
                          <m:t>l</m:t>
                        </m:r>
                      </m:sub>
                      <m:sup/>
                    </m:sSubSup>
                  </m:oMath>
                </a14:m>
                <a:r>
                  <a:rPr lang="fr-CA" sz="2800" dirty="0">
                    <a:latin typeface="Cambria Math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28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CA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CA" sz="2800" i="0">
                                <a:latin typeface="Cambria Math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CA" sz="2800" i="0">
                                <a:latin typeface="Cambria Math"/>
                              </a:rPr>
                              <m:t>l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CA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CA" sz="2800" i="0">
                                <a:latin typeface="Cambria Math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CA" sz="2800" i="0"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den>
                    </m:f>
                  </m:oMath>
                </a14:m>
                <a:r>
                  <a:rPr lang="fr-CA" sz="2800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2800" i="1" dirty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CA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CA" sz="2800" i="0">
                                <a:latin typeface="Cambria Math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CA" sz="2800" i="0">
                                <a:latin typeface="Cambria Math"/>
                              </a:rPr>
                              <m:t>i</m:t>
                            </m:r>
                            <m:r>
                              <a:rPr lang="fr-CA" sz="2800" i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fr-CA" sz="2800" i="0">
                                <a:latin typeface="Cambria Math"/>
                              </a:rPr>
                              <m:t>l</m:t>
                            </m:r>
                            <m:r>
                              <a:rPr lang="fr-CA" sz="2800" i="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fr-CA" sz="2800" i="1">
                                <a:latin typeface="Cambria Math"/>
                              </a:rPr>
                            </m:ctrlPr>
                          </m:naryPr>
                          <m:sub>
                            <m:acc>
                              <m:accPr>
                                <m:chr m:val="̅"/>
                                <m:ctrlPr>
                                  <a:rPr lang="fr-CA" sz="2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fr-CA" sz="2800" i="0">
                                    <a:latin typeface="Cambria Math"/>
                                  </a:rPr>
                                  <m:t>i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fr-CA" sz="2800" dirty="0">
                                <a:latin typeface="Cambria Math"/>
                              </a:rPr>
                              <m:t> 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fr-CA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fr-CA" sz="2800" i="0">
                                    <a:latin typeface="Cambria Math"/>
                                  </a:rPr>
                                  <m:t>ω</m:t>
                                </m:r>
                              </m:e>
                              <m:sub>
                                <m:acc>
                                  <m:accPr>
                                    <m:chr m:val="̅"/>
                                    <m:ctrlPr>
                                      <a:rPr lang="fr-CA" sz="28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CA" sz="2800" i="0">
                                        <a:latin typeface="Cambria Math"/>
                                      </a:rPr>
                                      <m:t>i</m:t>
                                    </m:r>
                                  </m:e>
                                </m:acc>
                                <m:r>
                                  <m:rPr>
                                    <m:nor/>
                                  </m:rPr>
                                  <a:rPr lang="fr-CA" sz="2800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fr-CA" sz="2800" i="0">
                                    <a:latin typeface="Cambria Math"/>
                                  </a:rPr>
                                  <m:t>l</m:t>
                                </m:r>
                                <m:r>
                                  <a:rPr lang="fr-CA" sz="2800" i="0">
                                    <a:latin typeface="Cambria Math"/>
                                  </a:rPr>
                                  <m:t> 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fr-CA" sz="28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423" y="5556059"/>
                <a:ext cx="2488357" cy="7668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31576" y="6272712"/>
                <a:ext cx="8231423" cy="585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600" dirty="0" smtClean="0">
                    <a:solidFill>
                      <a:srgbClr val="FF0000"/>
                    </a:solidFill>
                  </a:rPr>
                  <a:t>Local Correction of the </a:t>
                </a:r>
                <a:r>
                  <a:rPr lang="fr-CA" sz="1600" dirty="0" err="1" smtClean="0">
                    <a:solidFill>
                      <a:srgbClr val="FF0000"/>
                    </a:solidFill>
                  </a:rPr>
                  <a:t>interpolated</a:t>
                </a:r>
                <a:r>
                  <a:rPr lang="fr-CA" sz="1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CA" sz="1600" dirty="0" err="1" smtClean="0">
                    <a:solidFill>
                      <a:srgbClr val="FF0000"/>
                    </a:solidFill>
                  </a:rPr>
                  <a:t>weights</a:t>
                </a:r>
                <a:r>
                  <a:rPr lang="fr-CA" sz="16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16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CA" sz="1600">
                            <a:latin typeface="Cambria Math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CA" sz="1600">
                            <a:latin typeface="Cambria Math"/>
                          </a:rPr>
                          <m:t>i</m:t>
                        </m:r>
                        <m:r>
                          <a:rPr lang="en-CA" sz="16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CA" sz="1600">
                            <a:latin typeface="Cambria Math"/>
                          </a:rPr>
                          <m:t>l</m:t>
                        </m:r>
                        <m:r>
                          <a:rPr lang="fr-CA" sz="1600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fr-CA" sz="1600" dirty="0" err="1" smtClean="0">
                    <a:solidFill>
                      <a:srgbClr val="FF0000"/>
                    </a:solidFill>
                  </a:rPr>
                  <a:t>that</a:t>
                </a:r>
                <a:r>
                  <a:rPr lang="fr-CA" sz="1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CA" sz="1600" dirty="0" err="1" smtClean="0">
                    <a:solidFill>
                      <a:srgbClr val="FF0000"/>
                    </a:solidFill>
                  </a:rPr>
                  <a:t>takes</a:t>
                </a:r>
                <a:r>
                  <a:rPr lang="fr-CA" sz="1600" dirty="0" smtClean="0">
                    <a:solidFill>
                      <a:srgbClr val="FF0000"/>
                    </a:solidFill>
                  </a:rPr>
                  <a:t> Divergence </a:t>
                </a:r>
                <a:r>
                  <a:rPr lang="fr-CA" sz="1600" dirty="0" err="1" smtClean="0">
                    <a:solidFill>
                      <a:srgbClr val="FF0000"/>
                    </a:solidFill>
                  </a:rPr>
                  <a:t>into</a:t>
                </a:r>
                <a:r>
                  <a:rPr lang="fr-CA" sz="1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CA" sz="1600" dirty="0" err="1" smtClean="0">
                    <a:solidFill>
                      <a:srgbClr val="FF0000"/>
                    </a:solidFill>
                  </a:rPr>
                  <a:t>account</a:t>
                </a:r>
                <a:r>
                  <a:rPr lang="fr-CA" sz="1600" dirty="0" smtClean="0">
                    <a:solidFill>
                      <a:srgbClr val="FF0000"/>
                    </a:solidFill>
                  </a:rPr>
                  <a:t> and </a:t>
                </a:r>
                <a:r>
                  <a:rPr lang="fr-CA" sz="1600" dirty="0" err="1" smtClean="0">
                    <a:solidFill>
                      <a:srgbClr val="FF0000"/>
                    </a:solidFill>
                  </a:rPr>
                  <a:t>ensures</a:t>
                </a:r>
                <a:r>
                  <a:rPr lang="fr-CA" sz="1600" dirty="0">
                    <a:solidFill>
                      <a:srgbClr val="FF0000"/>
                    </a:solidFill>
                  </a:rPr>
                  <a:t> </a:t>
                </a:r>
                <a:r>
                  <a:rPr lang="fr-CA" sz="1600" dirty="0" smtClean="0">
                    <a:solidFill>
                      <a:srgbClr val="00B050"/>
                    </a:solidFill>
                  </a:rPr>
                  <a:t>Local Mass conservation</a:t>
                </a:r>
                <a:endParaRPr lang="en-US" sz="1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76" y="6272712"/>
                <a:ext cx="8231423" cy="585288"/>
              </a:xfrm>
              <a:prstGeom prst="rect">
                <a:avLst/>
              </a:prstGeom>
              <a:blipFill rotWithShape="1">
                <a:blip r:embed="rId9"/>
                <a:stretch>
                  <a:fillRect l="-370" t="-3125" b="-125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181600" y="582437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with</a:t>
            </a:r>
            <a:endParaRPr lang="en-CA" dirty="0"/>
          </a:p>
        </p:txBody>
      </p:sp>
      <p:sp>
        <p:nvSpPr>
          <p:cNvPr id="3" name="Oval 2"/>
          <p:cNvSpPr/>
          <p:nvPr/>
        </p:nvSpPr>
        <p:spPr>
          <a:xfrm>
            <a:off x="2819400" y="2565615"/>
            <a:ext cx="1905000" cy="1552547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2898561" y="4546993"/>
            <a:ext cx="414220" cy="580678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881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4" y="4267200"/>
            <a:ext cx="3842534" cy="9153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4" y="1858323"/>
            <a:ext cx="3842534" cy="8135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901851"/>
            <a:ext cx="8268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or </a:t>
            </a:r>
            <a:r>
              <a:rPr lang="fr-CA" sz="16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little</a:t>
            </a:r>
            <a:r>
              <a:rPr lang="fr-CA" sz="16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divergence</a:t>
            </a:r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spatial </a:t>
            </a:r>
            <a:r>
              <a:rPr lang="fr-C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fr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upstream</a:t>
            </a:r>
            <a:r>
              <a:rPr lang="fr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departure</a:t>
            </a:r>
            <a:r>
              <a:rPr lang="fr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points </a:t>
            </a:r>
            <a:r>
              <a:rPr lang="fr-CA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fr-CA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close </a:t>
            </a:r>
          </a:p>
          <a:p>
            <a:r>
              <a:rPr lang="fr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 the </a:t>
            </a:r>
            <a:r>
              <a:rPr lang="fr-C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fr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fr-C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Eulerian</a:t>
            </a:r>
            <a:r>
              <a:rPr lang="fr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grid</a:t>
            </a:r>
            <a:r>
              <a:rPr lang="fr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points</a:t>
            </a:r>
            <a:endParaRPr lang="fr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221822" y="1486626"/>
                <a:ext cx="3384376" cy="614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fr-CA" sz="2400" i="1">
                            <a:latin typeface="Cambria Math"/>
                          </a:rPr>
                        </m:ctrlPr>
                      </m:naryPr>
                      <m:sub>
                        <m:acc>
                          <m:accPr>
                            <m:chr m:val="̅"/>
                            <m:ctrlPr>
                              <a:rPr lang="fr-CA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fr-CA" sz="2400" i="0">
                                <a:latin typeface="Cambria Math"/>
                              </a:rPr>
                              <m:t>i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fr-CA" sz="2400" dirty="0">
                            <a:latin typeface="Cambria Math"/>
                          </a:rPr>
                          <m:t>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fr-CA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CA" sz="2400" i="0">
                                <a:latin typeface="Cambria Math"/>
                              </a:rPr>
                              <m:t>ω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fr-CA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fr-CA" sz="2400" i="0">
                                    <a:latin typeface="Cambria Math"/>
                                  </a:rPr>
                                  <m:t>i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fr-CA" sz="2400" dirty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fr-CA" sz="2400" i="0">
                                <a:latin typeface="Cambria Math"/>
                              </a:rPr>
                              <m:t>l</m:t>
                            </m:r>
                            <m:r>
                              <a:rPr lang="fr-CA" sz="2400" i="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e>
                    </m:nary>
                  </m:oMath>
                </a14:m>
                <a:r>
                  <a:rPr lang="fr-CA" sz="2400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fr-CA" sz="2400" i="0">
                        <a:latin typeface="Cambria Math"/>
                      </a:rPr>
                      <m:t>~ </m:t>
                    </m:r>
                    <m:f>
                      <m:fPr>
                        <m:ctrlPr>
                          <a:rPr lang="fr-CA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fr-CA" sz="2400" i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CA" sz="2400" i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fr-CA" sz="2400" i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fr-CA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fr-CA" sz="2400" i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fr-CA" sz="2400" i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fr-CA" sz="2400" i="0">
                        <a:latin typeface="Cambria Math"/>
                      </a:rPr>
                      <m:t>=1</m:t>
                    </m:r>
                  </m:oMath>
                </a14:m>
                <a:endParaRPr lang="fr-CA" sz="24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822" y="1486626"/>
                <a:ext cx="3384376" cy="6146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191000" y="2145026"/>
                <a:ext cx="4868320" cy="462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fr-CA" sz="24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fr-CA" sz="2400">
                            <a:latin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fr-CA" sz="2400" dirty="0">
                            <a:latin typeface="Cambria Math"/>
                            <a:sym typeface="Symbol"/>
                          </a:rPr>
                          <m:t></m:t>
                        </m:r>
                        <m:r>
                          <m:rPr>
                            <m:sty m:val="p"/>
                          </m:rPr>
                          <a:rPr lang="el-GR" sz="2400" i="0">
                            <a:latin typeface="Cambria Math"/>
                          </a:rPr>
                          <m:t>ϕ</m:t>
                        </m:r>
                        <m:r>
                          <m:rPr>
                            <m:nor/>
                          </m:rPr>
                          <a:rPr lang="fr-CA" sz="2400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CA" sz="2400" i="0">
                            <a:latin typeface="Cambria Math"/>
                          </a:rPr>
                          <m:t>i</m:t>
                        </m:r>
                      </m:sub>
                      <m:sup/>
                    </m:sSubSup>
                    <m:r>
                      <a:rPr lang="fr-CA" sz="2400" i="0"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fr-CA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fr-CA" sz="2400" i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CA" sz="2400" i="0">
                            <a:latin typeface="Cambria Math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CA" sz="2400" i="0">
                            <a:latin typeface="Cambria Math"/>
                          </a:rPr>
                          <m:t>i</m:t>
                        </m:r>
                        <m:r>
                          <a:rPr lang="fr-CA" sz="2400" i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CA" sz="2400" i="0">
                            <a:latin typeface="Cambria Math"/>
                          </a:rPr>
                          <m:t>l</m:t>
                        </m:r>
                        <m:r>
                          <a:rPr lang="fr-CA" sz="2400" i="0">
                            <a:latin typeface="Cambria Math"/>
                          </a:rPr>
                          <m:t>−1 </m:t>
                        </m:r>
                      </m:sub>
                    </m:sSub>
                  </m:oMath>
                </a14:m>
                <a:r>
                  <a:rPr lang="fr-CA" sz="2400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A" sz="24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fr-CA" sz="2400">
                            <a:latin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fr-CA" sz="2400" dirty="0">
                            <a:latin typeface="Cambria Math"/>
                            <a:sym typeface="Symbol"/>
                          </a:rPr>
                          <m:t></m:t>
                        </m:r>
                        <m:r>
                          <m:rPr>
                            <m:sty m:val="p"/>
                          </m:rPr>
                          <a:rPr lang="el-GR" sz="2400" i="0">
                            <a:latin typeface="Cambria Math"/>
                          </a:rPr>
                          <m:t>ϕ</m:t>
                        </m:r>
                        <m:r>
                          <m:rPr>
                            <m:nor/>
                          </m:rPr>
                          <a:rPr lang="fr-CA" sz="2400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CA" sz="2400" i="0">
                            <a:latin typeface="Cambria Math"/>
                          </a:rPr>
                          <m:t>l</m:t>
                        </m:r>
                        <m:r>
                          <a:rPr lang="fr-CA" sz="2400" i="0">
                            <a:latin typeface="Cambria Math"/>
                          </a:rPr>
                          <m:t>−1</m:t>
                        </m:r>
                      </m:sub>
                      <m:sup>
                        <m:r>
                          <a:rPr lang="fr-CA" sz="2400" i="0">
                            <a:latin typeface="Cambria Math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fr-CA" sz="2400" dirty="0">
                    <a:latin typeface="Cambria Math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fr-CA" sz="2400" i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CA" sz="2400" i="0">
                            <a:latin typeface="Cambria Math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CA" sz="2400" i="0">
                            <a:latin typeface="Cambria Math"/>
                          </a:rPr>
                          <m:t>i</m:t>
                        </m:r>
                        <m:r>
                          <a:rPr lang="fr-CA" sz="2400" i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CA" sz="2400" i="0">
                            <a:latin typeface="Cambria Math"/>
                          </a:rPr>
                          <m:t>l</m:t>
                        </m:r>
                        <m:r>
                          <a:rPr lang="fr-CA" sz="2400" i="0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fr-CA" sz="2400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A" sz="24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fr-CA" sz="2400">
                            <a:latin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fr-CA" sz="2400" dirty="0">
                            <a:latin typeface="Cambria Math"/>
                            <a:sym typeface="Symbol"/>
                          </a:rPr>
                          <m:t></m:t>
                        </m:r>
                        <m:r>
                          <m:rPr>
                            <m:sty m:val="p"/>
                          </m:rPr>
                          <a:rPr lang="el-GR" sz="2400" i="0">
                            <a:latin typeface="Cambria Math"/>
                          </a:rPr>
                          <m:t>ϕ</m:t>
                        </m:r>
                        <m:r>
                          <m:rPr>
                            <m:nor/>
                          </m:rPr>
                          <a:rPr lang="fr-CA" sz="2400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CA" sz="2400" i="0">
                            <a:latin typeface="Cambria Math"/>
                          </a:rPr>
                          <m:t>l</m:t>
                        </m:r>
                      </m:sub>
                      <m:sup>
                        <m:r>
                          <a:rPr lang="fr-CA" sz="2400" i="0">
                            <a:latin typeface="Cambria Math"/>
                          </a:rPr>
                          <m:t>−</m:t>
                        </m:r>
                      </m:sup>
                    </m:sSubSup>
                  </m:oMath>
                </a14:m>
                <a:endParaRPr lang="fr-CA" sz="24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145026"/>
                <a:ext cx="4868320" cy="462178"/>
              </a:xfrm>
              <a:prstGeom prst="rect">
                <a:avLst/>
              </a:prstGeom>
              <a:blipFill rotWithShape="1">
                <a:blip r:embed="rId5"/>
                <a:stretch>
                  <a:fillRect l="-1128" t="-11842" b="-2763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28600" y="3505200"/>
            <a:ext cx="7327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a situation </a:t>
            </a:r>
            <a:r>
              <a:rPr lang="fr-C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6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</a:t>
            </a:r>
            <a:r>
              <a:rPr lang="fr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6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divergence</a:t>
            </a:r>
            <a:r>
              <a:rPr lang="fr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fr-C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spatial </a:t>
            </a:r>
            <a:r>
              <a:rPr lang="fr-CA" sz="1600" dirty="0" err="1"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endParaRPr lang="fr-C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upstream</a:t>
            </a:r>
            <a:r>
              <a:rPr lang="fr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600" dirty="0" err="1">
                <a:latin typeface="Arial" panose="020B0604020202020204" pitchFamily="34" charset="0"/>
                <a:cs typeface="Arial" panose="020B0604020202020204" pitchFamily="34" charset="0"/>
              </a:rPr>
              <a:t>departure</a:t>
            </a:r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 points </a:t>
            </a:r>
            <a:r>
              <a:rPr lang="fr-C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greater</a:t>
            </a:r>
            <a:r>
              <a:rPr lang="fr-CA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fr-CA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CA" sz="1600" dirty="0" err="1"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fr-CA" sz="1600" dirty="0" err="1">
                <a:latin typeface="Arial" panose="020B0604020202020204" pitchFamily="34" charset="0"/>
                <a:cs typeface="Arial" panose="020B0604020202020204" pitchFamily="34" charset="0"/>
              </a:rPr>
              <a:t>Eulerian</a:t>
            </a:r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600" dirty="0" err="1">
                <a:latin typeface="Arial" panose="020B0604020202020204" pitchFamily="34" charset="0"/>
                <a:cs typeface="Arial" panose="020B0604020202020204" pitchFamily="34" charset="0"/>
              </a:rPr>
              <a:t>grid</a:t>
            </a:r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endParaRPr lang="fr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236377" y="4317459"/>
                <a:ext cx="3785273" cy="619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fr-CA" sz="2400" i="1">
                            <a:latin typeface="Cambria Math"/>
                          </a:rPr>
                        </m:ctrlPr>
                      </m:naryPr>
                      <m:sub>
                        <m:acc>
                          <m:accPr>
                            <m:chr m:val="̅"/>
                            <m:ctrlPr>
                              <a:rPr lang="fr-CA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fr-CA" sz="2400" i="0">
                                <a:latin typeface="Cambria Math"/>
                              </a:rPr>
                              <m:t>i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fr-CA" sz="2400" dirty="0">
                            <a:latin typeface="Cambria Math"/>
                          </a:rPr>
                          <m:t>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fr-CA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CA" sz="2400" i="0">
                                <a:latin typeface="Cambria Math"/>
                              </a:rPr>
                              <m:t>ω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fr-CA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fr-CA" sz="2400" i="0">
                                    <a:latin typeface="Cambria Math"/>
                                  </a:rPr>
                                  <m:t>i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fr-CA" sz="2400" dirty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fr-CA" sz="2400" i="0">
                                <a:latin typeface="Cambria Math"/>
                              </a:rPr>
                              <m:t>l</m:t>
                            </m:r>
                            <m:r>
                              <a:rPr lang="fr-CA" sz="2400" i="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e>
                    </m:nary>
                  </m:oMath>
                </a14:m>
                <a:r>
                  <a:rPr lang="fr-CA" sz="2400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fr-CA" sz="2400" i="0">
                        <a:latin typeface="Cambria Math"/>
                      </a:rPr>
                      <m:t>~ </m:t>
                    </m:r>
                    <m:f>
                      <m:fPr>
                        <m:ctrlPr>
                          <a:rPr lang="fr-CA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fr-CA" sz="2400" i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CA" sz="2400" i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fr-CA" sz="2400" i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fr-CA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fr-CA" sz="2400" i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fr-CA" sz="2400" i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fr-CA" sz="2400" i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fr-CA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fr-CA" sz="2400" i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CA" sz="2400" i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fr-CA" sz="2400" i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CA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fr-CA" sz="2400" i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fr-CA" sz="2400" i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fr-CA" sz="2400" dirty="0">
                    <a:latin typeface="Cambria Math"/>
                  </a:rPr>
                  <a:t> </a:t>
                </a:r>
                <a:r>
                  <a:rPr lang="fr-CA" sz="2400" dirty="0">
                    <a:latin typeface="Cambria Math"/>
                    <a:sym typeface="Symbol"/>
                  </a:rPr>
                  <a:t> 1</a:t>
                </a:r>
                <a:endParaRPr lang="fr-CA" sz="24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377" y="4317459"/>
                <a:ext cx="3785273" cy="619913"/>
              </a:xfrm>
              <a:prstGeom prst="rect">
                <a:avLst/>
              </a:prstGeom>
              <a:blipFill rotWithShape="1">
                <a:blip r:embed="rId6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190144" y="5025414"/>
                <a:ext cx="5106256" cy="6154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fr-CA" sz="24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fr-CA" sz="2400">
                            <a:latin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fr-CA" sz="2400" dirty="0">
                            <a:latin typeface="Cambria Math"/>
                            <a:sym typeface="Symbol"/>
                          </a:rPr>
                          <m:t></m:t>
                        </m:r>
                        <m:r>
                          <m:rPr>
                            <m:sty m:val="p"/>
                          </m:rPr>
                          <a:rPr lang="el-GR" sz="2400" i="0">
                            <a:latin typeface="Cambria Math"/>
                          </a:rPr>
                          <m:t>ϕ</m:t>
                        </m:r>
                        <m:r>
                          <m:rPr>
                            <m:nor/>
                          </m:rPr>
                          <a:rPr lang="fr-CA" sz="2400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CA" sz="2400" i="0">
                            <a:latin typeface="Cambria Math"/>
                          </a:rPr>
                          <m:t>i</m:t>
                        </m:r>
                      </m:sub>
                      <m:sup/>
                    </m:sSubSup>
                    <m:r>
                      <a:rPr lang="fr-CA" sz="2400" i="0"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fr-CA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fr-CA" sz="2400" i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CA" sz="2400" i="0">
                            <a:latin typeface="Cambria Math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CA" sz="2400" i="0">
                            <a:latin typeface="Cambria Math"/>
                          </a:rPr>
                          <m:t>i</m:t>
                        </m:r>
                        <m:r>
                          <a:rPr lang="fr-CA" sz="2400" i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CA" sz="2400" i="0">
                            <a:latin typeface="Cambria Math"/>
                          </a:rPr>
                          <m:t>l</m:t>
                        </m:r>
                        <m:r>
                          <a:rPr lang="fr-CA" sz="2400" i="0">
                            <a:latin typeface="Cambria Math"/>
                          </a:rPr>
                          <m:t>−1 </m:t>
                        </m:r>
                      </m:sub>
                    </m:sSub>
                  </m:oMath>
                </a14:m>
                <a:r>
                  <a:rPr lang="fr-CA" sz="2400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A" sz="24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fr-CA" sz="2400">
                            <a:latin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fr-CA" sz="2400" dirty="0">
                            <a:latin typeface="Cambria Math"/>
                            <a:sym typeface="Symbol"/>
                          </a:rPr>
                          <m:t></m:t>
                        </m:r>
                        <m:r>
                          <m:rPr>
                            <m:sty m:val="p"/>
                          </m:rPr>
                          <a:rPr lang="el-GR" sz="2400" i="0">
                            <a:latin typeface="Cambria Math"/>
                          </a:rPr>
                          <m:t>ϕ</m:t>
                        </m:r>
                        <m:r>
                          <m:rPr>
                            <m:nor/>
                          </m:rPr>
                          <a:rPr lang="fr-CA" sz="2400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CA" sz="2400" i="0">
                            <a:latin typeface="Cambria Math"/>
                          </a:rPr>
                          <m:t>l</m:t>
                        </m:r>
                        <m:r>
                          <a:rPr lang="fr-CA" sz="2400" i="0">
                            <a:latin typeface="Cambria Math"/>
                          </a:rPr>
                          <m:t>−1</m:t>
                        </m:r>
                      </m:sub>
                      <m:sup>
                        <m:r>
                          <a:rPr lang="fr-CA" sz="2400" i="0">
                            <a:latin typeface="Cambria Math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fr-CA" sz="2400" dirty="0">
                    <a:latin typeface="Cambria Math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2400" i="1">
                            <a:latin typeface="Cambria Math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fr-CA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CA" sz="2400" i="0">
                                <a:latin typeface="Cambria Math"/>
                              </a:rPr>
                              <m:t>4</m:t>
                            </m:r>
                          </m:num>
                          <m:den>
                            <m:r>
                              <a:rPr lang="fr-CA" sz="2400" i="0">
                                <a:latin typeface="Cambria Math"/>
                              </a:rPr>
                              <m:t>5</m:t>
                            </m:r>
                          </m:den>
                        </m:f>
                        <m:r>
                          <a:rPr lang="fr-CA" sz="2400" i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CA" sz="2400" i="0">
                            <a:latin typeface="Cambria Math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CA" sz="2400" i="0">
                            <a:latin typeface="Cambria Math"/>
                          </a:rPr>
                          <m:t>i</m:t>
                        </m:r>
                        <m:r>
                          <a:rPr lang="fr-CA" sz="2400" i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CA" sz="2400" i="0">
                            <a:latin typeface="Cambria Math"/>
                          </a:rPr>
                          <m:t>l</m:t>
                        </m:r>
                        <m:r>
                          <a:rPr lang="fr-CA" sz="2400" i="0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fr-CA" sz="2400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A" sz="24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fr-CA" sz="2400">
                            <a:latin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fr-CA" sz="2400" dirty="0">
                            <a:latin typeface="Cambria Math"/>
                            <a:sym typeface="Symbol"/>
                          </a:rPr>
                          <m:t></m:t>
                        </m:r>
                        <m:r>
                          <m:rPr>
                            <m:sty m:val="p"/>
                          </m:rPr>
                          <a:rPr lang="el-GR" sz="2400" i="0">
                            <a:latin typeface="Cambria Math"/>
                          </a:rPr>
                          <m:t>ϕ</m:t>
                        </m:r>
                        <m:r>
                          <m:rPr>
                            <m:nor/>
                          </m:rPr>
                          <a:rPr lang="fr-CA" sz="2400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CA" sz="2400" i="0">
                            <a:latin typeface="Cambria Math"/>
                          </a:rPr>
                          <m:t>l</m:t>
                        </m:r>
                      </m:sub>
                      <m:sup>
                        <m:r>
                          <a:rPr lang="fr-CA" sz="2400" i="0">
                            <a:latin typeface="Cambria Math"/>
                          </a:rPr>
                          <m:t>−</m:t>
                        </m:r>
                      </m:sup>
                    </m:sSubSup>
                  </m:oMath>
                </a14:m>
                <a:endParaRPr lang="fr-CA" sz="24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144" y="5025414"/>
                <a:ext cx="5106256" cy="615425"/>
              </a:xfrm>
              <a:prstGeom prst="rect">
                <a:avLst/>
              </a:prstGeom>
              <a:blipFill rotWithShape="1">
                <a:blip r:embed="rId7"/>
                <a:stretch>
                  <a:fillRect b="-693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1859148" y="2376115"/>
            <a:ext cx="381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884422" y="2788622"/>
            <a:ext cx="5612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 err="1" smtClean="0"/>
              <a:t>Forecasted</a:t>
            </a:r>
            <a:r>
              <a:rPr lang="fr-CA" sz="1600" dirty="0" smtClean="0"/>
              <a:t> Tracer </a:t>
            </a:r>
            <a:r>
              <a:rPr lang="fr-CA" sz="1600" dirty="0" err="1" smtClean="0"/>
              <a:t>Density</a:t>
            </a:r>
            <a:r>
              <a:rPr lang="fr-CA" sz="1600" dirty="0" smtClean="0"/>
              <a:t> </a:t>
            </a:r>
            <a:r>
              <a:rPr lang="fr-CA" sz="1600" dirty="0" err="1" smtClean="0">
                <a:solidFill>
                  <a:srgbClr val="FF0000"/>
                </a:solidFill>
              </a:rPr>
              <a:t>similar</a:t>
            </a:r>
            <a:r>
              <a:rPr lang="fr-CA" sz="1600" dirty="0" smtClean="0">
                <a:solidFill>
                  <a:srgbClr val="FF0000"/>
                </a:solidFill>
              </a:rPr>
              <a:t> to </a:t>
            </a:r>
            <a:r>
              <a:rPr lang="fr-CA" sz="1600" dirty="0" smtClean="0"/>
              <a:t>non-divergent situation</a:t>
            </a:r>
            <a:endParaRPr lang="en-US" sz="1600" dirty="0"/>
          </a:p>
        </p:txBody>
      </p:sp>
      <p:sp>
        <p:nvSpPr>
          <p:cNvPr id="17" name="Oval 16"/>
          <p:cNvSpPr/>
          <p:nvPr/>
        </p:nvSpPr>
        <p:spPr>
          <a:xfrm>
            <a:off x="1905000" y="4767346"/>
            <a:ext cx="381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973598" y="5640840"/>
            <a:ext cx="6085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 err="1" smtClean="0"/>
              <a:t>Forecasted</a:t>
            </a:r>
            <a:r>
              <a:rPr lang="fr-CA" sz="1600" dirty="0" smtClean="0"/>
              <a:t> Tracer </a:t>
            </a:r>
            <a:r>
              <a:rPr lang="fr-CA" sz="1600" dirty="0" err="1" smtClean="0"/>
              <a:t>Density</a:t>
            </a:r>
            <a:r>
              <a:rPr lang="fr-CA" sz="1600" dirty="0" smtClean="0"/>
              <a:t> </a:t>
            </a:r>
            <a:r>
              <a:rPr lang="fr-CA" sz="1600" dirty="0" err="1" smtClean="0">
                <a:solidFill>
                  <a:srgbClr val="FF0000"/>
                </a:solidFill>
              </a:rPr>
              <a:t>smaller</a:t>
            </a:r>
            <a:r>
              <a:rPr lang="fr-CA" sz="1600" dirty="0" smtClean="0">
                <a:solidFill>
                  <a:srgbClr val="FF0000"/>
                </a:solidFill>
              </a:rPr>
              <a:t> </a:t>
            </a:r>
            <a:r>
              <a:rPr lang="fr-CA" sz="1600" dirty="0" err="1" smtClean="0">
                <a:solidFill>
                  <a:srgbClr val="FF0000"/>
                </a:solidFill>
              </a:rPr>
              <a:t>than</a:t>
            </a:r>
            <a:r>
              <a:rPr lang="fr-CA" sz="1600" dirty="0" smtClean="0">
                <a:solidFill>
                  <a:srgbClr val="FF0000"/>
                </a:solidFill>
              </a:rPr>
              <a:t> </a:t>
            </a:r>
            <a:r>
              <a:rPr lang="fr-CA" sz="1600" dirty="0" smtClean="0"/>
              <a:t>non-divergent situation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304800"/>
            <a:ext cx="5339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u="sng" dirty="0">
                <a:latin typeface="Arial" pitchFamily="34" charset="0"/>
                <a:cs typeface="Arial" pitchFamily="34" charset="0"/>
              </a:rPr>
              <a:t>Kaas (2008): </a:t>
            </a:r>
            <a:r>
              <a:rPr lang="fr-CA" sz="2000" b="1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Local </a:t>
            </a:r>
            <a:r>
              <a:rPr lang="fr-CA" sz="20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Mass </a:t>
            </a:r>
            <a:r>
              <a:rPr lang="fr-CA" sz="2000" b="1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Conserv</a:t>
            </a:r>
            <a:r>
              <a:rPr lang="fr-CA" sz="2000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CA" sz="2000" b="1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tion </a:t>
            </a:r>
            <a:r>
              <a:rPr lang="fr-CA" sz="2000" u="sng" dirty="0" smtClean="0">
                <a:latin typeface="Arial" pitchFamily="34" charset="0"/>
                <a:cs typeface="Arial" pitchFamily="34" charset="0"/>
              </a:rPr>
              <a:t>(#2)</a:t>
            </a:r>
            <a:endParaRPr lang="fr-CA" sz="2000" b="1" u="sng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362019" y="119538"/>
                <a:ext cx="2488357" cy="7668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fr-CA" sz="2800" i="1" smtClean="0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fr-CA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fr-CA" sz="2800" i="0">
                                <a:latin typeface="Cambria Math"/>
                              </a:rPr>
                              <m:t>ω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fr-CA" sz="2800" i="0">
                            <a:latin typeface="Cambria Math"/>
                          </a:rPr>
                          <m:t>i</m:t>
                        </m:r>
                        <m:r>
                          <a:rPr lang="en-CA" sz="2800" i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CA" sz="2800" i="0">
                            <a:latin typeface="Cambria Math"/>
                          </a:rPr>
                          <m:t>l</m:t>
                        </m:r>
                      </m:sub>
                      <m:sup/>
                    </m:sSubSup>
                  </m:oMath>
                </a14:m>
                <a:r>
                  <a:rPr lang="fr-CA" sz="2800" dirty="0">
                    <a:latin typeface="Cambria Math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28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CA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CA" sz="2800" i="0">
                                <a:latin typeface="Cambria Math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CA" sz="2800" i="0">
                                <a:latin typeface="Cambria Math"/>
                              </a:rPr>
                              <m:t>l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CA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CA" sz="2800" i="0">
                                <a:latin typeface="Cambria Math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CA" sz="2800" i="0"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den>
                    </m:f>
                  </m:oMath>
                </a14:m>
                <a:r>
                  <a:rPr lang="fr-CA" sz="2800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2800" i="1" dirty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CA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CA" sz="2800" i="0">
                                <a:latin typeface="Cambria Math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CA" sz="2800" i="0">
                                <a:latin typeface="Cambria Math"/>
                              </a:rPr>
                              <m:t>i</m:t>
                            </m:r>
                            <m:r>
                              <a:rPr lang="fr-CA" sz="2800" i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fr-CA" sz="2800" i="0">
                                <a:latin typeface="Cambria Math"/>
                              </a:rPr>
                              <m:t>l</m:t>
                            </m:r>
                            <m:r>
                              <a:rPr lang="fr-CA" sz="2800" i="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fr-CA" sz="2800" i="1">
                                <a:latin typeface="Cambria Math"/>
                              </a:rPr>
                            </m:ctrlPr>
                          </m:naryPr>
                          <m:sub>
                            <m:acc>
                              <m:accPr>
                                <m:chr m:val="̅"/>
                                <m:ctrlPr>
                                  <a:rPr lang="fr-CA" sz="2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fr-CA" sz="2800" i="0">
                                    <a:latin typeface="Cambria Math"/>
                                  </a:rPr>
                                  <m:t>i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fr-CA" sz="2800" dirty="0">
                                <a:latin typeface="Cambria Math"/>
                              </a:rPr>
                              <m:t> 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fr-CA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fr-CA" sz="2800" i="0">
                                    <a:latin typeface="Cambria Math"/>
                                  </a:rPr>
                                  <m:t>ω</m:t>
                                </m:r>
                              </m:e>
                              <m:sub>
                                <m:acc>
                                  <m:accPr>
                                    <m:chr m:val="̅"/>
                                    <m:ctrlPr>
                                      <a:rPr lang="fr-CA" sz="28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CA" sz="2800" i="0">
                                        <a:latin typeface="Cambria Math"/>
                                      </a:rPr>
                                      <m:t>i</m:t>
                                    </m:r>
                                  </m:e>
                                </m:acc>
                                <m:r>
                                  <m:rPr>
                                    <m:nor/>
                                  </m:rPr>
                                  <a:rPr lang="fr-CA" sz="2800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fr-CA" sz="2800" i="0">
                                    <a:latin typeface="Cambria Math"/>
                                  </a:rPr>
                                  <m:t>l</m:t>
                                </m:r>
                                <m:r>
                                  <a:rPr lang="fr-CA" sz="2800" i="0">
                                    <a:latin typeface="Cambria Math"/>
                                  </a:rPr>
                                  <m:t> 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fr-CA" sz="28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019" y="119538"/>
                <a:ext cx="2488357" cy="7668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371600" y="214405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>
                <a:solidFill>
                  <a:srgbClr val="FF0000"/>
                </a:solidFill>
              </a:rPr>
              <a:t>x</a:t>
            </a:r>
            <a:endParaRPr lang="en-CA" sz="16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89587" y="214405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>
                <a:solidFill>
                  <a:srgbClr val="FF0000"/>
                </a:solidFill>
              </a:rPr>
              <a:t>x</a:t>
            </a:r>
            <a:endParaRPr lang="en-CA" sz="16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15092" y="453874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>
                <a:solidFill>
                  <a:srgbClr val="FF0000"/>
                </a:solidFill>
              </a:rPr>
              <a:t>x</a:t>
            </a:r>
            <a:endParaRPr lang="en-CA" sz="16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7020" y="453874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>
                <a:solidFill>
                  <a:srgbClr val="FF0000"/>
                </a:solidFill>
              </a:rPr>
              <a:t>x</a:t>
            </a:r>
            <a:endParaRPr lang="en-CA" sz="16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59578" y="453874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>
                <a:solidFill>
                  <a:srgbClr val="FF0000"/>
                </a:solidFill>
              </a:rPr>
              <a:t>x</a:t>
            </a:r>
            <a:endParaRPr lang="en-CA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82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13881" y="1402961"/>
                <a:ext cx="1525038" cy="52354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CA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CA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i</m:t>
                        </m:r>
                      </m:sub>
                      <m:sup/>
                    </m:sSubSup>
                  </m:oMath>
                </a14:m>
                <a:r>
                  <a:rPr lang="en-CA" sz="2800" dirty="0" smtClean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CA" sz="28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d</m:t>
                        </m:r>
                      </m:sub>
                      <m:sup>
                        <m:r>
                          <a:rPr lang="en-CA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CA" sz="2800" dirty="0" smtClean="0">
                    <a:solidFill>
                      <a:schemeClr val="tx1"/>
                    </a:solidFill>
                  </a:rPr>
                  <a:t> </a:t>
                </a:r>
                <a:endParaRPr lang="en-CA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81" y="1402961"/>
                <a:ext cx="1525038" cy="523541"/>
              </a:xfrm>
              <a:prstGeom prst="rect">
                <a:avLst/>
              </a:prstGeom>
              <a:blipFill rotWithShape="1">
                <a:blip r:embed="rId2"/>
                <a:stretch>
                  <a:fillRect t="-11364" b="-2840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50143" y="6370602"/>
            <a:ext cx="30684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i="1" dirty="0"/>
              <a:t>See also </a:t>
            </a:r>
            <a:r>
              <a:rPr lang="en-CA" sz="1600" i="1" dirty="0" err="1" smtClean="0"/>
              <a:t>Mahidjiba</a:t>
            </a:r>
            <a:r>
              <a:rPr lang="en-CA" sz="1600" i="1" dirty="0" smtClean="0"/>
              <a:t> et al. (2008)</a:t>
            </a:r>
            <a:endParaRPr lang="en-CA" sz="16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304800"/>
            <a:ext cx="5851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u="sng" dirty="0" err="1">
                <a:latin typeface="Arial" pitchFamily="34" charset="0"/>
                <a:cs typeface="Arial" pitchFamily="34" charset="0"/>
              </a:rPr>
              <a:t>Zerroukat</a:t>
            </a:r>
            <a:r>
              <a:rPr lang="fr-CA" sz="2000" u="sng" dirty="0">
                <a:latin typeface="Arial" pitchFamily="34" charset="0"/>
                <a:cs typeface="Arial" pitchFamily="34" charset="0"/>
              </a:rPr>
              <a:t> (2012):</a:t>
            </a:r>
            <a:r>
              <a:rPr lang="fr-CA" sz="20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A" sz="2000" b="1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Local </a:t>
            </a:r>
            <a:r>
              <a:rPr lang="fr-CA" sz="20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Mass </a:t>
            </a:r>
            <a:r>
              <a:rPr lang="fr-CA" sz="2000" b="1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Conservation </a:t>
            </a:r>
            <a:r>
              <a:rPr lang="fr-CA" sz="2000" u="sng" dirty="0" smtClean="0">
                <a:latin typeface="Arial" pitchFamily="34" charset="0"/>
                <a:cs typeface="Arial" pitchFamily="34" charset="0"/>
              </a:rPr>
              <a:t>(#1)</a:t>
            </a:r>
            <a:endParaRPr lang="fr-CA" sz="2000" b="1" u="sng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57289" y="1402961"/>
            <a:ext cx="10567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 smtClean="0"/>
              <a:t>Slice-1D</a:t>
            </a:r>
            <a:endParaRPr lang="en-CA" dirty="0"/>
          </a:p>
        </p:txBody>
      </p:sp>
      <p:sp>
        <p:nvSpPr>
          <p:cNvPr id="21" name="TextBox 20"/>
          <p:cNvSpPr txBox="1"/>
          <p:nvPr/>
        </p:nvSpPr>
        <p:spPr>
          <a:xfrm>
            <a:off x="4912438" y="6048311"/>
            <a:ext cx="3057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/>
              <a:t>As in </a:t>
            </a:r>
            <a:r>
              <a:rPr lang="en-CA" sz="1600" dirty="0" err="1" smtClean="0"/>
              <a:t>Laprise</a:t>
            </a:r>
            <a:r>
              <a:rPr lang="en-CA" sz="1600" dirty="0" smtClean="0"/>
              <a:t> and </a:t>
            </a:r>
            <a:r>
              <a:rPr lang="en-CA" sz="1600" dirty="0" err="1" smtClean="0"/>
              <a:t>Plante</a:t>
            </a:r>
            <a:r>
              <a:rPr lang="en-CA" sz="1600" dirty="0" smtClean="0"/>
              <a:t> (1995)</a:t>
            </a:r>
            <a:endParaRPr lang="en-CA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306093" y="3677720"/>
                <a:ext cx="26012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2000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0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l</m:t>
                        </m:r>
                      </m:sub>
                    </m:sSub>
                  </m:oMath>
                </a14:m>
                <a:r>
                  <a:rPr lang="en-CA" sz="2000" dirty="0" smtClean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 i="0">
                        <a:latin typeface="Cambria Math"/>
                      </a:rPr>
                      <m:t>x</m:t>
                    </m:r>
                  </m:oMath>
                </a14:m>
                <a:r>
                  <a:rPr lang="en-CA" sz="2000" dirty="0" smtClean="0"/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/>
                          </a:rPr>
                          <m:t>l</m:t>
                        </m:r>
                      </m:sub>
                    </m:sSub>
                  </m:oMath>
                </a14:m>
                <a:r>
                  <a:rPr lang="en-CA" sz="2000" dirty="0" smtClean="0"/>
                  <a:t> +</a:t>
                </a:r>
                <a:r>
                  <a:rPr lang="en-CA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/>
                          </a:rPr>
                          <m:t>l</m:t>
                        </m:r>
                      </m:sub>
                    </m:sSub>
                  </m:oMath>
                </a14:m>
                <a:r>
                  <a:rPr lang="en-CA" sz="20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 i="0">
                        <a:latin typeface="Cambria Math"/>
                      </a:rPr>
                      <m:t>x</m:t>
                    </m:r>
                  </m:oMath>
                </a14:m>
                <a:r>
                  <a:rPr lang="en-CA" sz="2000" dirty="0" smtClean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/>
                          </a:rPr>
                          <m:t>l</m:t>
                        </m:r>
                      </m:sub>
                    </m:sSub>
                    <m:sSup>
                      <m:sSupPr>
                        <m:ctrlPr>
                          <a:rPr lang="en-CA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en-CA" sz="2000" b="0" i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CA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093" y="3677720"/>
                <a:ext cx="2601290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757799" y="4351425"/>
                <a:ext cx="3326498" cy="478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CA" sz="1600" i="1" smtClean="0">
                            <a:latin typeface="Cambria Math"/>
                          </a:rPr>
                        </m:ctrlPr>
                      </m:naryPr>
                      <m:sub>
                        <m:sSubSup>
                          <m:sSubSupPr>
                            <m:ctrlPr>
                              <a:rPr lang="en-CA" sz="16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CA" sz="1600" b="0" i="0" smtClean="0"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CA" sz="1600" b="0" i="0" smtClean="0">
                                <a:latin typeface="Cambria Math"/>
                              </a:rPr>
                              <m:t>l</m:t>
                            </m:r>
                            <m:r>
                              <a:rPr lang="en-CA" sz="1600" b="0" i="0" smtClean="0">
                                <a:latin typeface="Cambria Math"/>
                              </a:rPr>
                              <m:t>−3/2</m:t>
                            </m:r>
                          </m:sub>
                          <m:sup/>
                        </m:sSubSup>
                      </m:sub>
                      <m:sup>
                        <m:sSubSup>
                          <m:sSubSupPr>
                            <m:ctrlPr>
                              <a:rPr lang="en-CA" sz="16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CA" sz="1600" b="0" i="0" smtClean="0"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CA" sz="1600" b="0" i="0" smtClean="0">
                                <a:latin typeface="Cambria Math"/>
                              </a:rPr>
                              <m:t>l</m:t>
                            </m:r>
                            <m:r>
                              <a:rPr lang="en-CA" sz="1600" b="0" i="0" smtClean="0">
                                <a:latin typeface="Cambria Math"/>
                              </a:rPr>
                              <m:t>−1/2</m:t>
                            </m:r>
                          </m:sub>
                          <m:sup/>
                        </m:sSubSup>
                      </m:sup>
                      <m:e>
                        <m:sSub>
                          <m:sSubPr>
                            <m:ctrlPr>
                              <a:rPr lang="en-CA" sz="16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sz="1600" i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CA" sz="16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l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CA" sz="1600" dirty="0"/>
                          <m:t>(</m:t>
                        </m:r>
                        <m:r>
                          <m:rPr>
                            <m:sty m:val="p"/>
                          </m:rPr>
                          <a:rPr lang="en-CA" sz="1600" i="0">
                            <a:latin typeface="Cambria Math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CA" sz="1600" dirty="0"/>
                          <m:t>)</m:t>
                        </m:r>
                      </m:e>
                    </m:nary>
                  </m:oMath>
                </a14:m>
                <a:r>
                  <a:rPr lang="en-CA" sz="1600" dirty="0" smtClean="0"/>
                  <a:t> </a:t>
                </a:r>
                <a:r>
                  <a:rPr lang="en-CA" sz="1600" dirty="0">
                    <a:latin typeface="Cambria Math"/>
                  </a:rPr>
                  <a:t>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1600" i="0">
                        <a:latin typeface="Cambria Math"/>
                      </a:rPr>
                      <m:t>x</m:t>
                    </m:r>
                  </m:oMath>
                </a14:m>
                <a:r>
                  <a:rPr lang="en-CA" sz="1600" dirty="0" smtClean="0"/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1600" b="1" i="1" smtClean="0">
                            <a:solidFill>
                              <a:srgbClr val="3333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CA" sz="1600" b="1" i="0" smtClean="0">
                            <a:solidFill>
                              <a:srgbClr val="3333FF"/>
                            </a:solidFill>
                            <a:latin typeface="Cambria Math"/>
                            <a:ea typeface="Cambria Math"/>
                          </a:rPr>
                          <m:t>𝛒</m:t>
                        </m:r>
                      </m:e>
                      <m:sub>
                        <m:r>
                          <a:rPr lang="en-CA" sz="1600" b="1" i="0" smtClean="0">
                            <a:solidFill>
                              <a:srgbClr val="3333FF"/>
                            </a:solidFill>
                            <a:latin typeface="Cambria Math"/>
                          </a:rPr>
                          <m:t>𝐥</m:t>
                        </m:r>
                        <m:r>
                          <a:rPr lang="en-CA" sz="1600" b="1" i="0" smtClean="0">
                            <a:solidFill>
                              <a:srgbClr val="3333FF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CA" sz="1600" b="1" i="0" smtClean="0">
                            <a:solidFill>
                              <a:srgbClr val="3333FF"/>
                            </a:solidFill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CA" sz="1600" b="1" i="0" smtClean="0">
                            <a:solidFill>
                              <a:srgbClr val="3333FF"/>
                            </a:solidFill>
                            <a:latin typeface="Cambria Math"/>
                          </a:rPr>
                          <m:t>−</m:t>
                        </m:r>
                      </m:sup>
                    </m:sSubSup>
                    <m:d>
                      <m:dPr>
                        <m:ctrlPr>
                          <a:rPr lang="en-CA" sz="160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CA" sz="16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CA" sz="1600" i="0">
                                <a:latin typeface="Cambria Math"/>
                                <a:ea typeface="Cambria Math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CA" sz="1600" i="0">
                                <a:latin typeface="Cambria Math"/>
                              </a:rPr>
                              <m:t>l</m:t>
                            </m:r>
                            <m:r>
                              <a:rPr lang="en-CA" sz="1600" i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CA" sz="16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CA" sz="1600" i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CA" sz="1600" i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  <m:sup/>
                        </m:sSubSup>
                        <m:r>
                          <a:rPr lang="en-CA" sz="1600" b="0" i="0" smtClean="0">
                            <a:latin typeface="Cambria Math"/>
                          </a:rPr>
                          <m:t> − </m:t>
                        </m:r>
                        <m:sSubSup>
                          <m:sSubSupPr>
                            <m:ctrlPr>
                              <a:rPr lang="en-CA" sz="16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CA" sz="1600" i="0">
                                <a:latin typeface="Cambria Math"/>
                                <a:ea typeface="Cambria Math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CA" sz="1600" i="0">
                                <a:latin typeface="Cambria Math"/>
                              </a:rPr>
                              <m:t>l</m:t>
                            </m:r>
                            <m:r>
                              <a:rPr lang="en-CA" sz="1600" i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CA" sz="16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CA" sz="1600" b="0" i="0" smtClean="0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CA" sz="1600" i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  <m:sup/>
                        </m:sSubSup>
                      </m:e>
                    </m:d>
                  </m:oMath>
                </a14:m>
                <a:endParaRPr lang="en-CA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799" y="4351425"/>
                <a:ext cx="3326498" cy="478529"/>
              </a:xfrm>
              <a:prstGeom prst="rect">
                <a:avLst/>
              </a:prstGeom>
              <a:blipFill rotWithShape="1">
                <a:blip r:embed="rId4"/>
                <a:stretch>
                  <a:fillRect l="-10440" t="-96154" b="-12820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762557" y="4863077"/>
                <a:ext cx="3351706" cy="478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CA" sz="1600" i="1" smtClean="0">
                            <a:latin typeface="Cambria Math"/>
                          </a:rPr>
                        </m:ctrlPr>
                      </m:naryPr>
                      <m:sub>
                        <m:sSubSup>
                          <m:sSubSupPr>
                            <m:ctrlPr>
                              <a:rPr lang="en-CA" sz="16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CA" sz="1600" b="0" i="0" smtClean="0"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CA" sz="1600" b="0" i="0" smtClean="0">
                                <a:latin typeface="Cambria Math"/>
                              </a:rPr>
                              <m:t>l</m:t>
                            </m:r>
                            <m:r>
                              <a:rPr lang="en-CA" sz="1600" b="0" i="0" smtClean="0">
                                <a:latin typeface="Cambria Math"/>
                              </a:rPr>
                              <m:t>−1/2</m:t>
                            </m:r>
                          </m:sub>
                          <m:sup/>
                        </m:sSubSup>
                      </m:sub>
                      <m:sup>
                        <m:sSubSup>
                          <m:sSubSupPr>
                            <m:ctrlPr>
                              <a:rPr lang="en-CA" sz="16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CA" sz="1600" b="0" i="0" smtClean="0"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CA" sz="1600" b="0" i="0" smtClean="0">
                                <a:latin typeface="Cambria Math"/>
                              </a:rPr>
                              <m:t>l</m:t>
                            </m:r>
                            <m:r>
                              <a:rPr lang="en-CA" sz="1600" b="0" i="0" smtClean="0">
                                <a:latin typeface="Cambria Math"/>
                              </a:rPr>
                              <m:t>+1/2</m:t>
                            </m:r>
                          </m:sub>
                          <m:sup/>
                        </m:sSubSup>
                      </m:sup>
                      <m:e>
                        <m:sSub>
                          <m:sSubPr>
                            <m:ctrlPr>
                              <a:rPr lang="en-CA" sz="16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sz="1600" i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CA" sz="16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l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CA" sz="1600" dirty="0"/>
                          <m:t>(</m:t>
                        </m:r>
                        <m:r>
                          <m:rPr>
                            <m:sty m:val="p"/>
                          </m:rPr>
                          <a:rPr lang="en-CA" sz="1600" i="0">
                            <a:latin typeface="Cambria Math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CA" sz="1600" dirty="0"/>
                          <m:t>)</m:t>
                        </m:r>
                      </m:e>
                    </m:nary>
                  </m:oMath>
                </a14:m>
                <a:r>
                  <a:rPr lang="en-CA" sz="1600" dirty="0" smtClean="0"/>
                  <a:t> </a:t>
                </a:r>
                <a:r>
                  <a:rPr lang="en-CA" sz="1600" dirty="0">
                    <a:latin typeface="Cambria Math"/>
                  </a:rPr>
                  <a:t>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1600" i="0">
                        <a:latin typeface="Cambria Math"/>
                      </a:rPr>
                      <m:t>x</m:t>
                    </m:r>
                  </m:oMath>
                </a14:m>
                <a:r>
                  <a:rPr lang="en-CA" sz="1600" dirty="0" smtClean="0"/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1600" b="1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CA" sz="1600" b="1" i="0" smtClean="0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𝛒</m:t>
                        </m:r>
                      </m:e>
                      <m:sub>
                        <m:r>
                          <a:rPr lang="en-CA" sz="1600" b="1" i="0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𝐥</m:t>
                        </m:r>
                      </m:sub>
                      <m:sup>
                        <m:r>
                          <a:rPr lang="en-CA" sz="1600" b="1" i="0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−</m:t>
                        </m:r>
                      </m:sup>
                    </m:sSubSup>
                    <m:d>
                      <m:dPr>
                        <m:ctrlPr>
                          <a:rPr lang="en-CA" sz="160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CA" sz="16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CA" sz="1600" i="0">
                                <a:latin typeface="Cambria Math"/>
                                <a:ea typeface="Cambria Math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CA" sz="1600" i="0">
                                <a:latin typeface="Cambria Math"/>
                              </a:rPr>
                              <m:t>l</m:t>
                            </m:r>
                            <m:r>
                              <a:rPr lang="en-CA" sz="1600" b="0" i="0" smtClean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CA" sz="16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CA" sz="1600" i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CA" sz="1600" i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  <m:sup/>
                        </m:sSubSup>
                        <m:r>
                          <a:rPr lang="en-CA" sz="1600" b="0" i="0" smtClean="0">
                            <a:latin typeface="Cambria Math"/>
                          </a:rPr>
                          <m:t> − </m:t>
                        </m:r>
                        <m:sSubSup>
                          <m:sSubSupPr>
                            <m:ctrlPr>
                              <a:rPr lang="en-CA" sz="16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CA" sz="1600" i="0">
                                <a:latin typeface="Cambria Math"/>
                                <a:ea typeface="Cambria Math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CA" sz="1600" i="0">
                                <a:latin typeface="Cambria Math"/>
                              </a:rPr>
                              <m:t>l</m:t>
                            </m:r>
                            <m:r>
                              <a:rPr lang="en-CA" sz="1600" i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CA" sz="16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CA" sz="1600" b="0" i="0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CA" sz="1600" i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  <m:sup/>
                        </m:sSubSup>
                      </m:e>
                    </m:d>
                  </m:oMath>
                </a14:m>
                <a:endParaRPr lang="en-CA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57" y="4863077"/>
                <a:ext cx="3351706" cy="478529"/>
              </a:xfrm>
              <a:prstGeom prst="rect">
                <a:avLst/>
              </a:prstGeom>
              <a:blipFill rotWithShape="1">
                <a:blip r:embed="rId5"/>
                <a:stretch>
                  <a:fillRect l="-10364" t="-96154" b="-12820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764688" y="5449122"/>
                <a:ext cx="3352749" cy="478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CA" sz="1600" i="1" smtClean="0">
                            <a:latin typeface="Cambria Math"/>
                          </a:rPr>
                        </m:ctrlPr>
                      </m:naryPr>
                      <m:sub>
                        <m:sSubSup>
                          <m:sSubSupPr>
                            <m:ctrlPr>
                              <a:rPr lang="en-CA" sz="16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CA" sz="1600" b="0" i="0" smtClean="0"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CA" sz="1600" b="0" i="0" smtClean="0">
                                <a:latin typeface="Cambria Math"/>
                              </a:rPr>
                              <m:t>l</m:t>
                            </m:r>
                            <m:r>
                              <a:rPr lang="en-CA" sz="1600" b="0" i="0" smtClean="0">
                                <a:latin typeface="Cambria Math"/>
                              </a:rPr>
                              <m:t>+1/2</m:t>
                            </m:r>
                          </m:sub>
                          <m:sup/>
                        </m:sSubSup>
                      </m:sub>
                      <m:sup>
                        <m:sSubSup>
                          <m:sSubSupPr>
                            <m:ctrlPr>
                              <a:rPr lang="en-CA" sz="16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CA" sz="1600" b="0" i="0" smtClean="0"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CA" sz="1600" b="0" i="0" smtClean="0">
                                <a:latin typeface="Cambria Math"/>
                              </a:rPr>
                              <m:t>l</m:t>
                            </m:r>
                            <m:r>
                              <a:rPr lang="en-CA" sz="1600" b="0" i="0" smtClean="0">
                                <a:latin typeface="Cambria Math"/>
                              </a:rPr>
                              <m:t>+3/2</m:t>
                            </m:r>
                          </m:sub>
                          <m:sup/>
                        </m:sSubSup>
                      </m:sup>
                      <m:e>
                        <m:sSub>
                          <m:sSubPr>
                            <m:ctrlPr>
                              <a:rPr lang="en-CA" sz="16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sz="1600" i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CA" sz="16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l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CA" sz="1600" dirty="0"/>
                          <m:t>(</m:t>
                        </m:r>
                        <m:r>
                          <m:rPr>
                            <m:sty m:val="p"/>
                          </m:rPr>
                          <a:rPr lang="en-CA" sz="1600" i="0">
                            <a:latin typeface="Cambria Math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CA" sz="1600" dirty="0"/>
                          <m:t>)</m:t>
                        </m:r>
                      </m:e>
                    </m:nary>
                  </m:oMath>
                </a14:m>
                <a:r>
                  <a:rPr lang="en-CA" sz="1600" dirty="0" smtClean="0"/>
                  <a:t> </a:t>
                </a:r>
                <a:r>
                  <a:rPr lang="en-CA" sz="1600" dirty="0">
                    <a:latin typeface="Cambria Math"/>
                  </a:rPr>
                  <a:t>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1600" i="0">
                        <a:latin typeface="Cambria Math"/>
                      </a:rPr>
                      <m:t>x</m:t>
                    </m:r>
                  </m:oMath>
                </a14:m>
                <a:r>
                  <a:rPr lang="en-CA" sz="1600" dirty="0" smtClean="0"/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1600" b="1" i="1" smtClean="0">
                            <a:solidFill>
                              <a:srgbClr val="3333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CA" sz="1600" b="1" i="0" smtClean="0">
                            <a:solidFill>
                              <a:srgbClr val="3333FF"/>
                            </a:solidFill>
                            <a:latin typeface="Cambria Math"/>
                            <a:ea typeface="Cambria Math"/>
                          </a:rPr>
                          <m:t>𝛒</m:t>
                        </m:r>
                      </m:e>
                      <m:sub>
                        <m:r>
                          <a:rPr lang="en-CA" sz="1600" b="1" i="0" smtClean="0">
                            <a:solidFill>
                              <a:srgbClr val="3333FF"/>
                            </a:solidFill>
                            <a:latin typeface="Cambria Math"/>
                          </a:rPr>
                          <m:t>𝐥</m:t>
                        </m:r>
                        <m:r>
                          <a:rPr lang="en-CA" sz="1600" b="1" i="0" smtClean="0">
                            <a:solidFill>
                              <a:srgbClr val="3333FF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CA" sz="1600" b="1" i="0" smtClean="0">
                            <a:solidFill>
                              <a:srgbClr val="3333FF"/>
                            </a:solidFill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CA" sz="1600" b="1" i="0" smtClean="0">
                            <a:solidFill>
                              <a:srgbClr val="3333FF"/>
                            </a:solidFill>
                            <a:latin typeface="Cambria Math"/>
                          </a:rPr>
                          <m:t>−</m:t>
                        </m:r>
                      </m:sup>
                    </m:sSubSup>
                    <m:d>
                      <m:dPr>
                        <m:ctrlPr>
                          <a:rPr lang="en-CA" sz="160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CA" sz="16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CA" sz="1600" i="0">
                                <a:latin typeface="Cambria Math"/>
                                <a:ea typeface="Cambria Math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CA" sz="1600" i="0">
                                <a:latin typeface="Cambria Math"/>
                              </a:rPr>
                              <m:t>l</m:t>
                            </m:r>
                            <m:r>
                              <a:rPr lang="en-CA" sz="1600" b="0" i="0" smtClean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CA" sz="16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CA" sz="1600" b="0" i="0" smtClean="0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CA" sz="1600" i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  <m:sup/>
                        </m:sSubSup>
                        <m:r>
                          <a:rPr lang="en-CA" sz="1600" b="0" i="0" smtClean="0">
                            <a:latin typeface="Cambria Math"/>
                          </a:rPr>
                          <m:t> − </m:t>
                        </m:r>
                        <m:sSubSup>
                          <m:sSubSupPr>
                            <m:ctrlPr>
                              <a:rPr lang="en-CA" sz="16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CA" sz="1600" i="0">
                                <a:latin typeface="Cambria Math"/>
                                <a:ea typeface="Cambria Math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CA" sz="1600" i="0">
                                <a:latin typeface="Cambria Math"/>
                              </a:rPr>
                              <m:t>l</m:t>
                            </m:r>
                            <m:r>
                              <a:rPr lang="en-CA" sz="1600" b="0" i="0" smtClean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CA" sz="16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CA" sz="1600" b="0" i="0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CA" sz="1600" i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  <m:sup/>
                        </m:sSubSup>
                      </m:e>
                    </m:d>
                  </m:oMath>
                </a14:m>
                <a:endParaRPr lang="en-CA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688" y="5449122"/>
                <a:ext cx="3352749" cy="478529"/>
              </a:xfrm>
              <a:prstGeom prst="rect">
                <a:avLst/>
              </a:prstGeom>
              <a:blipFill rotWithShape="1">
                <a:blip r:embed="rId6"/>
                <a:stretch>
                  <a:fillRect l="-10545" t="-96154" b="-12820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/>
          <p:cNvSpPr/>
          <p:nvPr/>
        </p:nvSpPr>
        <p:spPr>
          <a:xfrm>
            <a:off x="4258638" y="4217554"/>
            <a:ext cx="593481" cy="1793764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795884"/>
            <a:ext cx="2937664" cy="14301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13" y="2425279"/>
            <a:ext cx="3581400" cy="16096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13" y="4257720"/>
            <a:ext cx="3581400" cy="16096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4233713" y="2275724"/>
            <a:ext cx="841349" cy="950412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8594742">
            <a:off x="4187818" y="239891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FFC000"/>
                </a:solidFill>
              </a:rPr>
              <a:t>time</a:t>
            </a:r>
            <a:endParaRPr lang="en-CA" b="1" dirty="0">
              <a:solidFill>
                <a:srgbClr val="FFC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909317" y="1076218"/>
            <a:ext cx="0" cy="81572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618234" y="1295400"/>
            <a:ext cx="0" cy="59654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017003" y="1295400"/>
                <a:ext cx="500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i="1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CA">
                              <a:latin typeface="Cambria Math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CA">
                              <a:latin typeface="Cambria Math"/>
                            </a:rPr>
                            <m:t>i</m:t>
                          </m:r>
                        </m:sub>
                        <m:sup/>
                      </m:sSub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003" y="1295400"/>
                <a:ext cx="500393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>
            <a:off x="1676400" y="2738380"/>
            <a:ext cx="0" cy="60885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590800" y="2927866"/>
            <a:ext cx="0" cy="41937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939601" y="3040509"/>
                <a:ext cx="575029" cy="3712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i="1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CA">
                              <a:latin typeface="Cambria Math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CA">
                              <a:latin typeface="Cambria Math"/>
                            </a:rPr>
                            <m:t>d</m:t>
                          </m:r>
                        </m:sub>
                        <m:sup>
                          <m:r>
                            <a:rPr lang="en-CA">
                              <a:latin typeface="Cambria Math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601" y="3040509"/>
                <a:ext cx="575029" cy="371255"/>
              </a:xfrm>
              <a:prstGeom prst="rect">
                <a:avLst/>
              </a:prstGeom>
              <a:blipFill rotWithShape="1">
                <a:blip r:embed="rId10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0" name="Freeform 4099"/>
          <p:cNvSpPr/>
          <p:nvPr/>
        </p:nvSpPr>
        <p:spPr>
          <a:xfrm>
            <a:off x="1654139" y="2640458"/>
            <a:ext cx="955497" cy="319717"/>
          </a:xfrm>
          <a:custGeom>
            <a:avLst/>
            <a:gdLst>
              <a:gd name="connsiteX0" fmla="*/ 0 w 955497"/>
              <a:gd name="connsiteY0" fmla="*/ 0 h 319717"/>
              <a:gd name="connsiteX1" fmla="*/ 308225 w 955497"/>
              <a:gd name="connsiteY1" fmla="*/ 236306 h 319717"/>
              <a:gd name="connsiteX2" fmla="*/ 760288 w 955497"/>
              <a:gd name="connsiteY2" fmla="*/ 318499 h 319717"/>
              <a:gd name="connsiteX3" fmla="*/ 955497 w 955497"/>
              <a:gd name="connsiteY3" fmla="*/ 287677 h 319717"/>
              <a:gd name="connsiteX4" fmla="*/ 955497 w 955497"/>
              <a:gd name="connsiteY4" fmla="*/ 287677 h 319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497" h="319717">
                <a:moveTo>
                  <a:pt x="0" y="0"/>
                </a:moveTo>
                <a:cubicBezTo>
                  <a:pt x="90755" y="91611"/>
                  <a:pt x="181510" y="183223"/>
                  <a:pt x="308225" y="236306"/>
                </a:cubicBezTo>
                <a:cubicBezTo>
                  <a:pt x="434940" y="289389"/>
                  <a:pt x="652409" y="309937"/>
                  <a:pt x="760288" y="318499"/>
                </a:cubicBezTo>
                <a:cubicBezTo>
                  <a:pt x="868167" y="327061"/>
                  <a:pt x="955497" y="287677"/>
                  <a:pt x="955497" y="287677"/>
                </a:cubicBezTo>
                <a:lnTo>
                  <a:pt x="955497" y="287677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1530849" y="4430264"/>
            <a:ext cx="10275" cy="1037930"/>
          </a:xfrm>
          <a:prstGeom prst="line">
            <a:avLst/>
          </a:prstGeom>
          <a:ln w="19050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412307" y="4788035"/>
            <a:ext cx="0" cy="652801"/>
          </a:xfrm>
          <a:prstGeom prst="line">
            <a:avLst/>
          </a:prstGeom>
          <a:ln w="19050"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5" name="Freeform 4104"/>
          <p:cNvSpPr/>
          <p:nvPr/>
        </p:nvSpPr>
        <p:spPr>
          <a:xfrm>
            <a:off x="1530849" y="4428162"/>
            <a:ext cx="893852" cy="342091"/>
          </a:xfrm>
          <a:custGeom>
            <a:avLst/>
            <a:gdLst>
              <a:gd name="connsiteX0" fmla="*/ 0 w 893852"/>
              <a:gd name="connsiteY0" fmla="*/ 0 h 342091"/>
              <a:gd name="connsiteX1" fmla="*/ 256854 w 893852"/>
              <a:gd name="connsiteY1" fmla="*/ 154112 h 342091"/>
              <a:gd name="connsiteX2" fmla="*/ 503434 w 893852"/>
              <a:gd name="connsiteY2" fmla="*/ 297950 h 342091"/>
              <a:gd name="connsiteX3" fmla="*/ 852755 w 893852"/>
              <a:gd name="connsiteY3" fmla="*/ 339047 h 342091"/>
              <a:gd name="connsiteX4" fmla="*/ 883578 w 893852"/>
              <a:gd name="connsiteY4" fmla="*/ 339047 h 342091"/>
              <a:gd name="connsiteX5" fmla="*/ 893852 w 893852"/>
              <a:gd name="connsiteY5" fmla="*/ 339047 h 342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3852" h="342091">
                <a:moveTo>
                  <a:pt x="0" y="0"/>
                </a:moveTo>
                <a:lnTo>
                  <a:pt x="256854" y="154112"/>
                </a:lnTo>
                <a:cubicBezTo>
                  <a:pt x="340760" y="203770"/>
                  <a:pt x="404117" y="267128"/>
                  <a:pt x="503434" y="297950"/>
                </a:cubicBezTo>
                <a:cubicBezTo>
                  <a:pt x="602751" y="328772"/>
                  <a:pt x="789398" y="332198"/>
                  <a:pt x="852755" y="339047"/>
                </a:cubicBezTo>
                <a:cubicBezTo>
                  <a:pt x="916112" y="345896"/>
                  <a:pt x="883578" y="339047"/>
                  <a:pt x="883578" y="339047"/>
                </a:cubicBezTo>
                <a:lnTo>
                  <a:pt x="893852" y="339047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07" name="Freeform 4106"/>
          <p:cNvSpPr/>
          <p:nvPr/>
        </p:nvSpPr>
        <p:spPr>
          <a:xfrm>
            <a:off x="3883631" y="970667"/>
            <a:ext cx="750014" cy="303329"/>
          </a:xfrm>
          <a:custGeom>
            <a:avLst/>
            <a:gdLst>
              <a:gd name="connsiteX0" fmla="*/ 0 w 750014"/>
              <a:gd name="connsiteY0" fmla="*/ 97845 h 303329"/>
              <a:gd name="connsiteX1" fmla="*/ 195209 w 750014"/>
              <a:gd name="connsiteY1" fmla="*/ 5378 h 303329"/>
              <a:gd name="connsiteX2" fmla="*/ 421241 w 750014"/>
              <a:gd name="connsiteY2" fmla="*/ 25926 h 303329"/>
              <a:gd name="connsiteX3" fmla="*/ 565079 w 750014"/>
              <a:gd name="connsiteY3" fmla="*/ 149216 h 303329"/>
              <a:gd name="connsiteX4" fmla="*/ 698643 w 750014"/>
              <a:gd name="connsiteY4" fmla="*/ 251958 h 303329"/>
              <a:gd name="connsiteX5" fmla="*/ 750014 w 750014"/>
              <a:gd name="connsiteY5" fmla="*/ 303329 h 30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0014" h="303329">
                <a:moveTo>
                  <a:pt x="0" y="97845"/>
                </a:moveTo>
                <a:cubicBezTo>
                  <a:pt x="62501" y="57604"/>
                  <a:pt x="125002" y="17364"/>
                  <a:pt x="195209" y="5378"/>
                </a:cubicBezTo>
                <a:cubicBezTo>
                  <a:pt x="265416" y="-6608"/>
                  <a:pt x="359596" y="1953"/>
                  <a:pt x="421241" y="25926"/>
                </a:cubicBezTo>
                <a:cubicBezTo>
                  <a:pt x="482886" y="49899"/>
                  <a:pt x="518845" y="111544"/>
                  <a:pt x="565079" y="149216"/>
                </a:cubicBezTo>
                <a:cubicBezTo>
                  <a:pt x="611313" y="186888"/>
                  <a:pt x="667821" y="226273"/>
                  <a:pt x="698643" y="251958"/>
                </a:cubicBezTo>
                <a:cubicBezTo>
                  <a:pt x="729466" y="277644"/>
                  <a:pt x="739740" y="290486"/>
                  <a:pt x="750014" y="303329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8" name="TextBox 4107"/>
              <p:cNvSpPr txBox="1"/>
              <p:nvPr/>
            </p:nvSpPr>
            <p:spPr>
              <a:xfrm>
                <a:off x="1965286" y="4273109"/>
                <a:ext cx="4346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CA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CA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l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4108" name="TextBox 4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286" y="4273109"/>
                <a:ext cx="434671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/>
          <p:cNvCxnSpPr/>
          <p:nvPr/>
        </p:nvCxnSpPr>
        <p:spPr>
          <a:xfrm>
            <a:off x="685800" y="4770253"/>
            <a:ext cx="0" cy="787881"/>
          </a:xfrm>
          <a:prstGeom prst="line">
            <a:avLst/>
          </a:prstGeom>
          <a:ln w="19050"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236360" y="4496345"/>
            <a:ext cx="0" cy="998725"/>
          </a:xfrm>
          <a:prstGeom prst="line">
            <a:avLst/>
          </a:prstGeom>
          <a:ln w="19050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2" name="TextBox 4111"/>
          <p:cNvSpPr txBox="1"/>
          <p:nvPr/>
        </p:nvSpPr>
        <p:spPr>
          <a:xfrm>
            <a:off x="4233713" y="3339743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Evaluate the integral 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438410" y="3326865"/>
                <a:ext cx="575029" cy="3712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i="1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CA">
                              <a:latin typeface="Cambria Math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CA">
                              <a:latin typeface="Cambria Math"/>
                            </a:rPr>
                            <m:t>d</m:t>
                          </m:r>
                        </m:sub>
                        <m:sup>
                          <m:r>
                            <a:rPr lang="en-CA">
                              <a:latin typeface="Cambria Math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410" y="3326865"/>
                <a:ext cx="575029" cy="371255"/>
              </a:xfrm>
              <a:prstGeom prst="rect">
                <a:avLst/>
              </a:prstGeom>
              <a:blipFill rotWithShape="1">
                <a:blip r:embed="rId12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3" name="TextBox 4112"/>
          <p:cNvSpPr txBox="1"/>
          <p:nvPr/>
        </p:nvSpPr>
        <p:spPr>
          <a:xfrm>
            <a:off x="4233713" y="3709179"/>
            <a:ext cx="3293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using the parabolas</a:t>
            </a:r>
            <a:endParaRPr lang="en-CA" dirty="0"/>
          </a:p>
        </p:txBody>
      </p:sp>
      <p:sp>
        <p:nvSpPr>
          <p:cNvPr id="69" name="TextBox 68"/>
          <p:cNvSpPr txBox="1"/>
          <p:nvPr/>
        </p:nvSpPr>
        <p:spPr>
          <a:xfrm>
            <a:off x="1831805" y="449634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>
                <a:solidFill>
                  <a:srgbClr val="0033CC"/>
                </a:solidFill>
              </a:rPr>
              <a:t>x</a:t>
            </a:r>
            <a:endParaRPr lang="en-CA" sz="1600" b="1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3" name="TextBox 4122"/>
              <p:cNvSpPr txBox="1"/>
              <p:nvPr/>
            </p:nvSpPr>
            <p:spPr>
              <a:xfrm>
                <a:off x="913881" y="4616204"/>
                <a:ext cx="5688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sz="1400" b="1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CA" sz="1400" b="1" i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  <m:t>𝛒</m:t>
                          </m:r>
                        </m:e>
                        <m:sub>
                          <m:r>
                            <a:rPr lang="en-CA" sz="1400" b="1" i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𝐥</m:t>
                          </m:r>
                          <m:r>
                            <a:rPr lang="en-CA" sz="1400" b="1" i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CA" sz="1400" b="1" i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CA" sz="1400" b="1" i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en-CA" sz="1400" b="1" dirty="0"/>
              </a:p>
            </p:txBody>
          </p:sp>
        </mc:Choice>
        <mc:Fallback xmlns="">
          <p:sp>
            <p:nvSpPr>
              <p:cNvPr id="4123" name="TextBox 4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81" y="4616204"/>
                <a:ext cx="568809" cy="307777"/>
              </a:xfrm>
              <a:prstGeom prst="rect">
                <a:avLst/>
              </a:prstGeom>
              <a:blipFill rotWithShape="1">
                <a:blip r:embed="rId13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24" name="TextBox 4123"/>
              <p:cNvSpPr txBox="1"/>
              <p:nvPr/>
            </p:nvSpPr>
            <p:spPr>
              <a:xfrm>
                <a:off x="1765569" y="4814623"/>
                <a:ext cx="448584" cy="308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sz="1400" b="1" i="1" smtClean="0">
                              <a:solidFill>
                                <a:srgbClr val="3333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CA" sz="1400" b="1" i="0">
                              <a:solidFill>
                                <a:srgbClr val="3333FF"/>
                              </a:solidFill>
                              <a:latin typeface="Cambria Math"/>
                              <a:ea typeface="Cambria Math"/>
                            </a:rPr>
                            <m:t>𝛒</m:t>
                          </m:r>
                        </m:e>
                        <m:sub>
                          <m:r>
                            <a:rPr lang="en-CA" sz="1400" b="1" i="0">
                              <a:solidFill>
                                <a:srgbClr val="3333FF"/>
                              </a:solidFill>
                              <a:latin typeface="Cambria Math"/>
                            </a:rPr>
                            <m:t>𝐥</m:t>
                          </m:r>
                        </m:sub>
                        <m:sup>
                          <m:r>
                            <a:rPr lang="en-CA" sz="1400" b="1" i="0">
                              <a:solidFill>
                                <a:srgbClr val="3333FF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en-CA" sz="1400" b="1" dirty="0"/>
              </a:p>
            </p:txBody>
          </p:sp>
        </mc:Choice>
        <mc:Fallback xmlns="">
          <p:sp>
            <p:nvSpPr>
              <p:cNvPr id="4124" name="TextBox 4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569" y="4814623"/>
                <a:ext cx="448584" cy="308418"/>
              </a:xfrm>
              <a:prstGeom prst="rect">
                <a:avLst/>
              </a:prstGeom>
              <a:blipFill rotWithShape="1">
                <a:blip r:embed="rId1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25" name="TextBox 4124"/>
              <p:cNvSpPr txBox="1"/>
              <p:nvPr/>
            </p:nvSpPr>
            <p:spPr>
              <a:xfrm>
                <a:off x="2609636" y="4805954"/>
                <a:ext cx="568809" cy="3084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sz="1400" b="1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CA" sz="1400" b="1" i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  <m:t>𝛒</m:t>
                          </m:r>
                        </m:e>
                        <m:sub>
                          <m:r>
                            <a:rPr lang="en-CA" sz="1400" b="1" i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𝐥</m:t>
                          </m:r>
                          <m:r>
                            <a:rPr lang="en-CA" sz="1400" b="1" i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CA" sz="1400" b="1" i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CA" sz="1400" b="1" i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en-CA" sz="1400" b="1" dirty="0"/>
              </a:p>
            </p:txBody>
          </p:sp>
        </mc:Choice>
        <mc:Fallback xmlns="">
          <p:sp>
            <p:nvSpPr>
              <p:cNvPr id="4125" name="TextBox 4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636" y="4805954"/>
                <a:ext cx="568809" cy="308482"/>
              </a:xfrm>
              <a:prstGeom prst="rect">
                <a:avLst/>
              </a:prstGeom>
              <a:blipFill rotWithShape="1">
                <a:blip r:embed="rId15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>
            <a:off x="657546" y="4387065"/>
            <a:ext cx="883578" cy="390418"/>
          </a:xfrm>
          <a:custGeom>
            <a:avLst/>
            <a:gdLst>
              <a:gd name="connsiteX0" fmla="*/ 0 w 883578"/>
              <a:gd name="connsiteY0" fmla="*/ 390418 h 390418"/>
              <a:gd name="connsiteX1" fmla="*/ 195209 w 883578"/>
              <a:gd name="connsiteY1" fmla="*/ 164387 h 390418"/>
              <a:gd name="connsiteX2" fmla="*/ 441789 w 883578"/>
              <a:gd name="connsiteY2" fmla="*/ 51371 h 390418"/>
              <a:gd name="connsiteX3" fmla="*/ 657546 w 883578"/>
              <a:gd name="connsiteY3" fmla="*/ 0 h 390418"/>
              <a:gd name="connsiteX4" fmla="*/ 883578 w 883578"/>
              <a:gd name="connsiteY4" fmla="*/ 51371 h 390418"/>
              <a:gd name="connsiteX5" fmla="*/ 883578 w 883578"/>
              <a:gd name="connsiteY5" fmla="*/ 51371 h 390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3578" h="390418">
                <a:moveTo>
                  <a:pt x="0" y="390418"/>
                </a:moveTo>
                <a:cubicBezTo>
                  <a:pt x="60789" y="305656"/>
                  <a:pt x="121578" y="220895"/>
                  <a:pt x="195209" y="164387"/>
                </a:cubicBezTo>
                <a:cubicBezTo>
                  <a:pt x="268840" y="107879"/>
                  <a:pt x="364733" y="78769"/>
                  <a:pt x="441789" y="51371"/>
                </a:cubicBezTo>
                <a:cubicBezTo>
                  <a:pt x="518845" y="23973"/>
                  <a:pt x="583915" y="0"/>
                  <a:pt x="657546" y="0"/>
                </a:cubicBezTo>
                <a:cubicBezTo>
                  <a:pt x="731177" y="0"/>
                  <a:pt x="883578" y="51371"/>
                  <a:pt x="883578" y="51371"/>
                </a:cubicBezTo>
                <a:lnTo>
                  <a:pt x="883578" y="51371"/>
                </a:ln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1541124" y="353954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/>
              <a:t>x</a:t>
            </a:r>
            <a:endParaRPr lang="en-CA" sz="14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2412307" y="355529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/>
              <a:t>x</a:t>
            </a:r>
            <a:endParaRPr lang="en-CA" sz="1400" b="1" dirty="0"/>
          </a:p>
        </p:txBody>
      </p:sp>
      <p:sp>
        <p:nvSpPr>
          <p:cNvPr id="5" name="Freeform 4"/>
          <p:cNvSpPr/>
          <p:nvPr/>
        </p:nvSpPr>
        <p:spPr>
          <a:xfrm>
            <a:off x="2393879" y="4489807"/>
            <a:ext cx="842481" cy="277402"/>
          </a:xfrm>
          <a:custGeom>
            <a:avLst/>
            <a:gdLst>
              <a:gd name="connsiteX0" fmla="*/ 0 w 842481"/>
              <a:gd name="connsiteY0" fmla="*/ 277402 h 277402"/>
              <a:gd name="connsiteX1" fmla="*/ 246579 w 842481"/>
              <a:gd name="connsiteY1" fmla="*/ 246580 h 277402"/>
              <a:gd name="connsiteX2" fmla="*/ 523982 w 842481"/>
              <a:gd name="connsiteY2" fmla="*/ 123290 h 277402"/>
              <a:gd name="connsiteX3" fmla="*/ 750013 w 842481"/>
              <a:gd name="connsiteY3" fmla="*/ 30822 h 277402"/>
              <a:gd name="connsiteX4" fmla="*/ 842481 w 842481"/>
              <a:gd name="connsiteY4" fmla="*/ 0 h 277402"/>
              <a:gd name="connsiteX5" fmla="*/ 842481 w 842481"/>
              <a:gd name="connsiteY5" fmla="*/ 0 h 277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2481" h="277402">
                <a:moveTo>
                  <a:pt x="0" y="277402"/>
                </a:moveTo>
                <a:cubicBezTo>
                  <a:pt x="79624" y="274833"/>
                  <a:pt x="159249" y="272265"/>
                  <a:pt x="246579" y="246580"/>
                </a:cubicBezTo>
                <a:cubicBezTo>
                  <a:pt x="333909" y="220895"/>
                  <a:pt x="440076" y="159250"/>
                  <a:pt x="523982" y="123290"/>
                </a:cubicBezTo>
                <a:cubicBezTo>
                  <a:pt x="607888" y="87330"/>
                  <a:pt x="696930" y="51370"/>
                  <a:pt x="750013" y="30822"/>
                </a:cubicBezTo>
                <a:cubicBezTo>
                  <a:pt x="803096" y="10274"/>
                  <a:pt x="842481" y="0"/>
                  <a:pt x="842481" y="0"/>
                </a:cubicBezTo>
                <a:lnTo>
                  <a:pt x="842481" y="0"/>
                </a:ln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0" name="TextBox 69"/>
          <p:cNvSpPr txBox="1"/>
          <p:nvPr/>
        </p:nvSpPr>
        <p:spPr>
          <a:xfrm>
            <a:off x="2706823" y="446062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>
                <a:solidFill>
                  <a:srgbClr val="3333FF"/>
                </a:solidFill>
              </a:rPr>
              <a:t>x</a:t>
            </a:r>
            <a:endParaRPr lang="en-CA" sz="1600" b="1" dirty="0">
              <a:solidFill>
                <a:srgbClr val="3333FF"/>
              </a:solidFill>
            </a:endParaRPr>
          </a:p>
        </p:txBody>
      </p:sp>
      <p:sp>
        <p:nvSpPr>
          <p:cNvPr id="4122" name="TextBox 4121"/>
          <p:cNvSpPr txBox="1"/>
          <p:nvPr/>
        </p:nvSpPr>
        <p:spPr>
          <a:xfrm>
            <a:off x="913881" y="427310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>
                <a:solidFill>
                  <a:srgbClr val="3333FF"/>
                </a:solidFill>
              </a:rPr>
              <a:t>x</a:t>
            </a:r>
            <a:endParaRPr lang="en-CA" sz="16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98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159" y="3505200"/>
            <a:ext cx="5446327" cy="3306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7" y="0"/>
            <a:ext cx="5929423" cy="373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58049" y="6447089"/>
            <a:ext cx="3207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/>
              <a:t>From </a:t>
            </a:r>
            <a:r>
              <a:rPr lang="en-CA" sz="1600" dirty="0" err="1" smtClean="0"/>
              <a:t>Zerroukat</a:t>
            </a:r>
            <a:r>
              <a:rPr lang="en-CA" sz="1600" dirty="0" smtClean="0"/>
              <a:t>  and Allen (2012)</a:t>
            </a:r>
            <a:endParaRPr lang="en-CA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5825959" y="762000"/>
            <a:ext cx="10567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 smtClean="0"/>
              <a:t>Slice-2D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4973598"/>
            <a:ext cx="10567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 smtClean="0"/>
              <a:t>Slice-3D</a:t>
            </a:r>
            <a:endParaRPr lang="en-CA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791200" y="1600200"/>
            <a:ext cx="1325709" cy="0"/>
          </a:xfrm>
          <a:prstGeom prst="straightConnector1">
            <a:avLst/>
          </a:prstGeom>
          <a:ln w="38100">
            <a:solidFill>
              <a:schemeClr val="accent6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 rot="5400000" flipH="1" flipV="1">
            <a:off x="-81802" y="3395414"/>
            <a:ext cx="1600202" cy="674595"/>
          </a:xfrm>
          <a:prstGeom prst="curvedConnector3">
            <a:avLst>
              <a:gd name="adj1" fmla="val 50000"/>
            </a:avLst>
          </a:prstGeom>
          <a:ln w="38100">
            <a:solidFill>
              <a:srgbClr val="3333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48765" y="2932610"/>
            <a:ext cx="4211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/>
              <a:t>From </a:t>
            </a:r>
            <a:r>
              <a:rPr lang="en-CA" sz="1600" dirty="0" err="1" smtClean="0"/>
              <a:t>Zerroukat</a:t>
            </a:r>
            <a:r>
              <a:rPr lang="en-CA" sz="1600" dirty="0" smtClean="0"/>
              <a:t> (SRNWP-NT, Zagreb, 2006)</a:t>
            </a:r>
            <a:endParaRPr lang="en-CA" sz="1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791200" y="1295400"/>
            <a:ext cx="1325709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91200" y="1896322"/>
            <a:ext cx="1325709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76199" y="3023794"/>
            <a:ext cx="565455" cy="1417834"/>
          </a:xfrm>
          <a:custGeom>
            <a:avLst/>
            <a:gdLst>
              <a:gd name="connsiteX0" fmla="*/ 583627 w 588965"/>
              <a:gd name="connsiteY0" fmla="*/ 0 h 1491279"/>
              <a:gd name="connsiteX1" fmla="*/ 542530 w 588965"/>
              <a:gd name="connsiteY1" fmla="*/ 400692 h 1491279"/>
              <a:gd name="connsiteX2" fmla="*/ 244579 w 588965"/>
              <a:gd name="connsiteY2" fmla="*/ 585627 h 1491279"/>
              <a:gd name="connsiteX3" fmla="*/ 28822 w 588965"/>
              <a:gd name="connsiteY3" fmla="*/ 1366463 h 1491279"/>
              <a:gd name="connsiteX4" fmla="*/ 8274 w 588965"/>
              <a:gd name="connsiteY4" fmla="*/ 1479479 h 1491279"/>
              <a:gd name="connsiteX0" fmla="*/ 655546 w 656300"/>
              <a:gd name="connsiteY0" fmla="*/ 0 h 1542650"/>
              <a:gd name="connsiteX1" fmla="*/ 542530 w 656300"/>
              <a:gd name="connsiteY1" fmla="*/ 452063 h 1542650"/>
              <a:gd name="connsiteX2" fmla="*/ 244579 w 656300"/>
              <a:gd name="connsiteY2" fmla="*/ 636998 h 1542650"/>
              <a:gd name="connsiteX3" fmla="*/ 28822 w 656300"/>
              <a:gd name="connsiteY3" fmla="*/ 1417834 h 1542650"/>
              <a:gd name="connsiteX4" fmla="*/ 8274 w 656300"/>
              <a:gd name="connsiteY4" fmla="*/ 1530850 h 1542650"/>
              <a:gd name="connsiteX0" fmla="*/ 641414 w 642168"/>
              <a:gd name="connsiteY0" fmla="*/ 0 h 1527437"/>
              <a:gd name="connsiteX1" fmla="*/ 528398 w 642168"/>
              <a:gd name="connsiteY1" fmla="*/ 452063 h 1527437"/>
              <a:gd name="connsiteX2" fmla="*/ 230447 w 642168"/>
              <a:gd name="connsiteY2" fmla="*/ 636998 h 1527437"/>
              <a:gd name="connsiteX3" fmla="*/ 14690 w 642168"/>
              <a:gd name="connsiteY3" fmla="*/ 1417834 h 1527437"/>
              <a:gd name="connsiteX4" fmla="*/ 24965 w 642168"/>
              <a:gd name="connsiteY4" fmla="*/ 1510301 h 1527437"/>
              <a:gd name="connsiteX0" fmla="*/ 626724 w 627478"/>
              <a:gd name="connsiteY0" fmla="*/ 0 h 1417834"/>
              <a:gd name="connsiteX1" fmla="*/ 513708 w 627478"/>
              <a:gd name="connsiteY1" fmla="*/ 452063 h 1417834"/>
              <a:gd name="connsiteX2" fmla="*/ 215757 w 627478"/>
              <a:gd name="connsiteY2" fmla="*/ 636998 h 1417834"/>
              <a:gd name="connsiteX3" fmla="*/ 0 w 627478"/>
              <a:gd name="connsiteY3" fmla="*/ 1417834 h 1417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478" h="1417834">
                <a:moveTo>
                  <a:pt x="626724" y="0"/>
                </a:moveTo>
                <a:cubicBezTo>
                  <a:pt x="634429" y="151544"/>
                  <a:pt x="582202" y="345897"/>
                  <a:pt x="513708" y="452063"/>
                </a:cubicBezTo>
                <a:cubicBezTo>
                  <a:pt x="445214" y="558229"/>
                  <a:pt x="301375" y="476036"/>
                  <a:pt x="215757" y="636998"/>
                </a:cubicBezTo>
                <a:cubicBezTo>
                  <a:pt x="130139" y="797960"/>
                  <a:pt x="34247" y="1272284"/>
                  <a:pt x="0" y="1417834"/>
                </a:cubicBezTo>
              </a:path>
            </a:pathLst>
          </a:cu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Freeform 16"/>
          <p:cNvSpPr/>
          <p:nvPr/>
        </p:nvSpPr>
        <p:spPr>
          <a:xfrm>
            <a:off x="718299" y="3021225"/>
            <a:ext cx="720925" cy="1700605"/>
          </a:xfrm>
          <a:custGeom>
            <a:avLst/>
            <a:gdLst>
              <a:gd name="connsiteX0" fmla="*/ 583627 w 588965"/>
              <a:gd name="connsiteY0" fmla="*/ 0 h 1491279"/>
              <a:gd name="connsiteX1" fmla="*/ 542530 w 588965"/>
              <a:gd name="connsiteY1" fmla="*/ 400692 h 1491279"/>
              <a:gd name="connsiteX2" fmla="*/ 244579 w 588965"/>
              <a:gd name="connsiteY2" fmla="*/ 585627 h 1491279"/>
              <a:gd name="connsiteX3" fmla="*/ 28822 w 588965"/>
              <a:gd name="connsiteY3" fmla="*/ 1366463 h 1491279"/>
              <a:gd name="connsiteX4" fmla="*/ 8274 w 588965"/>
              <a:gd name="connsiteY4" fmla="*/ 1479479 h 1491279"/>
              <a:gd name="connsiteX0" fmla="*/ 655546 w 656300"/>
              <a:gd name="connsiteY0" fmla="*/ 0 h 1542650"/>
              <a:gd name="connsiteX1" fmla="*/ 542530 w 656300"/>
              <a:gd name="connsiteY1" fmla="*/ 452063 h 1542650"/>
              <a:gd name="connsiteX2" fmla="*/ 244579 w 656300"/>
              <a:gd name="connsiteY2" fmla="*/ 636998 h 1542650"/>
              <a:gd name="connsiteX3" fmla="*/ 28822 w 656300"/>
              <a:gd name="connsiteY3" fmla="*/ 1417834 h 1542650"/>
              <a:gd name="connsiteX4" fmla="*/ 8274 w 656300"/>
              <a:gd name="connsiteY4" fmla="*/ 1530850 h 1542650"/>
              <a:gd name="connsiteX0" fmla="*/ 641414 w 642168"/>
              <a:gd name="connsiteY0" fmla="*/ 0 h 1527437"/>
              <a:gd name="connsiteX1" fmla="*/ 528398 w 642168"/>
              <a:gd name="connsiteY1" fmla="*/ 452063 h 1527437"/>
              <a:gd name="connsiteX2" fmla="*/ 230447 w 642168"/>
              <a:gd name="connsiteY2" fmla="*/ 636998 h 1527437"/>
              <a:gd name="connsiteX3" fmla="*/ 14690 w 642168"/>
              <a:gd name="connsiteY3" fmla="*/ 1417834 h 1527437"/>
              <a:gd name="connsiteX4" fmla="*/ 24965 w 642168"/>
              <a:gd name="connsiteY4" fmla="*/ 1510301 h 1527437"/>
              <a:gd name="connsiteX0" fmla="*/ 626724 w 627478"/>
              <a:gd name="connsiteY0" fmla="*/ 0 h 1417834"/>
              <a:gd name="connsiteX1" fmla="*/ 513708 w 627478"/>
              <a:gd name="connsiteY1" fmla="*/ 452063 h 1417834"/>
              <a:gd name="connsiteX2" fmla="*/ 215757 w 627478"/>
              <a:gd name="connsiteY2" fmla="*/ 636998 h 1417834"/>
              <a:gd name="connsiteX3" fmla="*/ 0 w 627478"/>
              <a:gd name="connsiteY3" fmla="*/ 1417834 h 1417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478" h="1417834">
                <a:moveTo>
                  <a:pt x="626724" y="0"/>
                </a:moveTo>
                <a:cubicBezTo>
                  <a:pt x="634429" y="151544"/>
                  <a:pt x="582202" y="345897"/>
                  <a:pt x="513708" y="452063"/>
                </a:cubicBezTo>
                <a:cubicBezTo>
                  <a:pt x="445214" y="558229"/>
                  <a:pt x="301375" y="476036"/>
                  <a:pt x="215757" y="636998"/>
                </a:cubicBezTo>
                <a:cubicBezTo>
                  <a:pt x="130139" y="797960"/>
                  <a:pt x="34247" y="1272284"/>
                  <a:pt x="0" y="1417834"/>
                </a:cubicBezTo>
              </a:path>
            </a:pathLst>
          </a:cu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3276600" y="1295400"/>
            <a:ext cx="1219200" cy="57095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22171" y="1295400"/>
            <a:ext cx="1216229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990600" y="1400478"/>
            <a:ext cx="231571" cy="656922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55597" y="1856938"/>
            <a:ext cx="925603" cy="9418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976705" y="1295400"/>
            <a:ext cx="461696" cy="570956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0138830"/>
                  </p:ext>
                </p:extLst>
              </p:nvPr>
            </p:nvGraphicFramePr>
            <p:xfrm>
              <a:off x="1099254" y="990600"/>
              <a:ext cx="7130346" cy="379310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82146"/>
                    <a:gridCol w="2057400"/>
                    <a:gridCol w="2590800"/>
                  </a:tblGrid>
                  <a:tr h="3968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1800" kern="1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Schemes</a:t>
                          </a:r>
                          <a:endParaRPr lang="en-CA" sz="1800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800" u="none" kern="1200" dirty="0" smtClean="0">
                              <a:solidFill>
                                <a:srgbClr val="0070C0"/>
                              </a:solidFill>
                              <a:latin typeface="Arial" charset="0"/>
                              <a:ea typeface="+mn-ea"/>
                              <a:cs typeface="+mn-cs"/>
                            </a:rPr>
                            <a:t>Shape-Preserving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800" kern="1200" dirty="0" smtClean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Mass Conservation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CA" sz="1800" kern="1200" dirty="0" err="1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Cubic</a:t>
                          </a:r>
                          <a:r>
                            <a:rPr lang="fr-CA" sz="1800" dirty="0" smtClean="0"/>
                            <a:t>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CA" sz="18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800" i="0">
                                      <a:latin typeface="Cambria Math"/>
                                    </a:rPr>
                                    <m:t>ϕ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CA" sz="1800" i="0" smtClean="0">
                                      <a:latin typeface="Cambria Math"/>
                                    </a:rPr>
                                    <m:t>C</m:t>
                                  </m:r>
                                </m:sup>
                              </m:sSup>
                            </m:oMath>
                          </a14:m>
                          <a:endParaRPr lang="en-CA" i="0" dirty="0"/>
                        </a:p>
                      </a:txBody>
                      <a:tcP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CA" sz="1800" kern="12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Mono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CA" sz="18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800" i="0">
                                      <a:latin typeface="Cambria Math"/>
                                    </a:rPr>
                                    <m:t>ϕ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CA" sz="1800" i="0" smtClean="0">
                                      <a:latin typeface="Cambria Math"/>
                                    </a:rPr>
                                    <m:t>M</m:t>
                                  </m:r>
                                </m:sup>
                              </m:sSup>
                            </m:oMath>
                          </a14:m>
                          <a:endParaRPr lang="en-CA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800" u="none" kern="1200" dirty="0" smtClean="0">
                              <a:solidFill>
                                <a:srgbClr val="0070C0"/>
                              </a:solidFill>
                              <a:latin typeface="Arial" charset="0"/>
                              <a:ea typeface="+mn-ea"/>
                              <a:cs typeface="+mn-cs"/>
                            </a:rPr>
                            <a:t>YES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CA" sz="1800" i="1" u="none" kern="120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800" i="0" u="none" kern="120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ϕ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CA" sz="1800" i="0" u="none" kern="120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M</m:t>
                                  </m:r>
                                </m:sup>
                              </m:sSup>
                            </m:oMath>
                          </a14:m>
                          <a:r>
                            <a:rPr lang="en-CA" sz="1800" u="none" kern="1200" dirty="0" smtClean="0">
                              <a:solidFill>
                                <a:srgbClr val="0070C0"/>
                              </a:solidFill>
                              <a:latin typeface="Arial" charset="0"/>
                              <a:ea typeface="+mn-ea"/>
                              <a:cs typeface="+mn-cs"/>
                            </a:rPr>
                            <a:t>)</a:t>
                          </a:r>
                          <a:endParaRPr lang="en-CA" sz="1800" u="none" kern="1200" dirty="0">
                            <a:solidFill>
                              <a:srgbClr val="0070C0"/>
                            </a:solidFill>
                            <a:latin typeface="Arial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CA" sz="1800" kern="12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Mono Bermejo-</a:t>
                          </a:r>
                          <a:r>
                            <a:rPr lang="fr-CA" sz="1800" kern="1200" dirty="0" err="1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Conde</a:t>
                          </a:r>
                          <a:endParaRPr lang="en-CA" sz="1800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800" u="none" kern="1200" dirty="0" smtClean="0">
                              <a:solidFill>
                                <a:srgbClr val="0070C0"/>
                              </a:solidFill>
                              <a:latin typeface="Arial" charset="0"/>
                              <a:ea typeface="+mn-ea"/>
                              <a:cs typeface="+mn-cs"/>
                            </a:rPr>
                            <a:t>YES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CA" sz="1800" i="1" u="none" kern="120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800" i="0" u="none" kern="120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ϕ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CA" sz="1800" i="0" u="none" kern="120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M</m:t>
                                  </m:r>
                                </m:sup>
                              </m:sSup>
                            </m:oMath>
                          </a14:m>
                          <a:r>
                            <a:rPr lang="en-CA" sz="1800" u="none" kern="1200" dirty="0" smtClean="0">
                              <a:solidFill>
                                <a:srgbClr val="0070C0"/>
                              </a:solidFill>
                              <a:latin typeface="Arial" charset="0"/>
                              <a:ea typeface="+mn-ea"/>
                              <a:cs typeface="+mn-cs"/>
                            </a:rPr>
                            <a:t>)</a:t>
                          </a:r>
                          <a:endParaRPr lang="en-CA" sz="1800" u="none" kern="1200" dirty="0">
                            <a:solidFill>
                              <a:srgbClr val="0070C0"/>
                            </a:solidFill>
                            <a:latin typeface="Arial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800" kern="1200" dirty="0" smtClean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Global</a:t>
                          </a:r>
                          <a:endParaRPr lang="en-CA" sz="1800" kern="1200" dirty="0">
                            <a:solidFill>
                              <a:srgbClr val="00B050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428163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fr-CA" sz="1800" kern="12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ILMC</a:t>
                          </a:r>
                          <a:r>
                            <a:rPr lang="fr-CA" sz="1800" kern="120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fr-CA" sz="1800" kern="12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Bermejo-</a:t>
                          </a:r>
                          <a:r>
                            <a:rPr lang="fr-CA" sz="1800" kern="1200" dirty="0" err="1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Conde</a:t>
                          </a:r>
                          <a:endParaRPr lang="en-CA" sz="1800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800" u="none" kern="1200" dirty="0" smtClean="0">
                              <a:solidFill>
                                <a:srgbClr val="0070C0"/>
                              </a:solidFill>
                              <a:latin typeface="Arial" charset="0"/>
                              <a:ea typeface="+mn-ea"/>
                              <a:cs typeface="+mn-cs"/>
                            </a:rPr>
                            <a:t>YES (ILMC)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800" kern="1200" dirty="0" smtClean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Global</a:t>
                          </a:r>
                          <a:endParaRPr lang="en-CA" sz="1800" kern="1200" dirty="0">
                            <a:solidFill>
                              <a:srgbClr val="00B050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fr-CA" sz="1800" kern="12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Kaas</a:t>
                          </a:r>
                          <a:endParaRPr lang="en-CA" sz="1800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800" kern="1200" dirty="0" smtClean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Local</a:t>
                          </a:r>
                          <a:endParaRPr lang="en-CA" sz="1800" kern="1200" dirty="0">
                            <a:solidFill>
                              <a:srgbClr val="00B050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fr-CA" sz="1800" kern="12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Slice</a:t>
                          </a:r>
                          <a:endParaRPr lang="en-CA" sz="1800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800" kern="1200" dirty="0" smtClean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Local</a:t>
                          </a:r>
                          <a:endParaRPr lang="en-CA" sz="1800" kern="1200" dirty="0">
                            <a:solidFill>
                              <a:srgbClr val="00B050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CA" sz="1800" kern="12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Cubic + ILMC</a:t>
                          </a:r>
                          <a:endParaRPr lang="en-CA" sz="1800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800" u="none" kern="1200" dirty="0" smtClean="0">
                              <a:solidFill>
                                <a:srgbClr val="0070C0"/>
                              </a:solidFill>
                              <a:latin typeface="Arial" charset="0"/>
                              <a:ea typeface="+mn-ea"/>
                              <a:cs typeface="+mn-cs"/>
                            </a:rPr>
                            <a:t>YES (ILMC)</a:t>
                          </a:r>
                          <a:endParaRPr lang="en-CA" sz="1800" u="none" kern="1200" dirty="0">
                            <a:solidFill>
                              <a:srgbClr val="0070C0"/>
                            </a:solidFill>
                            <a:latin typeface="Arial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200" b="1" kern="12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No change with respect to</a:t>
                          </a:r>
                          <a:r>
                            <a:rPr lang="en-CA" sz="1200" b="1" kern="120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Base</a:t>
                          </a:r>
                          <a:endParaRPr lang="en-CA" sz="12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CA" sz="1800" kern="1200" dirty="0" err="1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Kaas</a:t>
                          </a:r>
                          <a:r>
                            <a:rPr lang="en-CA" sz="1800" kern="12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 + ILMC</a:t>
                          </a:r>
                          <a:endParaRPr lang="en-CA" sz="1800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800" u="none" kern="1200" dirty="0" smtClean="0">
                              <a:solidFill>
                                <a:srgbClr val="0070C0"/>
                              </a:solidFill>
                              <a:latin typeface="Arial" charset="0"/>
                              <a:ea typeface="+mn-ea"/>
                              <a:cs typeface="+mn-cs"/>
                            </a:rPr>
                            <a:t>YES (ILMC)</a:t>
                          </a:r>
                          <a:endParaRPr lang="en-CA" sz="1800" kern="120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200" b="1" kern="12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No change with respect to Base</a:t>
                          </a:r>
                          <a:endParaRPr lang="en-CA" sz="12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CA" sz="1800" kern="12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Slice  + ILMC</a:t>
                          </a:r>
                          <a:endParaRPr lang="en-CA" sz="1800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800" u="none" kern="1200" dirty="0" smtClean="0">
                              <a:solidFill>
                                <a:srgbClr val="0070C0"/>
                              </a:solidFill>
                              <a:latin typeface="Arial" charset="0"/>
                              <a:ea typeface="+mn-ea"/>
                              <a:cs typeface="+mn-cs"/>
                            </a:rPr>
                            <a:t>YES (ILMC)</a:t>
                          </a:r>
                          <a:endParaRPr lang="en-CA" sz="1800" kern="120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200" b="1" kern="12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No change with respect to Base</a:t>
                          </a:r>
                          <a:endParaRPr lang="en-CA" sz="12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0138830"/>
                  </p:ext>
                </p:extLst>
              </p:nvPr>
            </p:nvGraphicFramePr>
            <p:xfrm>
              <a:off x="1099254" y="990600"/>
              <a:ext cx="7130346" cy="379310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82146"/>
                    <a:gridCol w="2057400"/>
                    <a:gridCol w="2590800"/>
                  </a:tblGrid>
                  <a:tr h="3968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1800" kern="1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Schemes</a:t>
                          </a:r>
                          <a:endParaRPr lang="en-CA" sz="1800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800" u="none" kern="1200" dirty="0" smtClean="0">
                              <a:solidFill>
                                <a:srgbClr val="0070C0"/>
                              </a:solidFill>
                              <a:latin typeface="Arial" charset="0"/>
                              <a:ea typeface="+mn-ea"/>
                              <a:cs typeface="+mn-cs"/>
                            </a:rPr>
                            <a:t>Shape-Preserving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800" kern="1200" dirty="0" smtClean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Mass Conservation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22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2"/>
                          <a:stretch>
                            <a:fillRect t="-114754" r="-187469" b="-8377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214754" r="-187469" b="-7377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414" t="-214754" r="-125740" b="-7377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A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CA" sz="1800" kern="12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Mono Bermejo-</a:t>
                          </a:r>
                          <a:r>
                            <a:rPr lang="fr-CA" sz="1800" kern="1200" dirty="0" err="1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Conde</a:t>
                          </a:r>
                          <a:endParaRPr lang="en-CA" sz="1800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414" t="-314754" r="-125740" b="-6377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800" kern="1200" dirty="0" smtClean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Global</a:t>
                          </a:r>
                          <a:endParaRPr lang="en-CA" sz="1800" kern="1200" dirty="0">
                            <a:solidFill>
                              <a:srgbClr val="00B050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428163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fr-CA" sz="1800" kern="12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ILMC</a:t>
                          </a:r>
                          <a:r>
                            <a:rPr lang="fr-CA" sz="1800" kern="120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fr-CA" sz="1800" kern="12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Bermejo-</a:t>
                          </a:r>
                          <a:r>
                            <a:rPr lang="fr-CA" sz="1800" kern="1200" dirty="0" err="1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Conde</a:t>
                          </a:r>
                          <a:endParaRPr lang="en-CA" sz="1800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800" u="none" kern="1200" dirty="0" smtClean="0">
                              <a:solidFill>
                                <a:srgbClr val="0070C0"/>
                              </a:solidFill>
                              <a:latin typeface="Arial" charset="0"/>
                              <a:ea typeface="+mn-ea"/>
                              <a:cs typeface="+mn-cs"/>
                            </a:rPr>
                            <a:t>YES (ILMC)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800" kern="1200" dirty="0" smtClean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Global</a:t>
                          </a:r>
                          <a:endParaRPr lang="en-CA" sz="1800" kern="1200" dirty="0">
                            <a:solidFill>
                              <a:srgbClr val="00B050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fr-CA" sz="1800" kern="12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Kaas</a:t>
                          </a:r>
                          <a:endParaRPr lang="en-CA" sz="1800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800" kern="1200" dirty="0" smtClean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Local</a:t>
                          </a:r>
                          <a:endParaRPr lang="en-CA" sz="1800" kern="1200" dirty="0">
                            <a:solidFill>
                              <a:srgbClr val="00B050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fr-CA" sz="1800" kern="12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Slice</a:t>
                          </a:r>
                          <a:endParaRPr lang="en-CA" sz="1800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800" kern="1200" dirty="0" smtClean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Local</a:t>
                          </a:r>
                          <a:endParaRPr lang="en-CA" sz="1800" kern="1200" dirty="0">
                            <a:solidFill>
                              <a:srgbClr val="00B050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CA" sz="1800" kern="12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Cubic + ILMC</a:t>
                          </a:r>
                          <a:endParaRPr lang="en-CA" sz="1800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800" u="none" kern="1200" dirty="0" smtClean="0">
                              <a:solidFill>
                                <a:srgbClr val="0070C0"/>
                              </a:solidFill>
                              <a:latin typeface="Arial" charset="0"/>
                              <a:ea typeface="+mn-ea"/>
                              <a:cs typeface="+mn-cs"/>
                            </a:rPr>
                            <a:t>YES (ILMC)</a:t>
                          </a:r>
                          <a:endParaRPr lang="en-CA" sz="1800" u="none" kern="1200" dirty="0">
                            <a:solidFill>
                              <a:srgbClr val="0070C0"/>
                            </a:solidFill>
                            <a:latin typeface="Arial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200" b="1" kern="12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No </a:t>
                          </a:r>
                          <a:r>
                            <a:rPr lang="en-CA" sz="1200" b="1" kern="12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change with respect to</a:t>
                          </a:r>
                          <a:r>
                            <a:rPr lang="en-CA" sz="1200" b="1" kern="120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Base</a:t>
                          </a:r>
                          <a:endParaRPr lang="en-CA" sz="12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CA" sz="1800" kern="1200" dirty="0" err="1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Kaas</a:t>
                          </a:r>
                          <a:r>
                            <a:rPr lang="en-CA" sz="1800" kern="12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 + ILMC</a:t>
                          </a:r>
                          <a:endParaRPr lang="en-CA" sz="1800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800" u="none" kern="1200" dirty="0" smtClean="0">
                              <a:solidFill>
                                <a:srgbClr val="0070C0"/>
                              </a:solidFill>
                              <a:latin typeface="Arial" charset="0"/>
                              <a:ea typeface="+mn-ea"/>
                              <a:cs typeface="+mn-cs"/>
                            </a:rPr>
                            <a:t>YES (ILMC)</a:t>
                          </a:r>
                          <a:endParaRPr lang="en-CA" sz="1800" kern="120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200" b="1" kern="12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No change with respect to Base</a:t>
                          </a:r>
                          <a:endParaRPr lang="en-CA" sz="12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CA" sz="1800" kern="12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Slice  + ILMC</a:t>
                          </a:r>
                          <a:endParaRPr lang="en-CA" sz="1800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800" u="none" kern="1200" dirty="0" smtClean="0">
                              <a:solidFill>
                                <a:srgbClr val="0070C0"/>
                              </a:solidFill>
                              <a:latin typeface="Arial" charset="0"/>
                              <a:ea typeface="+mn-ea"/>
                              <a:cs typeface="+mn-cs"/>
                            </a:rPr>
                            <a:t>YES (ILMC)</a:t>
                          </a:r>
                          <a:endParaRPr lang="en-CA" sz="1800" kern="120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200" b="1" kern="12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No change with respect to Base</a:t>
                          </a:r>
                          <a:endParaRPr lang="en-CA" sz="12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TextBox 1"/>
          <p:cNvSpPr txBox="1"/>
          <p:nvPr/>
        </p:nvSpPr>
        <p:spPr>
          <a:xfrm>
            <a:off x="3886200" y="431515"/>
            <a:ext cx="1360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SUMMARY</a:t>
            </a:r>
            <a:endParaRPr lang="en-CA" dirty="0"/>
          </a:p>
        </p:txBody>
      </p:sp>
      <p:sp>
        <p:nvSpPr>
          <p:cNvPr id="5" name="4-Point Star 4"/>
          <p:cNvSpPr/>
          <p:nvPr/>
        </p:nvSpPr>
        <p:spPr>
          <a:xfrm>
            <a:off x="671179" y="2573232"/>
            <a:ext cx="364835" cy="364835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4-Point Star 5"/>
          <p:cNvSpPr/>
          <p:nvPr/>
        </p:nvSpPr>
        <p:spPr>
          <a:xfrm>
            <a:off x="671179" y="4065395"/>
            <a:ext cx="364835" cy="364835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4-Point Star 7"/>
          <p:cNvSpPr/>
          <p:nvPr/>
        </p:nvSpPr>
        <p:spPr>
          <a:xfrm>
            <a:off x="670323" y="4411854"/>
            <a:ext cx="364835" cy="364835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No_Mono_0_cr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699" y="565666"/>
            <a:ext cx="4219554" cy="2286000"/>
          </a:xfrm>
          <a:prstGeom prst="rect">
            <a:avLst/>
          </a:prstGeom>
        </p:spPr>
      </p:pic>
      <p:pic>
        <p:nvPicPr>
          <p:cNvPr id="13" name="Picture 12" descr="No_Mono_1_cr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3163" y="2585348"/>
            <a:ext cx="4234625" cy="2294165"/>
          </a:xfrm>
          <a:prstGeom prst="rect">
            <a:avLst/>
          </a:prstGeom>
        </p:spPr>
      </p:pic>
      <p:pic>
        <p:nvPicPr>
          <p:cNvPr id="14" name="Picture 13" descr="No_Mono_2_cro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699" y="4572001"/>
            <a:ext cx="4219554" cy="2286000"/>
          </a:xfrm>
          <a:prstGeom prst="rect">
            <a:avLst/>
          </a:prstGeom>
        </p:spPr>
      </p:pic>
      <p:sp>
        <p:nvSpPr>
          <p:cNvPr id="22538" name="TextBox 13"/>
          <p:cNvSpPr txBox="1">
            <a:spLocks noChangeArrowheads="1"/>
          </p:cNvSpPr>
          <p:nvPr/>
        </p:nvSpPr>
        <p:spPr bwMode="auto">
          <a:xfrm>
            <a:off x="89870" y="1471723"/>
            <a:ext cx="121482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dirty="0" smtClean="0">
                <a:latin typeface="Arial" pitchFamily="34" charset="0"/>
                <a:cs typeface="Arial" pitchFamily="34" charset="0"/>
              </a:rPr>
              <a:t>Tracer Q2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6761424" y="1351589"/>
            <a:ext cx="620683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sz="2400" dirty="0">
                <a:latin typeface="Arial" pitchFamily="34" charset="0"/>
                <a:cs typeface="Arial" pitchFamily="34" charset="0"/>
              </a:rPr>
              <a:t>t=0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6756338" y="3270767"/>
            <a:ext cx="792205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sz="2400" dirty="0" smtClean="0">
                <a:latin typeface="Arial" pitchFamily="34" charset="0"/>
                <a:cs typeface="Arial" pitchFamily="34" charset="0"/>
              </a:rPr>
              <a:t>t=6d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6763051" y="5390915"/>
            <a:ext cx="963725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sz="2400" dirty="0" smtClean="0">
                <a:latin typeface="Arial" pitchFamily="34" charset="0"/>
                <a:cs typeface="Arial" pitchFamily="34" charset="0"/>
              </a:rPr>
              <a:t>t=12d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6217" y="981938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err="1" smtClean="0"/>
              <a:t>Cubic</a:t>
            </a:r>
            <a:r>
              <a:rPr lang="fr-CA" dirty="0" smtClean="0"/>
              <a:t> interpolation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17334" y="17124"/>
            <a:ext cx="5237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u="sng" dirty="0" smtClean="0"/>
              <a:t>Advection 2D</a:t>
            </a:r>
            <a:r>
              <a:rPr lang="fr-CA" sz="2000" dirty="0" smtClean="0"/>
              <a:t>: </a:t>
            </a:r>
            <a:r>
              <a:rPr lang="fr-CA" sz="2000" dirty="0">
                <a:latin typeface="Arial" pitchFamily="34" charset="0"/>
                <a:cs typeface="Arial" pitchFamily="34" charset="0"/>
              </a:rPr>
              <a:t>Lauritzen </a:t>
            </a:r>
            <a:r>
              <a:rPr lang="fr-CA" sz="20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fr-CA" sz="2000" dirty="0" err="1" smtClean="0">
                <a:latin typeface="Arial" pitchFamily="34" charset="0"/>
                <a:cs typeface="Arial" pitchFamily="34" charset="0"/>
              </a:rPr>
              <a:t>Thuburn</a:t>
            </a:r>
            <a:r>
              <a:rPr lang="fr-CA" sz="2000" dirty="0" smtClean="0">
                <a:latin typeface="Arial" pitchFamily="34" charset="0"/>
                <a:cs typeface="Arial" pitchFamily="34" charset="0"/>
              </a:rPr>
              <a:t> (2012)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217" y="1969211"/>
            <a:ext cx="2376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Non-divergent reversal winds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62600" y="78679"/>
            <a:ext cx="2512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Resolution</a:t>
            </a:r>
            <a:r>
              <a:rPr lang="fr-CA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360x180 DT=3600 s </a:t>
            </a:r>
            <a:endParaRPr lang="fr-CA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13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600" y="304800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CA" sz="20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US" sz="2000" u="sng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050" y="1224999"/>
            <a:ext cx="893855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70C0"/>
                </a:solidFill>
              </a:rPr>
              <a:t>Shape-Preserving</a:t>
            </a:r>
            <a:r>
              <a:rPr lang="en-CA" dirty="0" smtClean="0"/>
              <a:t> and </a:t>
            </a:r>
            <a:r>
              <a:rPr lang="en-CA" dirty="0">
                <a:solidFill>
                  <a:srgbClr val="00B050"/>
                </a:solidFill>
              </a:rPr>
              <a:t>Mass-</a:t>
            </a:r>
            <a:r>
              <a:rPr lang="en-CA" dirty="0" smtClean="0">
                <a:solidFill>
                  <a:srgbClr val="00B050"/>
                </a:solidFill>
              </a:rPr>
              <a:t>Conservative </a:t>
            </a:r>
            <a:r>
              <a:rPr lang="en-CA" dirty="0" smtClean="0"/>
              <a:t>semi-</a:t>
            </a:r>
            <a:r>
              <a:rPr lang="en-CA" dirty="0" err="1" smtClean="0"/>
              <a:t>Lagrangian</a:t>
            </a:r>
            <a:r>
              <a:rPr lang="en-CA" dirty="0" smtClean="0"/>
              <a:t> advections (Monique)</a:t>
            </a:r>
          </a:p>
          <a:p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Application in  the context of the Yin-Yang grid (</a:t>
            </a:r>
            <a:r>
              <a:rPr lang="en-CA" dirty="0" err="1"/>
              <a:t>Abdessamad</a:t>
            </a:r>
            <a:r>
              <a:rPr lang="en-CA" dirty="0" smtClean="0"/>
              <a:t>)</a:t>
            </a:r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Application in the context of multi-year simulations </a:t>
            </a:r>
            <a:r>
              <a:rPr lang="en-CA" dirty="0" smtClean="0"/>
              <a:t>with </a:t>
            </a:r>
            <a:r>
              <a:rPr lang="en-CA" dirty="0"/>
              <a:t>chemistry (Jean)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39729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ilmc_cr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4829" y="1025442"/>
            <a:ext cx="3048000" cy="1651295"/>
          </a:xfrm>
          <a:prstGeom prst="rect">
            <a:avLst/>
          </a:prstGeom>
        </p:spPr>
      </p:pic>
      <p:pic>
        <p:nvPicPr>
          <p:cNvPr id="35" name="Picture 34" descr="bc_cr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1376" y="2689449"/>
            <a:ext cx="3048000" cy="1651294"/>
          </a:xfrm>
          <a:prstGeom prst="rect">
            <a:avLst/>
          </a:prstGeom>
        </p:spPr>
      </p:pic>
      <p:pic>
        <p:nvPicPr>
          <p:cNvPr id="38" name="Picture 37" descr="kaas_cro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3170" y="2654232"/>
            <a:ext cx="3059748" cy="1657659"/>
          </a:xfrm>
          <a:prstGeom prst="rect">
            <a:avLst/>
          </a:prstGeom>
        </p:spPr>
      </p:pic>
      <p:pic>
        <p:nvPicPr>
          <p:cNvPr id="39" name="Picture 38" descr="kaas_ilmc_cro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36578" y="2711842"/>
            <a:ext cx="3023966" cy="1638273"/>
          </a:xfrm>
          <a:prstGeom prst="rect">
            <a:avLst/>
          </a:prstGeom>
        </p:spPr>
      </p:pic>
      <p:pic>
        <p:nvPicPr>
          <p:cNvPr id="34" name="Picture 33" descr="mono_cro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829" y="1025443"/>
            <a:ext cx="3048000" cy="1651294"/>
          </a:xfrm>
          <a:prstGeom prst="rect">
            <a:avLst/>
          </a:prstGeom>
        </p:spPr>
      </p:pic>
      <p:pic>
        <p:nvPicPr>
          <p:cNvPr id="33" name="Picture 32" descr="cubic_crop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430" y="1044274"/>
            <a:ext cx="3047999" cy="1651294"/>
          </a:xfrm>
          <a:prstGeom prst="rect">
            <a:avLst/>
          </a:prstGeom>
        </p:spPr>
      </p:pic>
      <p:sp>
        <p:nvSpPr>
          <p:cNvPr id="26631" name="TextBox 11"/>
          <p:cNvSpPr txBox="1">
            <a:spLocks noChangeArrowheads="1"/>
          </p:cNvSpPr>
          <p:nvPr/>
        </p:nvSpPr>
        <p:spPr bwMode="auto">
          <a:xfrm>
            <a:off x="3076429" y="1071938"/>
            <a:ext cx="15888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dirty="0" err="1"/>
              <a:t>Cubic</a:t>
            </a:r>
            <a:r>
              <a:rPr lang="fr-CA" dirty="0"/>
              <a:t> + ILMC</a:t>
            </a:r>
            <a:endParaRPr lang="en-US" dirty="0"/>
          </a:p>
        </p:txBody>
      </p:sp>
      <p:sp>
        <p:nvSpPr>
          <p:cNvPr id="26633" name="TextBox 11"/>
          <p:cNvSpPr txBox="1">
            <a:spLocks noChangeArrowheads="1"/>
          </p:cNvSpPr>
          <p:nvPr/>
        </p:nvSpPr>
        <p:spPr bwMode="auto">
          <a:xfrm>
            <a:off x="3076429" y="2731368"/>
            <a:ext cx="1524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dirty="0" smtClean="0"/>
              <a:t>Kaas + </a:t>
            </a:r>
            <a:r>
              <a:rPr lang="fr-CA" dirty="0"/>
              <a:t>ILMC</a:t>
            </a:r>
            <a:endParaRPr lang="en-US" dirty="0"/>
          </a:p>
        </p:txBody>
      </p:sp>
      <p:sp>
        <p:nvSpPr>
          <p:cNvPr id="26634" name="TextBox 11"/>
          <p:cNvSpPr txBox="1">
            <a:spLocks noChangeArrowheads="1"/>
          </p:cNvSpPr>
          <p:nvPr/>
        </p:nvSpPr>
        <p:spPr bwMode="auto">
          <a:xfrm>
            <a:off x="6071376" y="2731368"/>
            <a:ext cx="10743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dirty="0"/>
              <a:t>Mono </a:t>
            </a:r>
            <a:r>
              <a:rPr lang="fr-CA" dirty="0" smtClean="0">
                <a:latin typeface="Calibri" pitchFamily="34" charset="0"/>
              </a:rPr>
              <a:t>BC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6635" name="TextBox 17"/>
          <p:cNvSpPr txBox="1">
            <a:spLocks noChangeArrowheads="1"/>
          </p:cNvSpPr>
          <p:nvPr/>
        </p:nvSpPr>
        <p:spPr bwMode="auto">
          <a:xfrm>
            <a:off x="0" y="1075365"/>
            <a:ext cx="7745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dirty="0" err="1" smtClean="0"/>
              <a:t>Cubic</a:t>
            </a:r>
            <a:endParaRPr lang="en-US" dirty="0"/>
          </a:p>
        </p:txBody>
      </p:sp>
      <p:sp>
        <p:nvSpPr>
          <p:cNvPr id="26636" name="TextBox 18"/>
          <p:cNvSpPr txBox="1">
            <a:spLocks noChangeArrowheads="1"/>
          </p:cNvSpPr>
          <p:nvPr/>
        </p:nvSpPr>
        <p:spPr bwMode="auto">
          <a:xfrm>
            <a:off x="6106692" y="1048856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dirty="0"/>
              <a:t>Mono</a:t>
            </a:r>
            <a:endParaRPr lang="en-US" dirty="0"/>
          </a:p>
        </p:txBody>
      </p:sp>
      <p:sp>
        <p:nvSpPr>
          <p:cNvPr id="26638" name="TextBox 20"/>
          <p:cNvSpPr txBox="1">
            <a:spLocks noChangeArrowheads="1"/>
          </p:cNvSpPr>
          <p:nvPr/>
        </p:nvSpPr>
        <p:spPr bwMode="auto">
          <a:xfrm>
            <a:off x="0" y="2695568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dirty="0"/>
              <a:t>Kaas</a:t>
            </a:r>
            <a:endParaRPr lang="en-US" dirty="0"/>
          </a:p>
        </p:txBody>
      </p:sp>
      <p:sp>
        <p:nvSpPr>
          <p:cNvPr id="23" name="Smiley Face 22"/>
          <p:cNvSpPr/>
          <p:nvPr/>
        </p:nvSpPr>
        <p:spPr>
          <a:xfrm>
            <a:off x="3125201" y="1430753"/>
            <a:ext cx="381000" cy="3810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45" name="TextBox 14"/>
          <p:cNvSpPr txBox="1">
            <a:spLocks noChangeArrowheads="1"/>
          </p:cNvSpPr>
          <p:nvPr/>
        </p:nvSpPr>
        <p:spPr bwMode="auto">
          <a:xfrm>
            <a:off x="8305800" y="1066800"/>
            <a:ext cx="83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>
              <a:latin typeface="Calibri" pitchFamily="34" charset="0"/>
            </a:endParaRPr>
          </a:p>
        </p:txBody>
      </p:sp>
      <p:pic>
        <p:nvPicPr>
          <p:cNvPr id="40" name="Picture 39" descr="slice_crop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4296172"/>
            <a:ext cx="3094340" cy="1676400"/>
          </a:xfrm>
          <a:prstGeom prst="rect">
            <a:avLst/>
          </a:prstGeom>
        </p:spPr>
      </p:pic>
      <p:pic>
        <p:nvPicPr>
          <p:cNvPr id="41" name="Picture 40" descr="slice_ilmc_crop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24830" y="4311890"/>
            <a:ext cx="3065324" cy="1660681"/>
          </a:xfrm>
          <a:prstGeom prst="rect">
            <a:avLst/>
          </a:prstGeom>
        </p:spPr>
      </p:pic>
      <p:sp>
        <p:nvSpPr>
          <p:cNvPr id="42" name="TextBox 20"/>
          <p:cNvSpPr txBox="1">
            <a:spLocks noChangeArrowheads="1"/>
          </p:cNvSpPr>
          <p:nvPr/>
        </p:nvSpPr>
        <p:spPr bwMode="auto">
          <a:xfrm>
            <a:off x="13198" y="4339064"/>
            <a:ext cx="6848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dirty="0" smtClean="0"/>
              <a:t>Slice</a:t>
            </a:r>
            <a:endParaRPr lang="en-US" dirty="0"/>
          </a:p>
        </p:txBody>
      </p:sp>
      <p:sp>
        <p:nvSpPr>
          <p:cNvPr id="43" name="TextBox 20"/>
          <p:cNvSpPr txBox="1">
            <a:spLocks noChangeArrowheads="1"/>
          </p:cNvSpPr>
          <p:nvPr/>
        </p:nvSpPr>
        <p:spPr bwMode="auto">
          <a:xfrm>
            <a:off x="3051316" y="4356507"/>
            <a:ext cx="1499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dirty="0"/>
              <a:t>Slice + ILMC</a:t>
            </a:r>
            <a:endParaRPr lang="en-US" dirty="0"/>
          </a:p>
        </p:txBody>
      </p:sp>
      <p:sp>
        <p:nvSpPr>
          <p:cNvPr id="45" name="Smiley Face 44"/>
          <p:cNvSpPr/>
          <p:nvPr/>
        </p:nvSpPr>
        <p:spPr>
          <a:xfrm>
            <a:off x="3120117" y="3065456"/>
            <a:ext cx="381000" cy="3810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Smiley Face 45"/>
          <p:cNvSpPr/>
          <p:nvPr/>
        </p:nvSpPr>
        <p:spPr>
          <a:xfrm>
            <a:off x="3100760" y="4674149"/>
            <a:ext cx="381000" cy="3810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28600" y="304800"/>
            <a:ext cx="3828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u="sng" dirty="0" smtClean="0"/>
              <a:t>Advection 2D: Tracer Q2: </a:t>
            </a:r>
            <a:r>
              <a:rPr lang="fr-CA" sz="2000" u="sng" dirty="0" err="1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Errors</a:t>
            </a:r>
            <a:endParaRPr lang="en-US" sz="2000" u="sng" dirty="0">
              <a:solidFill>
                <a:srgbClr val="FF00FF"/>
              </a:solidFill>
            </a:endParaRPr>
          </a:p>
        </p:txBody>
      </p: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4279426" y="274022"/>
            <a:ext cx="963725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sz="2400" dirty="0" smtClean="0">
                <a:latin typeface="Arial" pitchFamily="34" charset="0"/>
                <a:cs typeface="Arial" pitchFamily="34" charset="0"/>
              </a:rPr>
              <a:t>t=12d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544" y="4296171"/>
            <a:ext cx="3094339" cy="1676399"/>
          </a:xfrm>
          <a:prstGeom prst="rect">
            <a:avLst/>
          </a:prstGeom>
        </p:spPr>
      </p:pic>
      <p:sp>
        <p:nvSpPr>
          <p:cNvPr id="28" name="Smiley Face 27"/>
          <p:cNvSpPr/>
          <p:nvPr/>
        </p:nvSpPr>
        <p:spPr>
          <a:xfrm>
            <a:off x="6211956" y="4674149"/>
            <a:ext cx="381000" cy="3810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TextBox 11"/>
          <p:cNvSpPr txBox="1">
            <a:spLocks noChangeArrowheads="1"/>
          </p:cNvSpPr>
          <p:nvPr/>
        </p:nvSpPr>
        <p:spPr bwMode="auto">
          <a:xfrm>
            <a:off x="6106692" y="4329113"/>
            <a:ext cx="11208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dirty="0" smtClean="0"/>
              <a:t>ILMC </a:t>
            </a:r>
            <a:r>
              <a:rPr lang="fr-CA" dirty="0"/>
              <a:t>BC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31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95" y="1611463"/>
            <a:ext cx="4552731" cy="3675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4479"/>
            <a:ext cx="4548995" cy="3672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304800"/>
            <a:ext cx="4840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u="sng" dirty="0" smtClean="0"/>
              <a:t>Advection 2D: Tracer Q2: </a:t>
            </a:r>
            <a:r>
              <a:rPr lang="fr-CA" sz="2000" u="sng" dirty="0" smtClean="0">
                <a:solidFill>
                  <a:srgbClr val="FF00FF"/>
                </a:solidFill>
              </a:rPr>
              <a:t>Masses in time</a:t>
            </a:r>
            <a:endParaRPr lang="en-US" sz="2000" u="sng" dirty="0">
              <a:solidFill>
                <a:srgbClr val="FF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06692" y="3047038"/>
            <a:ext cx="1705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/>
              <a:t>Gain in mass with</a:t>
            </a:r>
          </a:p>
          <a:p>
            <a:r>
              <a:rPr lang="en-CA" sz="1400" b="1" dirty="0" smtClean="0">
                <a:solidFill>
                  <a:srgbClr val="FF0000"/>
                </a:solidFill>
              </a:rPr>
              <a:t>Mono</a:t>
            </a:r>
            <a:endParaRPr lang="en-CA" sz="14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834038" y="3177435"/>
            <a:ext cx="315276" cy="1966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64360" y="4615934"/>
            <a:ext cx="21194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/>
              <a:t>Blow up without </a:t>
            </a:r>
            <a:r>
              <a:rPr lang="en-CA" sz="1400" b="1" dirty="0" smtClean="0">
                <a:solidFill>
                  <a:srgbClr val="FF0000"/>
                </a:solidFill>
              </a:rPr>
              <a:t>Mono</a:t>
            </a:r>
            <a:endParaRPr lang="en-CA" sz="1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4105" y="3962400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>
                <a:solidFill>
                  <a:srgbClr val="00FF00"/>
                </a:solidFill>
              </a:rPr>
              <a:t>Cubic </a:t>
            </a:r>
            <a:r>
              <a:rPr lang="en-CA" sz="1400" b="1" dirty="0" smtClean="0"/>
              <a:t>and</a:t>
            </a:r>
          </a:p>
          <a:p>
            <a:r>
              <a:rPr lang="en-CA" sz="1400" b="1" dirty="0" err="1" smtClean="0">
                <a:solidFill>
                  <a:srgbClr val="00FF00"/>
                </a:solidFill>
              </a:rPr>
              <a:t>Cubic+ILMC</a:t>
            </a:r>
            <a:endParaRPr lang="en-CA" sz="1400" b="1" dirty="0">
              <a:solidFill>
                <a:srgbClr val="00FF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6491082" y="3657600"/>
            <a:ext cx="114299" cy="304800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09978" y="2869658"/>
            <a:ext cx="1999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err="1" smtClean="0">
                <a:solidFill>
                  <a:srgbClr val="00FFFF"/>
                </a:solidFill>
              </a:rPr>
              <a:t>Kaas</a:t>
            </a:r>
            <a:r>
              <a:rPr lang="en-CA" sz="1400" b="1" dirty="0" smtClean="0">
                <a:solidFill>
                  <a:srgbClr val="00FFFF"/>
                </a:solidFill>
              </a:rPr>
              <a:t> </a:t>
            </a:r>
            <a:r>
              <a:rPr lang="en-CA" sz="1400" b="1" dirty="0" smtClean="0"/>
              <a:t>and</a:t>
            </a:r>
            <a:r>
              <a:rPr lang="en-CA" sz="1400" b="1" dirty="0" smtClean="0">
                <a:solidFill>
                  <a:srgbClr val="00FFFF"/>
                </a:solidFill>
              </a:rPr>
              <a:t> </a:t>
            </a:r>
            <a:r>
              <a:rPr lang="en-CA" sz="1400" b="1" dirty="0" err="1" smtClean="0">
                <a:solidFill>
                  <a:srgbClr val="00FFFF"/>
                </a:solidFill>
              </a:rPr>
              <a:t>Kaas+ILMC</a:t>
            </a:r>
            <a:endParaRPr lang="en-CA" sz="1400" b="1" dirty="0">
              <a:solidFill>
                <a:srgbClr val="00FFFF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962279" y="2601908"/>
            <a:ext cx="0" cy="267750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754082" y="1069802"/>
            <a:ext cx="2222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/>
              <a:t>No change in mass with</a:t>
            </a:r>
          </a:p>
          <a:p>
            <a:r>
              <a:rPr lang="en-CA" sz="1400" b="1" dirty="0" smtClean="0"/>
              <a:t>Mono BC and ILMC BC</a:t>
            </a:r>
            <a:endParaRPr lang="en-CA" sz="1400" b="1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7865123" y="1593022"/>
            <a:ext cx="288277" cy="8483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410785" y="1872550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>
                <a:solidFill>
                  <a:srgbClr val="3333FF"/>
                </a:solidFill>
              </a:rPr>
              <a:t>Slice </a:t>
            </a:r>
            <a:r>
              <a:rPr lang="en-CA" sz="1400" b="1" dirty="0" smtClean="0"/>
              <a:t>and</a:t>
            </a:r>
            <a:r>
              <a:rPr lang="en-CA" sz="1400" b="1" dirty="0" smtClean="0">
                <a:solidFill>
                  <a:srgbClr val="3333FF"/>
                </a:solidFill>
              </a:rPr>
              <a:t> </a:t>
            </a:r>
            <a:r>
              <a:rPr lang="en-CA" sz="1400" b="1" dirty="0" err="1" smtClean="0">
                <a:solidFill>
                  <a:srgbClr val="3333FF"/>
                </a:solidFill>
              </a:rPr>
              <a:t>Slice+ILMC</a:t>
            </a:r>
            <a:endParaRPr lang="en-CA" sz="1400" b="1" dirty="0">
              <a:solidFill>
                <a:srgbClr val="3333FF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439713" y="2180327"/>
            <a:ext cx="90280" cy="199311"/>
          </a:xfrm>
          <a:prstGeom prst="straightConnector1">
            <a:avLst/>
          </a:prstGeom>
          <a:ln w="28575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flipH="1">
            <a:off x="228600" y="5568594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Small change in mass in </a:t>
            </a:r>
            <a:r>
              <a:rPr lang="en-CA" dirty="0" err="1">
                <a:solidFill>
                  <a:srgbClr val="00FFFF"/>
                </a:solidFill>
              </a:rPr>
              <a:t>Kaas</a:t>
            </a:r>
            <a:r>
              <a:rPr lang="en-CA" dirty="0" smtClean="0"/>
              <a:t> and </a:t>
            </a:r>
            <a:r>
              <a:rPr lang="en-CA" dirty="0">
                <a:solidFill>
                  <a:srgbClr val="3333FF"/>
                </a:solidFill>
              </a:rPr>
              <a:t>Slice</a:t>
            </a:r>
            <a:r>
              <a:rPr lang="en-CA" dirty="0" smtClean="0"/>
              <a:t> due to use of </a:t>
            </a:r>
            <a:r>
              <a:rPr lang="en-CA" dirty="0">
                <a:solidFill>
                  <a:srgbClr val="00FF00"/>
                </a:solidFill>
              </a:rPr>
              <a:t>Cubic</a:t>
            </a:r>
            <a:r>
              <a:rPr lang="en-CA" dirty="0" smtClean="0"/>
              <a:t> interpolation at Poles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8" name="TextBox 13"/>
          <p:cNvSpPr txBox="1">
            <a:spLocks noChangeArrowheads="1"/>
          </p:cNvSpPr>
          <p:nvPr/>
        </p:nvSpPr>
        <p:spPr bwMode="auto">
          <a:xfrm>
            <a:off x="5257800" y="381000"/>
            <a:ext cx="492443" cy="36933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Q3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0" y="381000"/>
            <a:ext cx="492443" cy="36933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Q1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4202129" y="1306775"/>
            <a:ext cx="620683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sz="2400" dirty="0">
                <a:latin typeface="Arial" pitchFamily="34" charset="0"/>
                <a:cs typeface="Arial" pitchFamily="34" charset="0"/>
              </a:rPr>
              <a:t>t=0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4202129" y="3198167"/>
            <a:ext cx="792205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sz="2400" dirty="0" smtClean="0">
                <a:latin typeface="Arial" pitchFamily="34" charset="0"/>
                <a:cs typeface="Arial" pitchFamily="34" charset="0"/>
              </a:rPr>
              <a:t>t=5d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4195493" y="5253335"/>
            <a:ext cx="963725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sz="2400" dirty="0" smtClean="0">
                <a:latin typeface="Arial" pitchFamily="34" charset="0"/>
                <a:cs typeface="Arial" pitchFamily="34" charset="0"/>
              </a:rPr>
              <a:t>t=12d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3" descr="cubic_0_cr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4063" y="412102"/>
            <a:ext cx="4219555" cy="2286001"/>
          </a:xfrm>
          <a:prstGeom prst="rect">
            <a:avLst/>
          </a:prstGeom>
        </p:spPr>
      </p:pic>
      <p:pic>
        <p:nvPicPr>
          <p:cNvPr id="25" name="Picture 24" descr="cubic_1_cro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4062" y="2479798"/>
            <a:ext cx="4215061" cy="2283565"/>
          </a:xfrm>
          <a:prstGeom prst="rect">
            <a:avLst/>
          </a:prstGeom>
        </p:spPr>
      </p:pic>
      <p:pic>
        <p:nvPicPr>
          <p:cNvPr id="26" name="Picture 25" descr="cubic_2_cro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4061" y="4572000"/>
            <a:ext cx="4219554" cy="2286000"/>
          </a:xfrm>
          <a:prstGeom prst="rect">
            <a:avLst/>
          </a:prstGeom>
        </p:spPr>
      </p:pic>
      <p:pic>
        <p:nvPicPr>
          <p:cNvPr id="27" name="Picture 26" descr="c_cubic_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10200" y="0"/>
            <a:ext cx="3048000" cy="2286000"/>
          </a:xfrm>
          <a:prstGeom prst="rect">
            <a:avLst/>
          </a:prstGeom>
        </p:spPr>
      </p:pic>
      <p:pic>
        <p:nvPicPr>
          <p:cNvPr id="28" name="Picture 27" descr="c_cubic_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10200" y="2286000"/>
            <a:ext cx="3048000" cy="2286000"/>
          </a:xfrm>
          <a:prstGeom prst="rect">
            <a:avLst/>
          </a:prstGeom>
        </p:spPr>
      </p:pic>
      <p:pic>
        <p:nvPicPr>
          <p:cNvPr id="29" name="Picture 28" descr="c_cubic_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10200" y="4572000"/>
            <a:ext cx="3048000" cy="2286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0348" y="6849"/>
            <a:ext cx="4156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u="sng" dirty="0" smtClean="0"/>
              <a:t>Advection 3D: </a:t>
            </a:r>
            <a:r>
              <a:rPr lang="fr-CA" u="sng" dirty="0" smtClean="0">
                <a:latin typeface="Arial" pitchFamily="34" charset="0"/>
                <a:cs typeface="Arial" pitchFamily="34" charset="0"/>
              </a:rPr>
              <a:t>DCMIP 2012: Tracer Q1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33961" y="836185"/>
            <a:ext cx="1252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smtClean="0">
                <a:solidFill>
                  <a:srgbClr val="FF0000"/>
                </a:solidFill>
              </a:rPr>
              <a:t>Divergent</a:t>
            </a:r>
            <a:endParaRPr lang="en-CA" sz="1200" b="1" dirty="0" smtClean="0">
              <a:solidFill>
                <a:srgbClr val="FF0000"/>
              </a:solidFill>
            </a:endParaRPr>
          </a:p>
          <a:p>
            <a:r>
              <a:rPr lang="en-CA" sz="1200" b="1" dirty="0" smtClean="0">
                <a:solidFill>
                  <a:srgbClr val="FF0000"/>
                </a:solidFill>
              </a:rPr>
              <a:t>reversal winds</a:t>
            </a:r>
            <a:endParaRPr lang="en-CA" sz="1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84647" y="48299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Cubic</a:t>
            </a:r>
            <a:endParaRPr lang="en-CA" dirty="0"/>
          </a:p>
        </p:txBody>
      </p:sp>
      <p:sp>
        <p:nvSpPr>
          <p:cNvPr id="16" name="TextBox 15"/>
          <p:cNvSpPr txBox="1"/>
          <p:nvPr/>
        </p:nvSpPr>
        <p:spPr>
          <a:xfrm>
            <a:off x="4247908" y="0"/>
            <a:ext cx="2767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Resolution</a:t>
            </a:r>
            <a:r>
              <a:rPr lang="fr-CA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360x180x60 DT=3600 s </a:t>
            </a:r>
            <a:endParaRPr lang="fr-CA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0" y="469854"/>
            <a:ext cx="1258678" cy="276999"/>
          </a:xfrm>
          <a:prstGeom prst="rect">
            <a:avLst/>
          </a:prstGeom>
          <a:solidFill>
            <a:srgbClr val="FF00FF"/>
          </a:solidFill>
        </p:spPr>
        <p:txBody>
          <a:bodyPr wrap="none" rtlCol="0">
            <a:spAutoFit/>
          </a:bodyPr>
          <a:lstStyle/>
          <a:p>
            <a:r>
              <a:rPr lang="en-CA" sz="1200" b="1" dirty="0" smtClean="0">
                <a:solidFill>
                  <a:schemeClr val="bg1"/>
                </a:solidFill>
              </a:rPr>
              <a:t>Level 0.565829</a:t>
            </a:r>
            <a:endParaRPr lang="en-CA" sz="1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67400" y="427166"/>
            <a:ext cx="1937903" cy="276999"/>
          </a:xfrm>
          <a:prstGeom prst="rect">
            <a:avLst/>
          </a:prstGeom>
          <a:solidFill>
            <a:srgbClr val="FF00FF"/>
          </a:solidFill>
        </p:spPr>
        <p:txBody>
          <a:bodyPr wrap="none" rtlCol="0">
            <a:spAutoFit/>
          </a:bodyPr>
          <a:lstStyle/>
          <a:p>
            <a:r>
              <a:rPr lang="en-CA" sz="1200" b="1" dirty="0" smtClean="0">
                <a:solidFill>
                  <a:schemeClr val="bg1"/>
                </a:solidFill>
              </a:rPr>
              <a:t>Vertical Slice at Equator</a:t>
            </a:r>
            <a:endParaRPr lang="en-CA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174" y="4299438"/>
            <a:ext cx="3026985" cy="1639910"/>
          </a:xfrm>
          <a:prstGeom prst="rect">
            <a:avLst/>
          </a:prstGeom>
        </p:spPr>
      </p:pic>
      <p:pic>
        <p:nvPicPr>
          <p:cNvPr id="30" name="Picture 29" descr="e_slice_cr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04" y="4304817"/>
            <a:ext cx="3021104" cy="1636722"/>
          </a:xfrm>
          <a:prstGeom prst="rect">
            <a:avLst/>
          </a:prstGeom>
        </p:spPr>
      </p:pic>
      <p:pic>
        <p:nvPicPr>
          <p:cNvPr id="48" name="Picture 47" descr="e_bc_cro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64227" y="2687861"/>
            <a:ext cx="3020932" cy="1636629"/>
          </a:xfrm>
          <a:prstGeom prst="rect">
            <a:avLst/>
          </a:prstGeom>
        </p:spPr>
      </p:pic>
      <p:pic>
        <p:nvPicPr>
          <p:cNvPr id="47" name="Picture 46" descr="e_mono_cro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58177" y="1037477"/>
            <a:ext cx="3026982" cy="1639908"/>
          </a:xfrm>
          <a:prstGeom prst="rect">
            <a:avLst/>
          </a:prstGeom>
        </p:spPr>
      </p:pic>
      <p:pic>
        <p:nvPicPr>
          <p:cNvPr id="44" name="Picture 43" descr="e_slice_ilmc_cro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3986" y="4299437"/>
            <a:ext cx="3020241" cy="1636255"/>
          </a:xfrm>
          <a:prstGeom prst="rect">
            <a:avLst/>
          </a:prstGeom>
        </p:spPr>
      </p:pic>
      <p:pic>
        <p:nvPicPr>
          <p:cNvPr id="32" name="Picture 31" descr="e_lmcsl_crop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27662" y="2694647"/>
            <a:ext cx="3030513" cy="1641821"/>
          </a:xfrm>
          <a:prstGeom prst="rect">
            <a:avLst/>
          </a:prstGeom>
        </p:spPr>
      </p:pic>
      <p:pic>
        <p:nvPicPr>
          <p:cNvPr id="31" name="Picture 30" descr="e_ilmc_crop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32476" y="1048217"/>
            <a:ext cx="3031594" cy="1642405"/>
          </a:xfrm>
          <a:prstGeom prst="rect">
            <a:avLst/>
          </a:prstGeom>
        </p:spPr>
      </p:pic>
      <p:pic>
        <p:nvPicPr>
          <p:cNvPr id="29" name="Picture 28" descr="e_kaas_crop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4205" y="2677384"/>
            <a:ext cx="3042548" cy="1648341"/>
          </a:xfrm>
          <a:prstGeom prst="rect">
            <a:avLst/>
          </a:prstGeom>
        </p:spPr>
      </p:pic>
      <p:pic>
        <p:nvPicPr>
          <p:cNvPr id="28" name="Picture 27" descr="e_cubic_crop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1051390"/>
            <a:ext cx="3048000" cy="1651295"/>
          </a:xfrm>
          <a:prstGeom prst="rect">
            <a:avLst/>
          </a:prstGeom>
        </p:spPr>
      </p:pic>
      <p:sp>
        <p:nvSpPr>
          <p:cNvPr id="26631" name="TextBox 11"/>
          <p:cNvSpPr txBox="1">
            <a:spLocks noChangeArrowheads="1"/>
          </p:cNvSpPr>
          <p:nvPr/>
        </p:nvSpPr>
        <p:spPr bwMode="auto">
          <a:xfrm>
            <a:off x="3076429" y="1071938"/>
            <a:ext cx="15888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dirty="0" err="1"/>
              <a:t>Cubic</a:t>
            </a:r>
            <a:r>
              <a:rPr lang="fr-CA" dirty="0"/>
              <a:t> + ILMC</a:t>
            </a:r>
            <a:endParaRPr lang="en-US" dirty="0"/>
          </a:p>
        </p:txBody>
      </p:sp>
      <p:sp>
        <p:nvSpPr>
          <p:cNvPr id="26633" name="TextBox 11"/>
          <p:cNvSpPr txBox="1">
            <a:spLocks noChangeArrowheads="1"/>
          </p:cNvSpPr>
          <p:nvPr/>
        </p:nvSpPr>
        <p:spPr bwMode="auto">
          <a:xfrm>
            <a:off x="3023497" y="2740084"/>
            <a:ext cx="1524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dirty="0" smtClean="0"/>
              <a:t>Kaas + </a:t>
            </a:r>
            <a:r>
              <a:rPr lang="fr-CA" dirty="0"/>
              <a:t>ILMC</a:t>
            </a:r>
            <a:endParaRPr lang="en-US" dirty="0"/>
          </a:p>
        </p:txBody>
      </p:sp>
      <p:sp>
        <p:nvSpPr>
          <p:cNvPr id="26634" name="TextBox 11"/>
          <p:cNvSpPr txBox="1">
            <a:spLocks noChangeArrowheads="1"/>
          </p:cNvSpPr>
          <p:nvPr/>
        </p:nvSpPr>
        <p:spPr bwMode="auto">
          <a:xfrm>
            <a:off x="6107035" y="2731368"/>
            <a:ext cx="1146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dirty="0"/>
              <a:t>Mono BC</a:t>
            </a:r>
            <a:endParaRPr lang="en-US" dirty="0"/>
          </a:p>
        </p:txBody>
      </p:sp>
      <p:sp>
        <p:nvSpPr>
          <p:cNvPr id="26635" name="TextBox 17"/>
          <p:cNvSpPr txBox="1">
            <a:spLocks noChangeArrowheads="1"/>
          </p:cNvSpPr>
          <p:nvPr/>
        </p:nvSpPr>
        <p:spPr bwMode="auto">
          <a:xfrm>
            <a:off x="31685" y="1087350"/>
            <a:ext cx="7745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dirty="0" err="1" smtClean="0"/>
              <a:t>Cubic</a:t>
            </a:r>
            <a:endParaRPr lang="en-US" dirty="0"/>
          </a:p>
        </p:txBody>
      </p:sp>
      <p:sp>
        <p:nvSpPr>
          <p:cNvPr id="26636" name="TextBox 18"/>
          <p:cNvSpPr txBox="1">
            <a:spLocks noChangeArrowheads="1"/>
          </p:cNvSpPr>
          <p:nvPr/>
        </p:nvSpPr>
        <p:spPr bwMode="auto">
          <a:xfrm>
            <a:off x="6097788" y="108735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dirty="0"/>
              <a:t>Mono</a:t>
            </a:r>
            <a:endParaRPr lang="en-US" dirty="0"/>
          </a:p>
        </p:txBody>
      </p:sp>
      <p:sp>
        <p:nvSpPr>
          <p:cNvPr id="26637" name="TextBox 11"/>
          <p:cNvSpPr txBox="1">
            <a:spLocks noChangeArrowheads="1"/>
          </p:cNvSpPr>
          <p:nvPr/>
        </p:nvSpPr>
        <p:spPr bwMode="auto">
          <a:xfrm>
            <a:off x="6132683" y="4311891"/>
            <a:ext cx="11208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dirty="0"/>
              <a:t>ILMC BC</a:t>
            </a:r>
            <a:endParaRPr lang="en-US" dirty="0"/>
          </a:p>
        </p:txBody>
      </p:sp>
      <p:sp>
        <p:nvSpPr>
          <p:cNvPr id="26638" name="TextBox 20"/>
          <p:cNvSpPr txBox="1">
            <a:spLocks noChangeArrowheads="1"/>
          </p:cNvSpPr>
          <p:nvPr/>
        </p:nvSpPr>
        <p:spPr bwMode="auto">
          <a:xfrm>
            <a:off x="0" y="2695568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dirty="0"/>
              <a:t>Kaas</a:t>
            </a:r>
            <a:endParaRPr lang="en-US" dirty="0"/>
          </a:p>
        </p:txBody>
      </p:sp>
      <p:sp>
        <p:nvSpPr>
          <p:cNvPr id="23" name="Smiley Face 22"/>
          <p:cNvSpPr/>
          <p:nvPr/>
        </p:nvSpPr>
        <p:spPr>
          <a:xfrm>
            <a:off x="3125201" y="1430753"/>
            <a:ext cx="381000" cy="3810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45" name="TextBox 14"/>
          <p:cNvSpPr txBox="1">
            <a:spLocks noChangeArrowheads="1"/>
          </p:cNvSpPr>
          <p:nvPr/>
        </p:nvSpPr>
        <p:spPr bwMode="auto">
          <a:xfrm>
            <a:off x="8305800" y="1066800"/>
            <a:ext cx="83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>
              <a:latin typeface="Calibri" pitchFamily="34" charset="0"/>
            </a:endParaRPr>
          </a:p>
        </p:txBody>
      </p:sp>
      <p:sp>
        <p:nvSpPr>
          <p:cNvPr id="42" name="TextBox 20"/>
          <p:cNvSpPr txBox="1">
            <a:spLocks noChangeArrowheads="1"/>
          </p:cNvSpPr>
          <p:nvPr/>
        </p:nvSpPr>
        <p:spPr bwMode="auto">
          <a:xfrm>
            <a:off x="63371" y="4339064"/>
            <a:ext cx="6848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dirty="0" smtClean="0"/>
              <a:t>Slice</a:t>
            </a:r>
            <a:endParaRPr lang="en-US" dirty="0"/>
          </a:p>
        </p:txBody>
      </p:sp>
      <p:sp>
        <p:nvSpPr>
          <p:cNvPr id="43" name="TextBox 20"/>
          <p:cNvSpPr txBox="1">
            <a:spLocks noChangeArrowheads="1"/>
          </p:cNvSpPr>
          <p:nvPr/>
        </p:nvSpPr>
        <p:spPr bwMode="auto">
          <a:xfrm>
            <a:off x="3072148" y="4316730"/>
            <a:ext cx="1499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dirty="0"/>
              <a:t>Slice + ILMC</a:t>
            </a:r>
            <a:endParaRPr lang="en-US" dirty="0"/>
          </a:p>
        </p:txBody>
      </p:sp>
      <p:sp>
        <p:nvSpPr>
          <p:cNvPr id="45" name="Smiley Face 44"/>
          <p:cNvSpPr/>
          <p:nvPr/>
        </p:nvSpPr>
        <p:spPr>
          <a:xfrm>
            <a:off x="3120117" y="3065456"/>
            <a:ext cx="381000" cy="3810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Smiley Face 45"/>
          <p:cNvSpPr/>
          <p:nvPr/>
        </p:nvSpPr>
        <p:spPr>
          <a:xfrm>
            <a:off x="3125201" y="4708396"/>
            <a:ext cx="381000" cy="3810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28600" y="304800"/>
            <a:ext cx="3828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u="sng" dirty="0" smtClean="0"/>
              <a:t>Advection 3D: Tracer Q1: </a:t>
            </a:r>
            <a:r>
              <a:rPr lang="fr-CA" sz="2000" u="sng" dirty="0" err="1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Errors</a:t>
            </a:r>
            <a:endParaRPr lang="en-US" sz="2000" u="sng" dirty="0">
              <a:solidFill>
                <a:srgbClr val="FF00FF"/>
              </a:solidFill>
            </a:endParaRPr>
          </a:p>
        </p:txBody>
      </p: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4343400" y="250184"/>
            <a:ext cx="963725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sz="2400" dirty="0" smtClean="0">
                <a:latin typeface="Arial" pitchFamily="34" charset="0"/>
                <a:cs typeface="Arial" pitchFamily="34" charset="0"/>
              </a:rPr>
              <a:t>t=12d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Smiley Face 32"/>
          <p:cNvSpPr/>
          <p:nvPr/>
        </p:nvSpPr>
        <p:spPr>
          <a:xfrm>
            <a:off x="6217995" y="4681223"/>
            <a:ext cx="381000" cy="3810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644099" y="434850"/>
            <a:ext cx="1258678" cy="276999"/>
          </a:xfrm>
          <a:prstGeom prst="rect">
            <a:avLst/>
          </a:prstGeom>
          <a:solidFill>
            <a:srgbClr val="FF00FF"/>
          </a:solidFill>
        </p:spPr>
        <p:txBody>
          <a:bodyPr wrap="none" rtlCol="0">
            <a:spAutoFit/>
          </a:bodyPr>
          <a:lstStyle/>
          <a:p>
            <a:r>
              <a:rPr lang="en-CA" sz="1200" b="1" dirty="0" smtClean="0">
                <a:solidFill>
                  <a:schemeClr val="bg1"/>
                </a:solidFill>
              </a:rPr>
              <a:t>Level 0.565829</a:t>
            </a:r>
            <a:endParaRPr lang="en-CA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09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973" y="4664404"/>
            <a:ext cx="2956005" cy="2217003"/>
          </a:xfrm>
          <a:prstGeom prst="rect">
            <a:avLst/>
          </a:prstGeom>
        </p:spPr>
      </p:pic>
      <p:pic>
        <p:nvPicPr>
          <p:cNvPr id="39" name="Picture 38" descr="e_c_b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7972" y="2543758"/>
            <a:ext cx="2956003" cy="2217003"/>
          </a:xfrm>
          <a:prstGeom prst="rect">
            <a:avLst/>
          </a:prstGeom>
        </p:spPr>
      </p:pic>
      <p:pic>
        <p:nvPicPr>
          <p:cNvPr id="34" name="Picture 33" descr="e_c_mon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17973" y="497014"/>
            <a:ext cx="2955262" cy="2216447"/>
          </a:xfrm>
          <a:prstGeom prst="rect">
            <a:avLst/>
          </a:prstGeom>
        </p:spPr>
      </p:pic>
      <p:pic>
        <p:nvPicPr>
          <p:cNvPr id="38" name="Picture 37" descr="e_c_slice_ilm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61969" y="4649793"/>
            <a:ext cx="2956004" cy="2217003"/>
          </a:xfrm>
          <a:prstGeom prst="rect">
            <a:avLst/>
          </a:prstGeom>
        </p:spPr>
      </p:pic>
      <p:pic>
        <p:nvPicPr>
          <p:cNvPr id="36" name="Picture 35" descr="e_c_kaas_ilm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72185" y="2543758"/>
            <a:ext cx="2956004" cy="2217003"/>
          </a:xfrm>
          <a:prstGeom prst="rect">
            <a:avLst/>
          </a:prstGeom>
        </p:spPr>
      </p:pic>
      <p:pic>
        <p:nvPicPr>
          <p:cNvPr id="33" name="Picture 32" descr="e_c_ilm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55538" y="483972"/>
            <a:ext cx="2972651" cy="2229489"/>
          </a:xfrm>
          <a:prstGeom prst="rect">
            <a:avLst/>
          </a:prstGeom>
        </p:spPr>
      </p:pic>
      <p:pic>
        <p:nvPicPr>
          <p:cNvPr id="37" name="Picture 36" descr="e_c_slic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4628861"/>
            <a:ext cx="2972185" cy="2229140"/>
          </a:xfrm>
          <a:prstGeom prst="rect">
            <a:avLst/>
          </a:prstGeom>
        </p:spPr>
      </p:pic>
      <p:pic>
        <p:nvPicPr>
          <p:cNvPr id="35" name="Picture 34" descr="e_c_kaa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620" y="2543758"/>
            <a:ext cx="2941349" cy="2206012"/>
          </a:xfrm>
          <a:prstGeom prst="rect">
            <a:avLst/>
          </a:prstGeom>
        </p:spPr>
      </p:pic>
      <p:pic>
        <p:nvPicPr>
          <p:cNvPr id="26" name="Picture 25" descr="e_c_cubic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181" y="497014"/>
            <a:ext cx="2956004" cy="2217003"/>
          </a:xfrm>
          <a:prstGeom prst="rect">
            <a:avLst/>
          </a:prstGeom>
        </p:spPr>
      </p:pic>
      <p:sp>
        <p:nvSpPr>
          <p:cNvPr id="26645" name="TextBox 14"/>
          <p:cNvSpPr txBox="1">
            <a:spLocks noChangeArrowheads="1"/>
          </p:cNvSpPr>
          <p:nvPr/>
        </p:nvSpPr>
        <p:spPr bwMode="auto">
          <a:xfrm>
            <a:off x="8305800" y="1066800"/>
            <a:ext cx="83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2581" y="0"/>
            <a:ext cx="3828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u="sng" dirty="0"/>
              <a:t>Advection 3D: Tracer Q1: </a:t>
            </a:r>
            <a:r>
              <a:rPr lang="fr-CA" sz="2000" u="sng" dirty="0" err="1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Errors</a:t>
            </a:r>
            <a:endParaRPr lang="en-US" sz="2000" u="sng" dirty="0">
              <a:solidFill>
                <a:srgbClr val="FF00FF"/>
              </a:solidFill>
            </a:endParaRPr>
          </a:p>
        </p:txBody>
      </p:sp>
      <p:sp>
        <p:nvSpPr>
          <p:cNvPr id="28" name="TextBox 6"/>
          <p:cNvSpPr txBox="1">
            <a:spLocks noChangeArrowheads="1"/>
          </p:cNvSpPr>
          <p:nvPr/>
        </p:nvSpPr>
        <p:spPr bwMode="auto">
          <a:xfrm>
            <a:off x="4231234" y="30777"/>
            <a:ext cx="963725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sz="2400" dirty="0" smtClean="0">
                <a:latin typeface="Arial" pitchFamily="34" charset="0"/>
                <a:cs typeface="Arial" pitchFamily="34" charset="0"/>
              </a:rPr>
              <a:t>t=12d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17"/>
          <p:cNvSpPr txBox="1">
            <a:spLocks noChangeArrowheads="1"/>
          </p:cNvSpPr>
          <p:nvPr/>
        </p:nvSpPr>
        <p:spPr bwMode="auto">
          <a:xfrm>
            <a:off x="178037" y="697468"/>
            <a:ext cx="7745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dirty="0" err="1" smtClean="0"/>
              <a:t>Cubic</a:t>
            </a:r>
            <a:endParaRPr lang="en-US" dirty="0"/>
          </a:p>
        </p:txBody>
      </p:sp>
      <p:sp>
        <p:nvSpPr>
          <p:cNvPr id="31" name="TextBox 20"/>
          <p:cNvSpPr txBox="1">
            <a:spLocks noChangeArrowheads="1"/>
          </p:cNvSpPr>
          <p:nvPr/>
        </p:nvSpPr>
        <p:spPr bwMode="auto">
          <a:xfrm>
            <a:off x="178037" y="2717756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dirty="0"/>
              <a:t>Kaas</a:t>
            </a:r>
            <a:endParaRPr lang="en-US" dirty="0"/>
          </a:p>
        </p:txBody>
      </p:sp>
      <p:sp>
        <p:nvSpPr>
          <p:cNvPr id="32" name="TextBox 20"/>
          <p:cNvSpPr txBox="1">
            <a:spLocks noChangeArrowheads="1"/>
          </p:cNvSpPr>
          <p:nvPr/>
        </p:nvSpPr>
        <p:spPr bwMode="auto">
          <a:xfrm>
            <a:off x="178036" y="4816924"/>
            <a:ext cx="6848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dirty="0" smtClean="0"/>
              <a:t>Slice</a:t>
            </a:r>
            <a:endParaRPr lang="en-US" dirty="0"/>
          </a:p>
        </p:txBody>
      </p:sp>
      <p:sp>
        <p:nvSpPr>
          <p:cNvPr id="41" name="TextBox 11"/>
          <p:cNvSpPr txBox="1">
            <a:spLocks noChangeArrowheads="1"/>
          </p:cNvSpPr>
          <p:nvPr/>
        </p:nvSpPr>
        <p:spPr bwMode="auto">
          <a:xfrm>
            <a:off x="3124200" y="679524"/>
            <a:ext cx="15888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dirty="0" err="1"/>
              <a:t>Cubic</a:t>
            </a:r>
            <a:r>
              <a:rPr lang="fr-CA" dirty="0"/>
              <a:t> + ILMC</a:t>
            </a:r>
            <a:endParaRPr lang="en-US" dirty="0"/>
          </a:p>
        </p:txBody>
      </p:sp>
      <p:sp>
        <p:nvSpPr>
          <p:cNvPr id="47" name="TextBox 11"/>
          <p:cNvSpPr txBox="1">
            <a:spLocks noChangeArrowheads="1"/>
          </p:cNvSpPr>
          <p:nvPr/>
        </p:nvSpPr>
        <p:spPr bwMode="auto">
          <a:xfrm>
            <a:off x="3150824" y="2731241"/>
            <a:ext cx="1524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dirty="0" smtClean="0"/>
              <a:t>Kaas + </a:t>
            </a:r>
            <a:r>
              <a:rPr lang="fr-CA" dirty="0"/>
              <a:t>ILMC</a:t>
            </a:r>
            <a:endParaRPr lang="en-US" dirty="0"/>
          </a:p>
        </p:txBody>
      </p:sp>
      <p:sp>
        <p:nvSpPr>
          <p:cNvPr id="48" name="TextBox 20"/>
          <p:cNvSpPr txBox="1">
            <a:spLocks noChangeArrowheads="1"/>
          </p:cNvSpPr>
          <p:nvPr/>
        </p:nvSpPr>
        <p:spPr bwMode="auto">
          <a:xfrm>
            <a:off x="3124200" y="4816924"/>
            <a:ext cx="1499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dirty="0"/>
              <a:t>Slice + ILMC</a:t>
            </a:r>
            <a:endParaRPr lang="en-US" dirty="0"/>
          </a:p>
        </p:txBody>
      </p:sp>
      <p:sp>
        <p:nvSpPr>
          <p:cNvPr id="49" name="TextBox 18"/>
          <p:cNvSpPr txBox="1">
            <a:spLocks noChangeArrowheads="1"/>
          </p:cNvSpPr>
          <p:nvPr/>
        </p:nvSpPr>
        <p:spPr bwMode="auto">
          <a:xfrm>
            <a:off x="6128361" y="678968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dirty="0"/>
              <a:t>Mono</a:t>
            </a:r>
            <a:endParaRPr lang="en-US" dirty="0"/>
          </a:p>
        </p:txBody>
      </p:sp>
      <p:sp>
        <p:nvSpPr>
          <p:cNvPr id="43" name="TextBox 11"/>
          <p:cNvSpPr txBox="1">
            <a:spLocks noChangeArrowheads="1"/>
          </p:cNvSpPr>
          <p:nvPr/>
        </p:nvSpPr>
        <p:spPr bwMode="auto">
          <a:xfrm>
            <a:off x="6099871" y="2733007"/>
            <a:ext cx="1146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dirty="0"/>
              <a:t>Mono BC</a:t>
            </a:r>
            <a:endParaRPr lang="en-US" dirty="0"/>
          </a:p>
        </p:txBody>
      </p:sp>
      <p:sp>
        <p:nvSpPr>
          <p:cNvPr id="44" name="TextBox 11"/>
          <p:cNvSpPr txBox="1">
            <a:spLocks noChangeArrowheads="1"/>
          </p:cNvSpPr>
          <p:nvPr/>
        </p:nvSpPr>
        <p:spPr bwMode="auto">
          <a:xfrm>
            <a:off x="6124289" y="4876800"/>
            <a:ext cx="11208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dirty="0"/>
              <a:t>ILMC BC</a:t>
            </a:r>
            <a:endParaRPr lang="en-US" dirty="0"/>
          </a:p>
        </p:txBody>
      </p:sp>
      <p:sp>
        <p:nvSpPr>
          <p:cNvPr id="46" name="Smiley Face 45"/>
          <p:cNvSpPr/>
          <p:nvPr/>
        </p:nvSpPr>
        <p:spPr>
          <a:xfrm>
            <a:off x="3187274" y="1066800"/>
            <a:ext cx="381000" cy="3810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Smiley Face 51"/>
          <p:cNvSpPr/>
          <p:nvPr/>
        </p:nvSpPr>
        <p:spPr>
          <a:xfrm>
            <a:off x="3187274" y="5181919"/>
            <a:ext cx="381000" cy="3810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Smiley Face 52"/>
          <p:cNvSpPr/>
          <p:nvPr/>
        </p:nvSpPr>
        <p:spPr>
          <a:xfrm>
            <a:off x="3198550" y="3087644"/>
            <a:ext cx="381000" cy="3810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Smiley Face 54"/>
          <p:cNvSpPr/>
          <p:nvPr/>
        </p:nvSpPr>
        <p:spPr>
          <a:xfrm>
            <a:off x="6183312" y="5209953"/>
            <a:ext cx="381000" cy="381000"/>
          </a:xfrm>
          <a:prstGeom prst="smileyFace">
            <a:avLst>
              <a:gd name="adj" fmla="val 112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418354" y="61555"/>
            <a:ext cx="1937903" cy="276999"/>
          </a:xfrm>
          <a:prstGeom prst="rect">
            <a:avLst/>
          </a:prstGeom>
          <a:solidFill>
            <a:srgbClr val="FF00FF"/>
          </a:solidFill>
        </p:spPr>
        <p:txBody>
          <a:bodyPr wrap="none" rtlCol="0">
            <a:spAutoFit/>
          </a:bodyPr>
          <a:lstStyle/>
          <a:p>
            <a:r>
              <a:rPr lang="en-CA" sz="1200" b="1" dirty="0" smtClean="0">
                <a:solidFill>
                  <a:schemeClr val="bg1"/>
                </a:solidFill>
              </a:rPr>
              <a:t>Vertical Slice at Equator</a:t>
            </a:r>
            <a:endParaRPr lang="en-CA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1626846"/>
            <a:ext cx="4496657" cy="3608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26845"/>
            <a:ext cx="4538767" cy="36422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304800"/>
            <a:ext cx="4840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u="sng" dirty="0"/>
              <a:t>Advection 3D: Tracer Q1: </a:t>
            </a:r>
            <a:r>
              <a:rPr lang="fr-CA" sz="2000" u="sng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Masses in time</a:t>
            </a:r>
            <a:endParaRPr lang="en-US" sz="2000" u="sng" dirty="0">
              <a:solidFill>
                <a:srgbClr val="FF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543157"/>
            <a:ext cx="223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/>
              <a:t>Gain in mass with </a:t>
            </a:r>
            <a:r>
              <a:rPr lang="en-CA" sz="1400" b="1" dirty="0" smtClean="0">
                <a:solidFill>
                  <a:srgbClr val="FF0000"/>
                </a:solidFill>
              </a:rPr>
              <a:t>Mono</a:t>
            </a:r>
            <a:endParaRPr lang="en-CA" sz="1400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37782" y="2850934"/>
            <a:ext cx="240086" cy="2826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64360" y="4615934"/>
            <a:ext cx="21194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/>
              <a:t>Blow up without </a:t>
            </a:r>
            <a:r>
              <a:rPr lang="en-CA" sz="1400" b="1" dirty="0" smtClean="0">
                <a:solidFill>
                  <a:srgbClr val="FF0000"/>
                </a:solidFill>
              </a:rPr>
              <a:t>Mono</a:t>
            </a:r>
            <a:endParaRPr lang="en-CA" sz="14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566104" y="2957191"/>
            <a:ext cx="228600" cy="203424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81972" y="5531836"/>
            <a:ext cx="2222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/>
              <a:t>No change in mass with</a:t>
            </a:r>
          </a:p>
          <a:p>
            <a:r>
              <a:rPr lang="en-CA" sz="1400" b="1" dirty="0" smtClean="0"/>
              <a:t>The others</a:t>
            </a:r>
            <a:endParaRPr lang="en-CA" sz="1400" b="1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7848600" y="4508615"/>
            <a:ext cx="0" cy="102322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94552" y="3905086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>
                <a:solidFill>
                  <a:srgbClr val="00FF00"/>
                </a:solidFill>
              </a:rPr>
              <a:t>Cubic </a:t>
            </a:r>
            <a:r>
              <a:rPr lang="en-CA" sz="1400" b="1" dirty="0" smtClean="0"/>
              <a:t>and</a:t>
            </a:r>
          </a:p>
          <a:p>
            <a:r>
              <a:rPr lang="en-CA" sz="1400" b="1" dirty="0" err="1" smtClean="0">
                <a:solidFill>
                  <a:srgbClr val="00FF00"/>
                </a:solidFill>
              </a:rPr>
              <a:t>Cubic+ILMC</a:t>
            </a:r>
            <a:endParaRPr lang="en-CA" sz="1400" b="1" dirty="0">
              <a:solidFill>
                <a:srgbClr val="00FF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796631" y="4406902"/>
            <a:ext cx="228600" cy="203424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429000" y="5023828"/>
            <a:ext cx="15789" cy="40789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87705" y="5485669"/>
            <a:ext cx="109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/>
              <a:t>The others</a:t>
            </a:r>
            <a:endParaRPr lang="en-CA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400449" y="2337182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>
                <a:solidFill>
                  <a:srgbClr val="00FF00"/>
                </a:solidFill>
              </a:rPr>
              <a:t>Cubic </a:t>
            </a:r>
            <a:r>
              <a:rPr lang="en-CA" sz="1400" b="1" dirty="0" smtClean="0"/>
              <a:t>and</a:t>
            </a:r>
          </a:p>
          <a:p>
            <a:r>
              <a:rPr lang="en-CA" sz="1400" b="1" dirty="0" err="1" smtClean="0">
                <a:solidFill>
                  <a:srgbClr val="00FF00"/>
                </a:solidFill>
              </a:rPr>
              <a:t>Cubic+ILMC</a:t>
            </a:r>
            <a:endParaRPr lang="en-CA" sz="1400" b="1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969" y="4662998"/>
            <a:ext cx="2935515" cy="22016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917" y="413382"/>
            <a:ext cx="2943262" cy="22074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222" y="2606826"/>
            <a:ext cx="2943262" cy="22074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616" y="4662998"/>
            <a:ext cx="2926668" cy="2195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395" y="2602653"/>
            <a:ext cx="2948827" cy="22116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393" y="396685"/>
            <a:ext cx="2965524" cy="2224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2515"/>
            <a:ext cx="2980645" cy="22354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8" y="2602653"/>
            <a:ext cx="2979360" cy="2234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260"/>
            <a:ext cx="2965524" cy="22241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2581" y="0"/>
            <a:ext cx="6603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u="sng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fr-CA" sz="2000" u="sng" dirty="0" err="1">
                <a:latin typeface="Arial" pitchFamily="34" charset="0"/>
                <a:cs typeface="Arial" pitchFamily="34" charset="0"/>
              </a:rPr>
              <a:t>day</a:t>
            </a:r>
            <a:r>
              <a:rPr lang="fr-CA" sz="20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fr-CA" sz="2000" u="sng" dirty="0" err="1">
                <a:latin typeface="Arial" pitchFamily="34" charset="0"/>
                <a:cs typeface="Arial" pitchFamily="34" charset="0"/>
              </a:rPr>
              <a:t>Forecast</a:t>
            </a:r>
            <a:r>
              <a:rPr lang="fr-CA" sz="20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fr-CA" sz="2000" u="sng" dirty="0" err="1">
                <a:latin typeface="Arial" pitchFamily="34" charset="0"/>
                <a:cs typeface="Arial" pitchFamily="34" charset="0"/>
              </a:rPr>
              <a:t>with</a:t>
            </a:r>
            <a:r>
              <a:rPr lang="fr-CA" sz="20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fr-CA" sz="2000" u="sng" dirty="0" err="1">
                <a:latin typeface="Arial" pitchFamily="34" charset="0"/>
                <a:cs typeface="Arial" pitchFamily="34" charset="0"/>
              </a:rPr>
              <a:t>Physics</a:t>
            </a:r>
            <a:r>
              <a:rPr lang="fr-CA" sz="2000" u="sng" dirty="0">
                <a:latin typeface="Arial" pitchFamily="34" charset="0"/>
                <a:cs typeface="Arial" pitchFamily="34" charset="0"/>
              </a:rPr>
              <a:t> (no </a:t>
            </a:r>
            <a:r>
              <a:rPr lang="fr-CA" sz="2000" u="sng" dirty="0" err="1">
                <a:latin typeface="Arial" pitchFamily="34" charset="0"/>
                <a:cs typeface="Arial" pitchFamily="34" charset="0"/>
              </a:rPr>
              <a:t>Chemistry</a:t>
            </a:r>
            <a:r>
              <a:rPr lang="fr-CA" sz="2000" u="sng" dirty="0" smtClean="0">
                <a:latin typeface="Arial" pitchFamily="34" charset="0"/>
                <a:cs typeface="Arial" pitchFamily="34" charset="0"/>
              </a:rPr>
              <a:t>): </a:t>
            </a:r>
            <a:r>
              <a:rPr lang="fr-CA" sz="2000" u="sng" dirty="0">
                <a:latin typeface="Arial" pitchFamily="34" charset="0"/>
                <a:cs typeface="Arial" pitchFamily="34" charset="0"/>
              </a:rPr>
              <a:t>Tracer  O3</a:t>
            </a:r>
            <a:r>
              <a:rPr lang="fr-CA" sz="2000" dirty="0">
                <a:latin typeface="Arial" pitchFamily="34" charset="0"/>
                <a:cs typeface="Arial" pitchFamily="34" charset="0"/>
              </a:rPr>
              <a:t>: </a:t>
            </a:r>
          </a:p>
        </p:txBody>
      </p:sp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153665" y="603411"/>
            <a:ext cx="7745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dirty="0" err="1" smtClean="0">
                <a:solidFill>
                  <a:schemeClr val="bg1"/>
                </a:solidFill>
              </a:rPr>
              <a:t>Cubic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70951" y="61555"/>
            <a:ext cx="2638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Resolution</a:t>
            </a:r>
            <a:r>
              <a:rPr lang="fr-CA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120x60x80 DT=1800 s </a:t>
            </a:r>
            <a:endParaRPr lang="fr-CA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153665" y="2760294"/>
            <a:ext cx="7104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dirty="0" smtClean="0">
                <a:solidFill>
                  <a:schemeClr val="bg1"/>
                </a:solidFill>
              </a:rPr>
              <a:t>Kaas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179313" y="4852342"/>
            <a:ext cx="6848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dirty="0" smtClean="0">
                <a:solidFill>
                  <a:schemeClr val="bg1"/>
                </a:solidFill>
              </a:rPr>
              <a:t>Slice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124200" y="603411"/>
            <a:ext cx="15888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dirty="0" err="1" smtClean="0">
                <a:solidFill>
                  <a:schemeClr val="bg1"/>
                </a:solidFill>
              </a:rPr>
              <a:t>Cubic</a:t>
            </a:r>
            <a:r>
              <a:rPr lang="fr-CA" dirty="0" smtClean="0">
                <a:solidFill>
                  <a:schemeClr val="bg1"/>
                </a:solidFill>
              </a:rPr>
              <a:t> + ILMC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137403" y="2791116"/>
            <a:ext cx="1524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dirty="0" smtClean="0">
                <a:solidFill>
                  <a:schemeClr val="bg1"/>
                </a:solidFill>
              </a:rPr>
              <a:t>Kaas + ILMC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124200" y="4852342"/>
            <a:ext cx="1499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dirty="0" smtClean="0">
                <a:solidFill>
                  <a:schemeClr val="bg1"/>
                </a:solidFill>
              </a:rPr>
              <a:t>Slice + ILMC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17"/>
          <p:cNvSpPr txBox="1">
            <a:spLocks noChangeArrowheads="1"/>
          </p:cNvSpPr>
          <p:nvPr/>
        </p:nvSpPr>
        <p:spPr bwMode="auto">
          <a:xfrm>
            <a:off x="6054519" y="612903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dirty="0" smtClean="0">
                <a:solidFill>
                  <a:schemeClr val="bg1"/>
                </a:solidFill>
              </a:rPr>
              <a:t>Mono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17"/>
          <p:cNvSpPr txBox="1">
            <a:spLocks noChangeArrowheads="1"/>
          </p:cNvSpPr>
          <p:nvPr/>
        </p:nvSpPr>
        <p:spPr bwMode="auto">
          <a:xfrm>
            <a:off x="6054519" y="2791116"/>
            <a:ext cx="1146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dirty="0" smtClean="0">
                <a:solidFill>
                  <a:schemeClr val="bg1"/>
                </a:solidFill>
              </a:rPr>
              <a:t>Mono BC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17"/>
          <p:cNvSpPr txBox="1">
            <a:spLocks noChangeArrowheads="1"/>
          </p:cNvSpPr>
          <p:nvPr/>
        </p:nvSpPr>
        <p:spPr bwMode="auto">
          <a:xfrm>
            <a:off x="6054519" y="4852342"/>
            <a:ext cx="11208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dirty="0" smtClean="0">
                <a:solidFill>
                  <a:schemeClr val="bg1"/>
                </a:solidFill>
              </a:rPr>
              <a:t>ILMC BC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90925" y="6591734"/>
            <a:ext cx="2075761" cy="276999"/>
          </a:xfrm>
          <a:prstGeom prst="rect">
            <a:avLst/>
          </a:prstGeom>
          <a:solidFill>
            <a:srgbClr val="FF00FF"/>
          </a:solidFill>
        </p:spPr>
        <p:txBody>
          <a:bodyPr wrap="none" rtlCol="0">
            <a:spAutoFit/>
          </a:bodyPr>
          <a:lstStyle/>
          <a:p>
            <a:r>
              <a:rPr lang="en-CA" sz="1200" b="1" dirty="0" smtClean="0">
                <a:solidFill>
                  <a:schemeClr val="bg1"/>
                </a:solidFill>
              </a:rPr>
              <a:t>Vertical Slice South-North</a:t>
            </a:r>
            <a:endParaRPr lang="en-CA" sz="1200" b="1" dirty="0">
              <a:solidFill>
                <a:schemeClr val="bg1"/>
              </a:solidFill>
            </a:endParaRPr>
          </a:p>
        </p:txBody>
      </p:sp>
      <p:sp>
        <p:nvSpPr>
          <p:cNvPr id="25" name="Smiley Face 24"/>
          <p:cNvSpPr/>
          <p:nvPr/>
        </p:nvSpPr>
        <p:spPr>
          <a:xfrm>
            <a:off x="3200425" y="5221674"/>
            <a:ext cx="381000" cy="381000"/>
          </a:xfrm>
          <a:prstGeom prst="smileyFace">
            <a:avLst>
              <a:gd name="adj" fmla="val -4653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Smiley Face 25"/>
          <p:cNvSpPr/>
          <p:nvPr/>
        </p:nvSpPr>
        <p:spPr>
          <a:xfrm>
            <a:off x="3154562" y="3129626"/>
            <a:ext cx="381000" cy="381000"/>
          </a:xfrm>
          <a:prstGeom prst="smileyFace">
            <a:avLst>
              <a:gd name="adj" fmla="val -4653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5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85288"/>
            <a:ext cx="6019800" cy="48755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0628" y="229131"/>
            <a:ext cx="8382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u="sng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fr-CA" sz="2000" u="sng" dirty="0" err="1">
                <a:latin typeface="Arial" pitchFamily="34" charset="0"/>
                <a:cs typeface="Arial" pitchFamily="34" charset="0"/>
              </a:rPr>
              <a:t>day</a:t>
            </a:r>
            <a:r>
              <a:rPr lang="fr-CA" sz="20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fr-CA" sz="2000" u="sng" dirty="0" err="1">
                <a:latin typeface="Arial" pitchFamily="34" charset="0"/>
                <a:cs typeface="Arial" pitchFamily="34" charset="0"/>
              </a:rPr>
              <a:t>Forecast</a:t>
            </a:r>
            <a:r>
              <a:rPr lang="fr-CA" sz="20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fr-CA" sz="2000" u="sng" dirty="0" err="1">
                <a:latin typeface="Arial" pitchFamily="34" charset="0"/>
                <a:cs typeface="Arial" pitchFamily="34" charset="0"/>
              </a:rPr>
              <a:t>with</a:t>
            </a:r>
            <a:r>
              <a:rPr lang="fr-CA" sz="20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fr-CA" sz="2000" u="sng" dirty="0" err="1">
                <a:latin typeface="Arial" pitchFamily="34" charset="0"/>
                <a:cs typeface="Arial" pitchFamily="34" charset="0"/>
              </a:rPr>
              <a:t>Physics</a:t>
            </a:r>
            <a:r>
              <a:rPr lang="fr-CA" sz="2000" u="sng" dirty="0">
                <a:latin typeface="Arial" pitchFamily="34" charset="0"/>
                <a:cs typeface="Arial" pitchFamily="34" charset="0"/>
              </a:rPr>
              <a:t> (no </a:t>
            </a:r>
            <a:r>
              <a:rPr lang="fr-CA" sz="2000" u="sng" dirty="0" err="1">
                <a:latin typeface="Arial" pitchFamily="34" charset="0"/>
                <a:cs typeface="Arial" pitchFamily="34" charset="0"/>
              </a:rPr>
              <a:t>Chemistry</a:t>
            </a:r>
            <a:r>
              <a:rPr lang="fr-CA" sz="2000" u="sng" dirty="0" smtClean="0">
                <a:latin typeface="Arial" pitchFamily="34" charset="0"/>
                <a:cs typeface="Arial" pitchFamily="34" charset="0"/>
              </a:rPr>
              <a:t>): </a:t>
            </a:r>
            <a:r>
              <a:rPr lang="fr-CA" sz="2000" u="sng" dirty="0">
                <a:latin typeface="Arial" pitchFamily="34" charset="0"/>
                <a:cs typeface="Arial" pitchFamily="34" charset="0"/>
              </a:rPr>
              <a:t>Tracer  O3</a:t>
            </a:r>
            <a:r>
              <a:rPr lang="fr-CA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A" sz="2000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Masses in time </a:t>
            </a:r>
            <a:endParaRPr lang="fr-CA" sz="2000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40299" y="1950606"/>
            <a:ext cx="1298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/>
              <a:t>Gain in mass</a:t>
            </a:r>
          </a:p>
          <a:p>
            <a:r>
              <a:rPr lang="en-CA" sz="1400" b="1" dirty="0" smtClean="0"/>
              <a:t>with </a:t>
            </a:r>
            <a:r>
              <a:rPr lang="en-CA" sz="1400" b="1" dirty="0" smtClean="0">
                <a:solidFill>
                  <a:srgbClr val="FF0000"/>
                </a:solidFill>
              </a:rPr>
              <a:t>Mono</a:t>
            </a:r>
            <a:endParaRPr lang="en-CA" sz="1400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639052" y="3584668"/>
            <a:ext cx="0" cy="215310"/>
          </a:xfrm>
          <a:prstGeom prst="straightConnector1">
            <a:avLst/>
          </a:prstGeom>
          <a:ln w="28575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49131" y="2395434"/>
            <a:ext cx="2186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/>
              <a:t>Gain in mass with</a:t>
            </a:r>
          </a:p>
          <a:p>
            <a:r>
              <a:rPr lang="en-CA" sz="1400" b="1" dirty="0" smtClean="0">
                <a:solidFill>
                  <a:srgbClr val="00FF00"/>
                </a:solidFill>
              </a:rPr>
              <a:t>Cubic </a:t>
            </a:r>
            <a:r>
              <a:rPr lang="en-CA" sz="1400" b="1" dirty="0" smtClean="0"/>
              <a:t>and</a:t>
            </a:r>
            <a:r>
              <a:rPr lang="en-CA" sz="1400" b="1" dirty="0" smtClean="0">
                <a:solidFill>
                  <a:srgbClr val="00FF00"/>
                </a:solidFill>
              </a:rPr>
              <a:t> </a:t>
            </a:r>
            <a:r>
              <a:rPr lang="en-CA" sz="1400" b="1" dirty="0" err="1" smtClean="0">
                <a:solidFill>
                  <a:srgbClr val="00FF00"/>
                </a:solidFill>
              </a:rPr>
              <a:t>Cubic+ILMC</a:t>
            </a:r>
            <a:endParaRPr lang="en-CA" sz="1400" b="1" dirty="0">
              <a:solidFill>
                <a:srgbClr val="00FF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235721" y="2473828"/>
            <a:ext cx="174479" cy="269372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40677" y="4558185"/>
            <a:ext cx="2148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/>
              <a:t>Lost in mass with</a:t>
            </a:r>
          </a:p>
          <a:p>
            <a:r>
              <a:rPr lang="en-CA" sz="1400" b="1" dirty="0" err="1" smtClean="0">
                <a:solidFill>
                  <a:srgbClr val="00FFFF"/>
                </a:solidFill>
              </a:rPr>
              <a:t>Kaas</a:t>
            </a:r>
            <a:r>
              <a:rPr lang="en-CA" sz="1400" b="1" dirty="0" smtClean="0">
                <a:solidFill>
                  <a:srgbClr val="00FFFF"/>
                </a:solidFill>
              </a:rPr>
              <a:t> </a:t>
            </a:r>
            <a:r>
              <a:rPr lang="en-CA" sz="1400" b="1" dirty="0" smtClean="0"/>
              <a:t>and</a:t>
            </a:r>
            <a:r>
              <a:rPr lang="en-CA" sz="1400" b="1" dirty="0" smtClean="0">
                <a:solidFill>
                  <a:srgbClr val="00FFFF"/>
                </a:solidFill>
              </a:rPr>
              <a:t> </a:t>
            </a:r>
            <a:r>
              <a:rPr lang="en-CA" sz="1400" b="1" dirty="0" err="1" smtClean="0">
                <a:solidFill>
                  <a:srgbClr val="00FFFF"/>
                </a:solidFill>
              </a:rPr>
              <a:t>Kaas</a:t>
            </a:r>
            <a:r>
              <a:rPr lang="en-CA" sz="1400" b="1" dirty="0" smtClean="0">
                <a:solidFill>
                  <a:srgbClr val="00FFFF"/>
                </a:solidFill>
              </a:rPr>
              <a:t> + ILMC</a:t>
            </a:r>
            <a:endParaRPr lang="en-CA" sz="1400" b="1" dirty="0">
              <a:solidFill>
                <a:srgbClr val="00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1091" y="3071471"/>
            <a:ext cx="2129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/>
              <a:t>Gain in mass </a:t>
            </a:r>
            <a:r>
              <a:rPr lang="en-CA" sz="1400" b="1" dirty="0" smtClean="0"/>
              <a:t>with</a:t>
            </a:r>
          </a:p>
          <a:p>
            <a:r>
              <a:rPr lang="en-CA" sz="1400" b="1" dirty="0" smtClean="0">
                <a:solidFill>
                  <a:srgbClr val="3333FF"/>
                </a:solidFill>
              </a:rPr>
              <a:t>Slice </a:t>
            </a:r>
            <a:r>
              <a:rPr lang="en-CA" sz="1400" b="1" dirty="0"/>
              <a:t>and</a:t>
            </a:r>
            <a:r>
              <a:rPr lang="en-CA" sz="1400" b="1" dirty="0">
                <a:solidFill>
                  <a:srgbClr val="3333FF"/>
                </a:solidFill>
              </a:rPr>
              <a:t> Slice + ILMC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281091" y="2386715"/>
            <a:ext cx="262082" cy="2703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707104" y="4299178"/>
            <a:ext cx="116305" cy="205144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05400" y="4173224"/>
            <a:ext cx="2222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/>
              <a:t>No change in mass with</a:t>
            </a:r>
          </a:p>
          <a:p>
            <a:r>
              <a:rPr lang="en-CA" sz="1400" b="1" dirty="0" smtClean="0"/>
              <a:t>Mono BC and ILMC BC</a:t>
            </a:r>
            <a:endParaRPr lang="en-CA" sz="1400" b="1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410200" y="4030242"/>
            <a:ext cx="145383" cy="23695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3156"/>
            <a:ext cx="862066" cy="7980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2065" y="5986043"/>
            <a:ext cx="8125429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171450" lvl="0" indent="-171450">
              <a:buFontTx/>
              <a:buChar char="-"/>
            </a:pPr>
            <a:r>
              <a:rPr lang="en-CA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More </a:t>
            </a:r>
            <a:r>
              <a:rPr lang="en-CA" sz="1400" b="1" dirty="0" err="1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Testcases</a:t>
            </a:r>
            <a:r>
              <a:rPr lang="en-CA" sz="14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CA" sz="14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with vertical velocity w/o mountains required to consolidate </a:t>
            </a:r>
            <a:r>
              <a:rPr lang="en-CA" sz="1400" b="1" dirty="0" err="1">
                <a:solidFill>
                  <a:srgbClr val="00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Kaas</a:t>
            </a:r>
            <a:r>
              <a:rPr lang="en-CA" sz="14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and </a:t>
            </a:r>
            <a:r>
              <a:rPr lang="en-CA" sz="1400" b="1" dirty="0" smtClean="0">
                <a:solidFill>
                  <a:srgbClr val="0033CC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Slice</a:t>
            </a:r>
          </a:p>
          <a:p>
            <a:pPr marL="171450" indent="-171450">
              <a:buFontTx/>
              <a:buChar char="-"/>
            </a:pPr>
            <a:r>
              <a:rPr lang="en-CA" sz="14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Need to </a:t>
            </a:r>
            <a:r>
              <a:rPr lang="en-CA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regularize the divergence </a:t>
            </a:r>
            <a:r>
              <a:rPr lang="en-CA" sz="14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that is </a:t>
            </a:r>
            <a:r>
              <a:rPr lang="en-CA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implied by the departure points </a:t>
            </a:r>
            <a:r>
              <a:rPr lang="en-CA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 </a:t>
            </a:r>
            <a:r>
              <a:rPr lang="en-CA" sz="1400" b="1" dirty="0" err="1" smtClean="0">
                <a:solidFill>
                  <a:srgbClr val="00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Kaas</a:t>
            </a:r>
            <a:r>
              <a:rPr lang="en-CA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and </a:t>
            </a:r>
            <a:r>
              <a:rPr lang="en-CA" sz="1400" b="1" dirty="0" smtClean="0">
                <a:solidFill>
                  <a:srgbClr val="0033CC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Slice</a:t>
            </a:r>
            <a:endParaRPr lang="en-CA" sz="14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86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320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CA" dirty="0"/>
              <a:t>Yin-Yang Grid for global Forecast</a:t>
            </a:r>
            <a:endParaRPr lang="en-US" dirty="0"/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76872"/>
            <a:ext cx="6696744" cy="273630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259632" y="184482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YIN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3203848" y="184482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YAN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6156176" y="18448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Yin-Yang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1475656" y="5661248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 two-way nesting method between two-limited area models; </a:t>
            </a:r>
            <a:r>
              <a:rPr lang="en-CA" dirty="0" err="1"/>
              <a:t>Qaddouri</a:t>
            </a:r>
            <a:r>
              <a:rPr lang="en-CA" dirty="0"/>
              <a:t> and Lee  QJRMS 2011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59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Semi-</a:t>
            </a:r>
            <a:r>
              <a:rPr lang="en-CA" dirty="0" err="1" smtClean="0"/>
              <a:t>Lagrangian</a:t>
            </a:r>
            <a:r>
              <a:rPr lang="en-CA" dirty="0" smtClean="0"/>
              <a:t> on Yin-Yang grid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1-Extend each panel (Yin, Yang) by  a halo (size depends on </a:t>
            </a:r>
            <a:r>
              <a:rPr lang="en-CA" dirty="0" err="1" smtClean="0"/>
              <a:t>CFL_max</a:t>
            </a:r>
            <a:r>
              <a:rPr lang="en-CA" dirty="0" smtClean="0"/>
              <a:t>),</a:t>
            </a:r>
            <a:endParaRPr lang="en-CA" dirty="0"/>
          </a:p>
          <a:p>
            <a:r>
              <a:rPr lang="en-CA" dirty="0" smtClean="0"/>
              <a:t>2-Interpolate from other panel to the halos the fields and winds from previous time-step, </a:t>
            </a:r>
          </a:p>
          <a:p>
            <a:r>
              <a:rPr lang="en-CA" dirty="0" smtClean="0"/>
              <a:t>3-Do Semi-</a:t>
            </a:r>
            <a:r>
              <a:rPr lang="en-CA" dirty="0" err="1" smtClean="0"/>
              <a:t>Lagrangian</a:t>
            </a:r>
            <a:r>
              <a:rPr lang="en-CA" dirty="0" smtClean="0"/>
              <a:t> as usual in each panel. </a:t>
            </a:r>
            <a:r>
              <a:rPr lang="en-CA" dirty="0" err="1" smtClean="0"/>
              <a:t>Goto</a:t>
            </a:r>
            <a:r>
              <a:rPr lang="en-CA" dirty="0" smtClean="0"/>
              <a:t>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51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47964" y="2362200"/>
                <a:ext cx="4564175" cy="101752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CA" sz="3200" i="0">
                              <a:latin typeface="Cambria Math"/>
                            </a:rPr>
                            <m:t>x</m:t>
                          </m:r>
                          <m:r>
                            <a:rPr lang="fr-CA" sz="3200" i="0">
                              <a:latin typeface="Cambria Math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fr-CA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CA" sz="3200" i="0">
                                  <a:latin typeface="Cambria Math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CA" sz="3200" i="0">
                                  <a:latin typeface="Cambria Math"/>
                                </a:rPr>
                                <m:t>d</m:t>
                              </m:r>
                            </m:sub>
                          </m:sSub>
                        </m:num>
                        <m:den>
                          <m:r>
                            <a:rPr lang="fr-CA" sz="3200" i="0">
                              <a:latin typeface="Cambria Math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fr-CA" sz="3200" i="0">
                              <a:latin typeface="Cambria Math"/>
                            </a:rPr>
                            <m:t>t</m:t>
                          </m:r>
                        </m:den>
                      </m:f>
                      <m:r>
                        <m:rPr>
                          <m:nor/>
                        </m:rPr>
                        <a:rPr lang="fr-CA" sz="3200" dirty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CA" sz="3200" b="0" i="0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CA" sz="3200" i="0">
                          <a:latin typeface="Cambria Math"/>
                        </a:rPr>
                        <m:t>u</m:t>
                      </m:r>
                      <m:r>
                        <a:rPr lang="fr-CA" sz="3200" i="0">
                          <a:latin typeface="Cambria Math"/>
                        </a:rPr>
                        <m:t> (</m:t>
                      </m:r>
                      <m:sSub>
                        <m:sSubPr>
                          <m:ctrlPr>
                            <a:rPr lang="fr-CA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CA" sz="3200" i="0"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CA" sz="3200" i="0">
                              <a:latin typeface="Cambria Math"/>
                            </a:rPr>
                            <m:t>m</m:t>
                          </m:r>
                        </m:sub>
                      </m:sSub>
                      <m:r>
                        <a:rPr lang="fr-CA" sz="3200" i="0">
                          <a:latin typeface="Cambria Math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fr-CA" sz="3200" i="0">
                          <a:latin typeface="Cambria Math"/>
                        </a:rPr>
                        <m:t>t</m:t>
                      </m:r>
                      <m:r>
                        <a:rPr lang="en-CA" sz="3200" i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fr-CA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CA" sz="3200" i="0">
                              <a:latin typeface="Cambria Math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fr-CA" sz="3200" i="0">
                              <a:latin typeface="Cambria Math"/>
                            </a:rPr>
                            <m:t>t</m:t>
                          </m:r>
                        </m:num>
                        <m:den>
                          <m:r>
                            <a:rPr lang="fr-CA" sz="3200" i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fr-CA" sz="3200" i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CA" sz="32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964" y="2362200"/>
                <a:ext cx="4564175" cy="101752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35471" y="3774027"/>
                <a:ext cx="4948032" cy="157004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>
                        <a:latin typeface="Cambria Math"/>
                      </a:rPr>
                      <m:t>ϕ</m:t>
                    </m:r>
                    <m:r>
                      <a:rPr lang="el-GR" sz="32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fr-CA" sz="3200">
                        <a:latin typeface="Cambria Math"/>
                      </a:rPr>
                      <m:t>x</m:t>
                    </m:r>
                  </m:oMath>
                </a14:m>
                <a:r>
                  <a:rPr lang="fr-CA" sz="3200" dirty="0">
                    <a:latin typeface="Cambria Math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A" sz="3200">
                        <a:latin typeface="Cambria Math"/>
                      </a:rPr>
                      <m:t>t</m:t>
                    </m:r>
                  </m:oMath>
                </a14:m>
                <a:r>
                  <a:rPr lang="fr-CA" sz="3200" dirty="0">
                    <a:latin typeface="Cambria Math"/>
                  </a:rPr>
                  <a:t>) =</a:t>
                </a:r>
                <a:r>
                  <a:rPr lang="el-GR" sz="3200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>
                        <a:latin typeface="Cambria Math"/>
                      </a:rPr>
                      <m:t>ϕ</m:t>
                    </m:r>
                  </m:oMath>
                </a14:m>
                <a:r>
                  <a:rPr lang="fr-CA" sz="3200" dirty="0">
                    <a:latin typeface="Cambria Math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32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CA" sz="3200"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CA" sz="3200">
                            <a:latin typeface="Cambria Math"/>
                          </a:rPr>
                          <m:t>d</m:t>
                        </m:r>
                      </m:sub>
                    </m:sSub>
                  </m:oMath>
                </a14:m>
                <a:r>
                  <a:rPr lang="fr-CA" sz="3200" dirty="0">
                    <a:latin typeface="Cambria Math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A" sz="3200">
                        <a:latin typeface="Cambria Math"/>
                      </a:rPr>
                      <m:t>t</m:t>
                    </m:r>
                  </m:oMath>
                </a14:m>
                <a:r>
                  <a:rPr lang="en-CA" sz="3200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CA" sz="3200">
                        <a:latin typeface="Cambria Math"/>
                      </a:rPr>
                      <m:t>− </m:t>
                    </m:r>
                    <m:r>
                      <a:rPr lang="fr-CA" sz="3200">
                        <a:latin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fr-CA" sz="3200">
                        <a:latin typeface="Cambria Math"/>
                      </a:rPr>
                      <m:t>t</m:t>
                    </m:r>
                  </m:oMath>
                </a14:m>
                <a:r>
                  <a:rPr lang="fr-CA" sz="3200" dirty="0">
                    <a:latin typeface="Cambria Math"/>
                  </a:rPr>
                  <a:t>)</a:t>
                </a:r>
              </a:p>
              <a:p>
                <a:endParaRPr lang="fr-CA" sz="32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fr-CA" sz="32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CA" sz="3200">
                            <a:latin typeface="Cambria Math"/>
                          </a:rPr>
                          <m:t>         </m:t>
                        </m:r>
                        <m:r>
                          <m:rPr>
                            <m:sty m:val="p"/>
                          </m:rPr>
                          <a:rPr lang="el-GR" sz="3200">
                            <a:latin typeface="Cambria Math"/>
                          </a:rPr>
                          <m:t>ϕ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CA" sz="3200">
                            <a:latin typeface="Cambria Math"/>
                          </a:rPr>
                          <m:t>i</m:t>
                        </m:r>
                      </m:sub>
                      <m:sup/>
                    </m:sSubSup>
                  </m:oMath>
                </a14:m>
                <a:r>
                  <a:rPr lang="fr-CA" sz="3200" dirty="0">
                    <a:latin typeface="Cambria Math"/>
                  </a:rPr>
                  <a:t> =</a:t>
                </a:r>
                <a:r>
                  <a:rPr lang="el-GR" sz="3200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A" sz="32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3200">
                            <a:latin typeface="Cambria Math"/>
                          </a:rPr>
                          <m:t>ϕ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CA" sz="3200">
                            <a:latin typeface="Cambria Math"/>
                          </a:rPr>
                          <m:t>d</m:t>
                        </m:r>
                      </m:sub>
                      <m:sup>
                        <m:r>
                          <a:rPr lang="en-CA" sz="3200">
                            <a:latin typeface="Cambria Math"/>
                          </a:rPr>
                          <m:t>−</m:t>
                        </m:r>
                      </m:sup>
                    </m:sSubSup>
                  </m:oMath>
                </a14:m>
                <a:endParaRPr lang="fr-CA" sz="32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471" y="3774027"/>
                <a:ext cx="4948032" cy="1570045"/>
              </a:xfrm>
              <a:prstGeom prst="rect">
                <a:avLst/>
              </a:prstGeom>
              <a:blipFill rotWithShape="1">
                <a:blip r:embed="rId3"/>
                <a:stretch>
                  <a:fillRect t="-4615" b="-1076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20060" y="1044539"/>
                <a:ext cx="4038600" cy="816377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CA" sz="32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CA" sz="3200">
                            <a:latin typeface="Cambria Math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l-GR" sz="3200">
                            <a:latin typeface="Cambria Math"/>
                          </a:rPr>
                          <m:t>ϕ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CA" sz="3200">
                            <a:latin typeface="Cambria Math"/>
                          </a:rPr>
                          <m:t>dt</m:t>
                        </m:r>
                      </m:den>
                    </m:f>
                    <m:r>
                      <a:rPr lang="fr-CA" sz="3200">
                        <a:latin typeface="Cambria Math"/>
                      </a:rPr>
                      <m:t> </m:t>
                    </m:r>
                  </m:oMath>
                </a14:m>
                <a:r>
                  <a:rPr lang="fr-CA" sz="3200" dirty="0">
                    <a:latin typeface="Cambria Math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fr-CA" sz="3200">
                            <a:latin typeface="Cambria Math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sz="3200">
                            <a:latin typeface="Cambria Math"/>
                          </a:rPr>
                          <m:t>ϕ</m:t>
                        </m:r>
                      </m:num>
                      <m:den>
                        <m:r>
                          <a:rPr lang="fr-CA" sz="3200">
                            <a:latin typeface="Cambria Math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fr-CA" sz="3200">
                            <a:latin typeface="Cambria Math"/>
                          </a:rPr>
                          <m:t>t</m:t>
                        </m:r>
                      </m:den>
                    </m:f>
                    <m:r>
                      <a:rPr lang="fr-CA" sz="3200">
                        <a:latin typeface="Cambria Math"/>
                      </a:rPr>
                      <m:t> </m:t>
                    </m:r>
                  </m:oMath>
                </a14:m>
                <a:r>
                  <a:rPr lang="fr-CA" sz="3200" dirty="0">
                    <a:latin typeface="Cambria Math"/>
                  </a:rPr>
                  <a:t>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A" sz="3200">
                        <a:latin typeface="Cambria Math"/>
                      </a:rPr>
                      <m:t>u</m:t>
                    </m:r>
                    <m:f>
                      <m:fPr>
                        <m:ctrlPr>
                          <a:rPr lang="fr-CA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fr-CA" sz="3200">
                            <a:latin typeface="Cambria Math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sz="3200">
                            <a:latin typeface="Cambria Math"/>
                          </a:rPr>
                          <m:t>ϕ</m:t>
                        </m:r>
                      </m:num>
                      <m:den>
                        <m:r>
                          <a:rPr lang="fr-CA" sz="3200">
                            <a:latin typeface="Cambria Math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fr-CA" sz="3200">
                            <a:latin typeface="Cambria Math"/>
                          </a:rPr>
                          <m:t>x</m:t>
                        </m:r>
                      </m:den>
                    </m:f>
                  </m:oMath>
                </a14:m>
                <a:r>
                  <a:rPr lang="fr-CA" sz="3200" dirty="0">
                    <a:latin typeface="Cambria Math"/>
                  </a:rPr>
                  <a:t> = 0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060" y="1044539"/>
                <a:ext cx="4038600" cy="816377"/>
              </a:xfrm>
              <a:prstGeom prst="rect">
                <a:avLst/>
              </a:prstGeom>
              <a:blipFill rotWithShape="1">
                <a:blip r:embed="rId4"/>
                <a:stretch>
                  <a:fillRect b="-882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8600" y="304800"/>
                <a:ext cx="60215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hangingPunct="0"/>
                <a:r>
                  <a:rPr lang="fr-CA" sz="2000" u="sng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Semi-</a:t>
                </a:r>
                <a:r>
                  <a:rPr lang="fr-CA" sz="2000" u="sng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Lagrangian</a:t>
                </a:r>
                <a:r>
                  <a:rPr lang="fr-CA" sz="2000" u="sng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advection of </a:t>
                </a:r>
                <a:r>
                  <a:rPr lang="fr-CA" sz="2000" u="sng" dirty="0" smtClean="0">
                    <a:solidFill>
                      <a:srgbClr val="FF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Tracer </a:t>
                </a:r>
                <a:r>
                  <a:rPr lang="fr-CA" sz="2000" u="sng" dirty="0" err="1" smtClean="0">
                    <a:solidFill>
                      <a:srgbClr val="FF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mixing</a:t>
                </a:r>
                <a:r>
                  <a:rPr lang="fr-CA" sz="2000" u="sng" dirty="0" smtClean="0">
                    <a:solidFill>
                      <a:srgbClr val="FF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ratio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u="sng">
                        <a:solidFill>
                          <a:schemeClr val="tx1"/>
                        </a:solidFill>
                        <a:latin typeface="Cambria Math"/>
                      </a:rPr>
                      <m:t>ϕ</m:t>
                    </m:r>
                  </m:oMath>
                </a14:m>
                <a:endParaRPr lang="en-US" sz="2000" u="sng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04800"/>
                <a:ext cx="6021520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1114" t="-6061" b="-2727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705107" y="1268061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Advection equation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5705107" y="2561433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Estimate departure points</a:t>
            </a:r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5681126" y="3935003"/>
            <a:ext cx="344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Interpolation at departure points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51613" y="296657"/>
                <a:ext cx="1905001" cy="486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>
                        <a:latin typeface="Cambria Math"/>
                      </a:rPr>
                      <m:t>ϕ</m:t>
                    </m:r>
                  </m:oMath>
                </a14:m>
                <a:r>
                  <a:rPr lang="en-CA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1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CA" sz="1400" b="1"/>
                          <m:t>Tracer</m:t>
                        </m:r>
                        <m:r>
                          <m:rPr>
                            <m:nor/>
                          </m:rPr>
                          <a:rPr lang="en-CA" sz="1400" b="1"/>
                          <m:t> </m:t>
                        </m:r>
                        <m:r>
                          <m:rPr>
                            <m:nor/>
                          </m:rPr>
                          <a:rPr lang="en-CA" sz="1400" b="1"/>
                          <m:t>density</m:t>
                        </m:r>
                      </m:num>
                      <m:den>
                        <m:r>
                          <m:rPr>
                            <m:nor/>
                          </m:rPr>
                          <a:rPr lang="en-CA" sz="1400" b="1"/>
                          <m:t>Air</m:t>
                        </m:r>
                        <m:r>
                          <m:rPr>
                            <m:nor/>
                          </m:rPr>
                          <a:rPr lang="en-CA" sz="1400" b="1"/>
                          <m:t> </m:t>
                        </m:r>
                        <m:r>
                          <m:rPr>
                            <m:nor/>
                          </m:rPr>
                          <a:rPr lang="en-CA" sz="1400" b="1"/>
                          <m:t>density</m:t>
                        </m:r>
                      </m:den>
                    </m:f>
                  </m:oMath>
                </a14:m>
                <a:endParaRPr lang="en-CA" sz="1400" b="1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613" y="296657"/>
                <a:ext cx="1905001" cy="486159"/>
              </a:xfrm>
              <a:prstGeom prst="rect">
                <a:avLst/>
              </a:prstGeom>
              <a:blipFill rotWithShape="1">
                <a:blip r:embed="rId6"/>
                <a:stretch>
                  <a:fillRect l="-1282" t="-3797" b="-759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072550" y="122805"/>
                <a:ext cx="892296" cy="725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CA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000">
                              <a:latin typeface="Cambria Math"/>
                            </a:rPr>
                            <m:t>ρϕ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000">
                              <a:latin typeface="Cambria Math"/>
                            </a:rPr>
                            <m:t>ρ</m:t>
                          </m:r>
                        </m:den>
                      </m:f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2550" y="122805"/>
                <a:ext cx="892296" cy="72513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6351613" y="122805"/>
            <a:ext cx="2613234" cy="8338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508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496943" cy="588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94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 zero minimal-overlap </a:t>
            </a:r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645024"/>
            <a:ext cx="5056491" cy="289168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529" y="1556792"/>
            <a:ext cx="5056490" cy="25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6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computing mass in the </a:t>
            </a:r>
            <a:r>
              <a:rPr lang="en-CA" dirty="0" smtClean="0"/>
              <a:t>overlap</a:t>
            </a:r>
            <a:br>
              <a:rPr lang="en-CA" dirty="0" smtClean="0"/>
            </a:br>
            <a:r>
              <a:rPr lang="en-CA" sz="2700" dirty="0" err="1" smtClean="0"/>
              <a:t>Zerroukat</a:t>
            </a:r>
            <a:r>
              <a:rPr lang="en-CA" sz="2700" dirty="0" smtClean="0"/>
              <a:t> ( </a:t>
            </a:r>
            <a:r>
              <a:rPr lang="en-CA" sz="2700" dirty="0" err="1" smtClean="0"/>
              <a:t>UKMetO</a:t>
            </a:r>
            <a:r>
              <a:rPr lang="en-CA" sz="2700" dirty="0" smtClean="0"/>
              <a:t>)</a:t>
            </a:r>
            <a:endParaRPr lang="en-US" sz="27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0" y="1844824"/>
            <a:ext cx="9001000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8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Weight computation</a:t>
            </a:r>
            <a:br>
              <a:rPr lang="en-CA" dirty="0" smtClean="0"/>
            </a:br>
            <a:r>
              <a:rPr lang="en-CA" sz="2700" dirty="0" err="1" smtClean="0"/>
              <a:t>Zerroukat</a:t>
            </a:r>
            <a:endParaRPr lang="en-US" sz="2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9" y="1484784"/>
            <a:ext cx="4824534" cy="32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2488"/>
            <a:ext cx="2843808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4583466"/>
            <a:ext cx="2448272" cy="209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18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573" y="1844824"/>
            <a:ext cx="4469427" cy="33816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2" y="3337174"/>
            <a:ext cx="4641111" cy="2514384"/>
          </a:xfrm>
          <a:prstGeom prst="rect">
            <a:avLst/>
          </a:prstGeom>
        </p:spPr>
      </p:pic>
      <p:pic>
        <p:nvPicPr>
          <p:cNvPr id="7" name="Picture 6" descr="Q2_BC_GU_cro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374" y="1066800"/>
            <a:ext cx="4648200" cy="2518224"/>
          </a:xfrm>
          <a:prstGeom prst="rect">
            <a:avLst/>
          </a:prstGeom>
        </p:spPr>
      </p:pic>
      <p:sp>
        <p:nvSpPr>
          <p:cNvPr id="8" name="TextBox 31"/>
          <p:cNvSpPr txBox="1">
            <a:spLocks noChangeArrowheads="1"/>
          </p:cNvSpPr>
          <p:nvPr/>
        </p:nvSpPr>
        <p:spPr bwMode="auto">
          <a:xfrm>
            <a:off x="990600" y="5867400"/>
            <a:ext cx="12939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sz="2000" dirty="0" err="1"/>
              <a:t>Errors</a:t>
            </a:r>
            <a:r>
              <a:rPr lang="fr-CA" sz="2000" dirty="0"/>
              <a:t> Q2</a:t>
            </a:r>
            <a:endParaRPr lang="en-US" sz="2000" dirty="0"/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350474" y="5867399"/>
            <a:ext cx="963725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sz="2400" dirty="0" smtClean="0">
                <a:latin typeface="Arial" pitchFamily="34" charset="0"/>
                <a:cs typeface="Arial" pitchFamily="34" charset="0"/>
              </a:rPr>
              <a:t>t=12d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04800"/>
            <a:ext cx="7163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u="sng" dirty="0" smtClean="0"/>
              <a:t>Advection 2D: Mono Bermejo-</a:t>
            </a:r>
            <a:r>
              <a:rPr lang="fr-CA" sz="2000" u="sng" dirty="0" err="1" smtClean="0"/>
              <a:t>Conde</a:t>
            </a:r>
            <a:r>
              <a:rPr lang="fr-CA" sz="2000" u="sng" dirty="0" smtClean="0"/>
              <a:t>: Global </a:t>
            </a:r>
            <a:r>
              <a:rPr lang="fr-CA" sz="2000" i="1" u="sng" dirty="0" smtClean="0"/>
              <a:t>versus</a:t>
            </a:r>
            <a:r>
              <a:rPr lang="fr-CA" sz="2000" u="sng" dirty="0" smtClean="0"/>
              <a:t> Yin-Yang</a:t>
            </a:r>
            <a:endParaRPr lang="en-US" sz="2000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57196" y="10668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Global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57196" y="3648046"/>
            <a:ext cx="110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Yin-Yang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6324600" y="125146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Masses in time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6612280" y="405026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Global</a:t>
            </a:r>
            <a:endParaRPr lang="en-CA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536080" y="4419600"/>
            <a:ext cx="1524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12145" y="2538049"/>
            <a:ext cx="110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FF00"/>
                </a:solidFill>
              </a:rPr>
              <a:t>Yin-Yang</a:t>
            </a:r>
            <a:endParaRPr lang="en-CA" dirty="0">
              <a:solidFill>
                <a:srgbClr val="00FF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6512145" y="2253728"/>
            <a:ext cx="202918" cy="264888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3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Experiments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533400" y="1371600"/>
            <a:ext cx="83058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GEM 4.6.0 – rc6 </a:t>
            </a:r>
            <a:r>
              <a:rPr lang="en-US" sz="28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Based on the GDPS </a:t>
            </a:r>
            <a:r>
              <a:rPr lang="en-US" sz="2800" dirty="0" err="1" smtClean="0"/>
              <a:t>config</a:t>
            </a:r>
            <a:r>
              <a:rPr lang="en-US" sz="2800" dirty="0"/>
              <a:t> </a:t>
            </a:r>
            <a:r>
              <a:rPr lang="en-US" sz="2800" dirty="0" smtClean="0"/>
              <a:t>with </a:t>
            </a:r>
            <a:r>
              <a:rPr lang="el-GR" sz="2800" dirty="0" smtClean="0"/>
              <a:t>Δ</a:t>
            </a:r>
            <a:r>
              <a:rPr lang="en-US" sz="2800" dirty="0"/>
              <a:t>t=30 </a:t>
            </a:r>
            <a:r>
              <a:rPr lang="en-US" sz="2800" dirty="0" smtClean="0"/>
              <a:t>min &amp; </a:t>
            </a:r>
            <a:r>
              <a:rPr lang="en-US" sz="2800" dirty="0" err="1" smtClean="0"/>
              <a:t>psadj</a:t>
            </a:r>
            <a:r>
              <a:rPr lang="en-US" sz="2800" dirty="0" smtClean="0"/>
              <a:t>=on</a:t>
            </a: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Global Uniform (360x180) 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Yin Yang (319x107) – minimum overlap – no blending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Linearized chemistry (O</a:t>
            </a:r>
            <a:r>
              <a:rPr lang="en-US" sz="2800" baseline="-25000" dirty="0" smtClean="0"/>
              <a:t>3 </a:t>
            </a:r>
            <a:r>
              <a:rPr lang="en-US" sz="2800" dirty="0" smtClean="0"/>
              <a:t>, CH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) – non interactive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Mass fixers : BC (ILMC monotonicity) – tracers only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8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800" u="sng" dirty="0" smtClean="0"/>
              <a:t>4 runs: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800" dirty="0" smtClean="0"/>
              <a:t>1) GEM </a:t>
            </a:r>
            <a:r>
              <a:rPr lang="en-US" sz="2800" dirty="0" err="1" smtClean="0"/>
              <a:t>Lat</a:t>
            </a:r>
            <a:r>
              <a:rPr lang="en-US" sz="2800" dirty="0" smtClean="0"/>
              <a:t>-Lon (GU) – 11y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800" dirty="0" smtClean="0"/>
              <a:t>2) GEM </a:t>
            </a:r>
            <a:r>
              <a:rPr lang="en-US" sz="2800" dirty="0" err="1" smtClean="0"/>
              <a:t>Lat</a:t>
            </a:r>
            <a:r>
              <a:rPr lang="en-US" sz="2800" dirty="0" smtClean="0"/>
              <a:t>-Lon + Mass fixers (GUF) – 11y</a:t>
            </a:r>
            <a:endParaRPr lang="en-US" sz="80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800" dirty="0" smtClean="0"/>
              <a:t>3) GEM Yin Yang (GY) – 3y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800" dirty="0" smtClean="0"/>
              <a:t>4) GEM Yin Yang + Mass fixers (GYF) -3y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086600" y="5241925"/>
            <a:ext cx="152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Same dynamics</a:t>
            </a:r>
          </a:p>
        </p:txBody>
      </p:sp>
      <p:sp>
        <p:nvSpPr>
          <p:cNvPr id="16391" name="AutoShape 7"/>
          <p:cNvSpPr>
            <a:spLocks/>
          </p:cNvSpPr>
          <p:nvPr/>
        </p:nvSpPr>
        <p:spPr bwMode="auto">
          <a:xfrm>
            <a:off x="6705600" y="5715000"/>
            <a:ext cx="76200" cy="685800"/>
          </a:xfrm>
          <a:prstGeom prst="rightBrace">
            <a:avLst>
              <a:gd name="adj1" fmla="val 7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6392" name="AutoShape 8"/>
          <p:cNvSpPr>
            <a:spLocks/>
          </p:cNvSpPr>
          <p:nvPr/>
        </p:nvSpPr>
        <p:spPr bwMode="auto">
          <a:xfrm>
            <a:off x="6705600" y="4800600"/>
            <a:ext cx="76200" cy="685800"/>
          </a:xfrm>
          <a:prstGeom prst="rightBrace">
            <a:avLst>
              <a:gd name="adj1" fmla="val 7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601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"/>
            <a:ext cx="8027988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6705600" y="762000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</a:rPr>
              <a:t>GU </a:t>
            </a:r>
          </a:p>
        </p:txBody>
      </p:sp>
    </p:spTree>
    <p:extLst>
      <p:ext uri="{BB962C8B-B14F-4D97-AF65-F5344CB8AC3E}">
        <p14:creationId xmlns:p14="http://schemas.microsoft.com/office/powerpoint/2010/main" val="309255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"/>
            <a:ext cx="8013700" cy="669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5791200" y="762000"/>
            <a:ext cx="25146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6705600" y="12954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FF00"/>
                </a:solidFill>
              </a:rPr>
              <a:t>GUF</a:t>
            </a:r>
            <a:r>
              <a:rPr lang="en-US" sz="28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6705600" y="762000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</a:rPr>
              <a:t>GU </a:t>
            </a:r>
          </a:p>
        </p:txBody>
      </p:sp>
    </p:spTree>
    <p:extLst>
      <p:ext uri="{BB962C8B-B14F-4D97-AF65-F5344CB8AC3E}">
        <p14:creationId xmlns:p14="http://schemas.microsoft.com/office/powerpoint/2010/main" val="357515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" y="82550"/>
            <a:ext cx="8013700" cy="669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5943600" y="7620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</a:rPr>
              <a:t>GUF - GU 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5257800" y="152400"/>
            <a:ext cx="2590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5257800" y="762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(DU)</a:t>
            </a:r>
          </a:p>
        </p:txBody>
      </p:sp>
    </p:spTree>
    <p:extLst>
      <p:ext uri="{BB962C8B-B14F-4D97-AF65-F5344CB8AC3E}">
        <p14:creationId xmlns:p14="http://schemas.microsoft.com/office/powerpoint/2010/main" val="413590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2133600" y="584537"/>
            <a:ext cx="4953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tx1"/>
                </a:solidFill>
              </a:rPr>
              <a:t>Column Ozone (DU)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tx1"/>
                </a:solidFill>
              </a:rPr>
              <a:t>3 Year zonal mean time </a:t>
            </a:r>
            <a:r>
              <a:rPr lang="en-US" sz="2400" b="1" dirty="0" smtClean="0">
                <a:solidFill>
                  <a:schemeClr val="tx1"/>
                </a:solidFill>
              </a:rPr>
              <a:t>series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7" name="Picture 4" descr="y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752600"/>
            <a:ext cx="605408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882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338" name="TextBox 4"/>
              <p:cNvSpPr txBox="1">
                <a:spLocks noChangeArrowheads="1"/>
              </p:cNvSpPr>
              <p:nvPr/>
            </p:nvSpPr>
            <p:spPr bwMode="auto">
              <a:xfrm>
                <a:off x="220038" y="1066800"/>
                <a:ext cx="2451248" cy="375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CA" dirty="0" err="1" smtClean="0">
                    <a:latin typeface="Arial" pitchFamily="34" charset="0"/>
                    <a:cs typeface="Arial" pitchFamily="34" charset="0"/>
                  </a:rPr>
                  <a:t>Cubic</a:t>
                </a:r>
                <a:r>
                  <a:rPr lang="fr-CA" dirty="0" smtClean="0">
                    <a:latin typeface="Arial" pitchFamily="34" charset="0"/>
                    <a:cs typeface="Arial" pitchFamily="34" charset="0"/>
                  </a:rPr>
                  <a:t> Interpolation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A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0">
                            <a:latin typeface="Cambria Math"/>
                          </a:rPr>
                          <m:t>ϕ</m:t>
                        </m:r>
                      </m:e>
                      <m:sub/>
                      <m:sup>
                        <m:r>
                          <m:rPr>
                            <m:sty m:val="p"/>
                          </m:rPr>
                          <a:rPr lang="en-CA" i="0">
                            <a:latin typeface="Cambria Math"/>
                          </a:rPr>
                          <m:t>C</m:t>
                        </m:r>
                      </m:sup>
                    </m:sSubSup>
                  </m:oMath>
                </a14:m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338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038" y="1066800"/>
                <a:ext cx="2451248" cy="375872"/>
              </a:xfrm>
              <a:prstGeom prst="rect">
                <a:avLst/>
              </a:prstGeom>
              <a:blipFill rotWithShape="1">
                <a:blip r:embed="rId3"/>
                <a:stretch>
                  <a:fillRect l="-1990" t="-4839" b="-2580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TextBox 5"/>
              <p:cNvSpPr txBox="1">
                <a:spLocks noChangeArrowheads="1"/>
              </p:cNvSpPr>
              <p:nvPr/>
            </p:nvSpPr>
            <p:spPr bwMode="auto">
              <a:xfrm>
                <a:off x="228600" y="4724400"/>
                <a:ext cx="4191000" cy="397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fr-CA" dirty="0">
                    <a:latin typeface="Arial" pitchFamily="34" charset="0"/>
                    <a:cs typeface="Arial" pitchFamily="34" charset="0"/>
                  </a:rPr>
                  <a:t>Mono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  <a:cs typeface="Arial" pitchFamily="34" charset="0"/>
                          </a:rPr>
                          <m:t>ϕ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CA">
                            <a:latin typeface="Cambria Math"/>
                            <a:cs typeface="Arial" pitchFamily="34" charset="0"/>
                          </a:rPr>
                          <m:t>M</m:t>
                        </m:r>
                      </m:sup>
                    </m:sSup>
                    <m:r>
                      <a:rPr lang="fr-CA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CA">
                        <a:latin typeface="Cambria Math"/>
                        <a:cs typeface="Arial" pitchFamily="34" charset="0"/>
                      </a:rPr>
                      <m:t>= </m:t>
                    </m:r>
                    <m:sSup>
                      <m:sSupPr>
                        <m:ctrlPr>
                          <a:rPr lang="fr-CA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  <a:cs typeface="Arial" pitchFamily="34" charset="0"/>
                          </a:rPr>
                          <m:t>ϕ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CA">
                            <a:latin typeface="Cambria Math"/>
                            <a:cs typeface="Arial" pitchFamily="34" charset="0"/>
                          </a:rPr>
                          <m:t>C</m:t>
                        </m:r>
                      </m:sup>
                    </m:sSup>
                  </m:oMath>
                </a14:m>
                <a:r>
                  <a:rPr lang="fr-CA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CA" dirty="0">
                    <a:latin typeface="Arial" pitchFamily="34" charset="0"/>
                    <a:cs typeface="Arial" pitchFamily="34" charset="0"/>
                  </a:rPr>
                  <a:t>+ </a:t>
                </a:r>
                <a:r>
                  <a:rPr lang="fr-CA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Shape-</a:t>
                </a:r>
                <a:r>
                  <a:rPr lang="fr-CA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Preserving</a:t>
                </a:r>
                <a:endParaRPr lang="en-US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339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4724400"/>
                <a:ext cx="4191000" cy="397096"/>
              </a:xfrm>
              <a:prstGeom prst="rect">
                <a:avLst/>
              </a:prstGeom>
              <a:blipFill rotWithShape="1">
                <a:blip r:embed="rId4"/>
                <a:stretch>
                  <a:fillRect l="-1310" b="-2461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8600" y="304800"/>
                <a:ext cx="7731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hangingPunct="0"/>
                <a:r>
                  <a:rPr lang="fr-CA" sz="2000" u="sng" dirty="0" err="1"/>
                  <a:t>Cubic</a:t>
                </a:r>
                <a:r>
                  <a:rPr lang="fr-CA" sz="2000" u="sng" dirty="0"/>
                  <a:t> interpolation and </a:t>
                </a:r>
                <a:r>
                  <a:rPr lang="fr-CA" sz="2000" u="sng" dirty="0">
                    <a:solidFill>
                      <a:srgbClr val="0070C0"/>
                    </a:solidFill>
                  </a:rPr>
                  <a:t>Shape-</a:t>
                </a:r>
                <a:r>
                  <a:rPr lang="fr-CA" sz="2000" u="sng" dirty="0" err="1">
                    <a:solidFill>
                      <a:srgbClr val="0070C0"/>
                    </a:solidFill>
                  </a:rPr>
                  <a:t>Preserving</a:t>
                </a:r>
                <a:r>
                  <a:rPr lang="fr-CA" sz="2000" u="sng" dirty="0"/>
                  <a:t> for </a:t>
                </a:r>
                <a:r>
                  <a:rPr lang="fr-CA" sz="2000" u="sng" dirty="0">
                    <a:solidFill>
                      <a:srgbClr val="FF00FF"/>
                    </a:solidFill>
                  </a:rPr>
                  <a:t>Tracer </a:t>
                </a:r>
                <a:r>
                  <a:rPr lang="fr-CA" sz="2000" u="sng" dirty="0" err="1">
                    <a:solidFill>
                      <a:srgbClr val="FF00FF"/>
                    </a:solidFill>
                  </a:rPr>
                  <a:t>mixing</a:t>
                </a:r>
                <a:r>
                  <a:rPr lang="fr-CA" sz="2000" u="sng" dirty="0">
                    <a:solidFill>
                      <a:srgbClr val="FF00FF"/>
                    </a:solidFill>
                  </a:rPr>
                  <a:t> ratio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u="sng">
                        <a:latin typeface="Cambria Math"/>
                      </a:rPr>
                      <m:t>ϕ</m:t>
                    </m:r>
                  </m:oMath>
                </a14:m>
                <a:endParaRPr lang="en-US" sz="2000" u="sng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04800"/>
                <a:ext cx="7731925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868" t="-6061" b="-2727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334000" y="1477679"/>
                <a:ext cx="3336016" cy="625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fr-CA" sz="32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3200">
                            <a:latin typeface="Cambria Math"/>
                          </a:rPr>
                          <m:t>ϕ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CA" sz="3200">
                            <a:latin typeface="Cambria Math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CA" sz="3200">
                            <a:latin typeface="Cambria Math"/>
                          </a:rPr>
                          <m:t>C</m:t>
                        </m:r>
                      </m:sup>
                    </m:sSubSup>
                  </m:oMath>
                </a14:m>
                <a:r>
                  <a:rPr lang="fr-CA" sz="3200" dirty="0">
                    <a:latin typeface="Cambria Math"/>
                  </a:rPr>
                  <a:t> 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fr-CA" sz="32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fr-CA" sz="3200">
                            <a:latin typeface="Cambria Math"/>
                          </a:rPr>
                          <m:t>l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fr-CA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CA" sz="3200">
                                <a:latin typeface="Cambria Math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CA" sz="3200">
                                <a:latin typeface="Cambria Math"/>
                              </a:rPr>
                              <m:t>i</m:t>
                            </m:r>
                            <m:r>
                              <a:rPr lang="fr-CA" sz="320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fr-CA" sz="3200">
                                <a:latin typeface="Cambria Math"/>
                              </a:rPr>
                              <m:t>l</m:t>
                            </m:r>
                            <m:r>
                              <a:rPr lang="fr-CA" sz="320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sSubSup>
                          <m:sSubSupPr>
                            <m:ctrlPr>
                              <a:rPr lang="fr-CA" sz="32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sz="3200">
                                <a:latin typeface="Cambria Math"/>
                              </a:rPr>
                              <m:t>ϕ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CA" sz="3200">
                                <a:latin typeface="Cambria Math"/>
                              </a:rPr>
                              <m:t>l</m:t>
                            </m:r>
                          </m:sub>
                          <m:sup>
                            <m:r>
                              <a:rPr lang="fr-CA" sz="3200">
                                <a:latin typeface="Cambria Math"/>
                              </a:rPr>
                              <m:t>−</m:t>
                            </m:r>
                          </m:sup>
                        </m:sSubSup>
                      </m:e>
                    </m:nary>
                  </m:oMath>
                </a14:m>
                <a:endParaRPr lang="fr-CA" sz="32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1477679"/>
                <a:ext cx="3336016" cy="625428"/>
              </a:xfrm>
              <a:prstGeom prst="rect">
                <a:avLst/>
              </a:prstGeom>
              <a:blipFill rotWithShape="1">
                <a:blip r:embed="rId6"/>
                <a:stretch>
                  <a:fillRect t="-7767" b="-2912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369725" y="2583746"/>
                <a:ext cx="25908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fr-CA" sz="32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fr-CA" sz="3200">
                            <a:latin typeface="Cambria Math"/>
                          </a:rPr>
                          <m:t>l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fr-CA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CA" sz="3200">
                                <a:latin typeface="Cambria Math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CA" sz="3200">
                                <a:latin typeface="Cambria Math"/>
                              </a:rPr>
                              <m:t>i</m:t>
                            </m:r>
                            <m:r>
                              <a:rPr lang="fr-CA" sz="320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fr-CA" sz="3200">
                                <a:latin typeface="Cambria Math"/>
                              </a:rPr>
                              <m:t>l</m:t>
                            </m:r>
                            <m:r>
                              <a:rPr lang="fr-CA" sz="320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e>
                    </m:nary>
                  </m:oMath>
                </a14:m>
                <a:r>
                  <a:rPr lang="fr-CA" sz="3200" dirty="0">
                    <a:latin typeface="Cambria Math"/>
                  </a:rPr>
                  <a:t> = 1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725" y="2583746"/>
                <a:ext cx="2590800" cy="584775"/>
              </a:xfrm>
              <a:prstGeom prst="rect">
                <a:avLst/>
              </a:prstGeom>
              <a:blipFill rotWithShape="1">
                <a:blip r:embed="rId7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99663" y="5109780"/>
                <a:ext cx="5339137" cy="596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CA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3200" i="0">
                            <a:latin typeface="Cambria Math"/>
                          </a:rPr>
                          <m:t>ϕ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CA" sz="3200" b="0" i="0" smtClean="0">
                            <a:latin typeface="Cambria Math"/>
                          </a:rPr>
                          <m:t>M</m:t>
                        </m:r>
                      </m:sup>
                    </m:sSup>
                  </m:oMath>
                </a14:m>
                <a:r>
                  <a:rPr lang="fr-CA" sz="3200" dirty="0" smtClean="0"/>
                  <a:t> = </a:t>
                </a:r>
                <a:r>
                  <a:rPr lang="fr-CA" sz="3200" dirty="0">
                    <a:latin typeface="Cambria Math"/>
                  </a:rPr>
                  <a:t>max</a:t>
                </a:r>
                <a:r>
                  <a:rPr lang="fr-CA" sz="3200" dirty="0" smtClean="0">
                    <a:latin typeface="Cambria Math"/>
                  </a:rPr>
                  <a:t> </a:t>
                </a:r>
                <a:r>
                  <a:rPr lang="fr-CA" sz="3200" dirty="0" smtClean="0"/>
                  <a:t>[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A" sz="32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3200" i="0">
                            <a:latin typeface="Cambria Math"/>
                          </a:rPr>
                          <m:t>ϕ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CA" sz="3200" i="0">
                            <a:latin typeface="Cambria Math"/>
                          </a:rPr>
                          <m:t>l</m:t>
                        </m:r>
                      </m:sub>
                      <m:sup>
                        <m:r>
                          <a:rPr lang="fr-CA" sz="3200" i="0">
                            <a:latin typeface="Cambria Math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fr-CA" sz="3200" dirty="0" smtClean="0"/>
                  <a:t>,</a:t>
                </a:r>
                <a:r>
                  <a:rPr lang="fr-CA" sz="3200" dirty="0">
                    <a:latin typeface="Cambria Math"/>
                  </a:rPr>
                  <a:t>min</a:t>
                </a:r>
                <a:r>
                  <a:rPr lang="fr-CA" sz="3200" dirty="0" smtClean="0"/>
                  <a:t>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A" sz="32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3200" i="0">
                            <a:latin typeface="Cambria Math"/>
                          </a:rPr>
                          <m:t>ϕ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CA" sz="3200" i="0">
                            <a:latin typeface="Cambria Math"/>
                          </a:rPr>
                          <m:t>l</m:t>
                        </m:r>
                      </m:sub>
                      <m:sup>
                        <m:r>
                          <a:rPr lang="fr-CA" sz="3200" i="0">
                            <a:latin typeface="Cambria Math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fr-CA" sz="3200" dirty="0" smtClean="0"/>
                  <a:t>,</a:t>
                </a:r>
                <a:r>
                  <a:rPr lang="fr-CA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sz="32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3200" i="0">
                            <a:latin typeface="Cambria Math"/>
                          </a:rPr>
                          <m:t>ϕ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CA" sz="3200" b="0" i="0" smtClean="0">
                            <a:latin typeface="Cambria Math"/>
                          </a:rPr>
                          <m:t>C</m:t>
                        </m:r>
                      </m:sup>
                    </m:sSup>
                  </m:oMath>
                </a14:m>
                <a:r>
                  <a:rPr lang="fr-CA" sz="3200" dirty="0" smtClean="0"/>
                  <a:t>)]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63" y="5109780"/>
                <a:ext cx="5339137" cy="596574"/>
              </a:xfrm>
              <a:prstGeom prst="rect">
                <a:avLst/>
              </a:prstGeom>
              <a:blipFill rotWithShape="1">
                <a:blip r:embed="rId8"/>
                <a:stretch>
                  <a:fillRect t="-12245" r="-342" b="-316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37" y="1477679"/>
            <a:ext cx="4792944" cy="2829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44229" y="1602457"/>
                <a:ext cx="527644" cy="375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CA" i="1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/>
                            </a:rPr>
                            <m:t>ϕ</m:t>
                          </m:r>
                        </m:e>
                        <m:sub/>
                        <m:sup>
                          <m:r>
                            <m:rPr>
                              <m:sty m:val="p"/>
                            </m:rPr>
                            <a:rPr lang="en-CA">
                              <a:latin typeface="Cambria Math"/>
                            </a:rPr>
                            <m:t>C</m:t>
                          </m:r>
                        </m:sup>
                      </m:sSubSup>
                    </m:oMath>
                  </m:oMathPara>
                </a14:m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229" y="1602457"/>
                <a:ext cx="527644" cy="375872"/>
              </a:xfrm>
              <a:prstGeom prst="rect">
                <a:avLst/>
              </a:prstGeom>
              <a:blipFill rotWithShape="1">
                <a:blip r:embed="rId10"/>
                <a:stretch>
                  <a:fillRect b="-1451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>
            <a:off x="2844229" y="2103107"/>
            <a:ext cx="0" cy="25909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535522" y="2394145"/>
                <a:ext cx="572529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CA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/>
                            </a:rPr>
                            <m:t>ϕ</m:t>
                          </m:r>
                        </m:e>
                        <m:sub/>
                        <m:sup>
                          <m:r>
                            <m:rPr>
                              <m:sty m:val="p"/>
                            </m:rPr>
                            <a:rPr lang="en-CA" b="0" i="0" smtClean="0">
                              <a:latin typeface="Cambria Math"/>
                            </a:rPr>
                            <m:t>M</m:t>
                          </m:r>
                        </m:sup>
                      </m:sSubSup>
                    </m:oMath>
                  </m:oMathPara>
                </a14:m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522" y="2394145"/>
                <a:ext cx="572529" cy="374270"/>
              </a:xfrm>
              <a:prstGeom prst="rect">
                <a:avLst/>
              </a:prstGeom>
              <a:blipFill rotWithShape="1">
                <a:blip r:embed="rId11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2671286" y="2394145"/>
            <a:ext cx="344159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535522" y="3166054"/>
            <a:ext cx="572529" cy="643946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n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950" y="609600"/>
            <a:ext cx="8166100" cy="6089650"/>
          </a:xfrm>
          <a:prstGeom prst="rect">
            <a:avLst/>
          </a:prstGeom>
          <a:noFill/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505200" y="1524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Total Ozone (DU)</a:t>
            </a:r>
          </a:p>
        </p:txBody>
      </p:sp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6705600" y="762000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</a:rPr>
              <a:t>GY </a:t>
            </a:r>
          </a:p>
        </p:txBody>
      </p:sp>
      <p:sp>
        <p:nvSpPr>
          <p:cNvPr id="30727" name="Text Box 5"/>
          <p:cNvSpPr txBox="1">
            <a:spLocks noChangeArrowheads="1"/>
          </p:cNvSpPr>
          <p:nvPr/>
        </p:nvSpPr>
        <p:spPr bwMode="auto">
          <a:xfrm>
            <a:off x="6705600" y="1233488"/>
            <a:ext cx="1219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GYF </a:t>
            </a:r>
          </a:p>
        </p:txBody>
      </p:sp>
    </p:spTree>
    <p:extLst>
      <p:ext uri="{BB962C8B-B14F-4D97-AF65-F5344CB8AC3E}">
        <p14:creationId xmlns:p14="http://schemas.microsoft.com/office/powerpoint/2010/main" val="31342860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" y="82550"/>
            <a:ext cx="8013700" cy="669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3" descr="f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" y="82550"/>
            <a:ext cx="8013700" cy="669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6324600" y="838200"/>
            <a:ext cx="1752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2590800" y="0"/>
            <a:ext cx="5105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867400" y="7620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</a:rPr>
              <a:t>GUF - GU </a:t>
            </a:r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5867400" y="1309688"/>
            <a:ext cx="1828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</a:rPr>
              <a:t>GYF - GY</a:t>
            </a:r>
            <a:r>
              <a:rPr lang="en-US" sz="28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511" name="Text Box 10"/>
          <p:cNvSpPr txBox="1">
            <a:spLocks noChangeArrowheads="1"/>
          </p:cNvSpPr>
          <p:nvPr/>
        </p:nvSpPr>
        <p:spPr bwMode="auto">
          <a:xfrm>
            <a:off x="3429000" y="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Column Ozone (DU)</a:t>
            </a:r>
          </a:p>
        </p:txBody>
      </p:sp>
    </p:spTree>
    <p:extLst>
      <p:ext uri="{BB962C8B-B14F-4D97-AF65-F5344CB8AC3E}">
        <p14:creationId xmlns:p14="http://schemas.microsoft.com/office/powerpoint/2010/main" val="48863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g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43434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3" descr="gudif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446463"/>
            <a:ext cx="441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y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2650" y="76200"/>
            <a:ext cx="437515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yydif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429000"/>
            <a:ext cx="44513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990600" y="12192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</a:rPr>
              <a:t>GU</a:t>
            </a: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5638800" y="1157287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tx1"/>
                </a:solidFill>
              </a:rPr>
              <a:t>GY</a:t>
            </a:r>
          </a:p>
        </p:txBody>
      </p:sp>
      <p:sp>
        <p:nvSpPr>
          <p:cNvPr id="22535" name="Text Box 8"/>
          <p:cNvSpPr txBox="1">
            <a:spLocks noChangeArrowheads="1"/>
          </p:cNvSpPr>
          <p:nvPr/>
        </p:nvSpPr>
        <p:spPr bwMode="auto">
          <a:xfrm>
            <a:off x="990600" y="46482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</a:rPr>
              <a:t>GUF-GU</a:t>
            </a:r>
          </a:p>
        </p:txBody>
      </p:sp>
      <p:sp>
        <p:nvSpPr>
          <p:cNvPr id="22536" name="Text Box 9"/>
          <p:cNvSpPr txBox="1">
            <a:spLocks noChangeArrowheads="1"/>
          </p:cNvSpPr>
          <p:nvPr/>
        </p:nvSpPr>
        <p:spPr bwMode="auto">
          <a:xfrm>
            <a:off x="5638800" y="46482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tx1"/>
                </a:solidFill>
              </a:rPr>
              <a:t>GYF-GY</a:t>
            </a:r>
          </a:p>
        </p:txBody>
      </p:sp>
    </p:spTree>
    <p:extLst>
      <p:ext uri="{BB962C8B-B14F-4D97-AF65-F5344CB8AC3E}">
        <p14:creationId xmlns:p14="http://schemas.microsoft.com/office/powerpoint/2010/main" val="152446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6" descr="f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03338"/>
            <a:ext cx="3962400" cy="311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7" descr="f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281113"/>
            <a:ext cx="40878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8"/>
          <p:cNvSpPr txBox="1">
            <a:spLocks noChangeArrowheads="1"/>
          </p:cNvSpPr>
          <p:nvPr/>
        </p:nvSpPr>
        <p:spPr bwMode="auto">
          <a:xfrm>
            <a:off x="1524000" y="4495800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</a:rPr>
              <a:t>GUF-GU</a:t>
            </a:r>
          </a:p>
        </p:txBody>
      </p:sp>
      <p:sp>
        <p:nvSpPr>
          <p:cNvPr id="23556" name="Text Box 9"/>
          <p:cNvSpPr txBox="1">
            <a:spLocks noChangeArrowheads="1"/>
          </p:cNvSpPr>
          <p:nvPr/>
        </p:nvSpPr>
        <p:spPr bwMode="auto">
          <a:xfrm>
            <a:off x="6324600" y="4495800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</a:rPr>
              <a:t>GYF-GY</a:t>
            </a:r>
          </a:p>
        </p:txBody>
      </p:sp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5562600" y="8382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O3 (ppbv) - July 2012</a:t>
            </a:r>
          </a:p>
        </p:txBody>
      </p:sp>
      <p:sp>
        <p:nvSpPr>
          <p:cNvPr id="23558" name="Text Box 9"/>
          <p:cNvSpPr txBox="1">
            <a:spLocks noChangeArrowheads="1"/>
          </p:cNvSpPr>
          <p:nvPr/>
        </p:nvSpPr>
        <p:spPr bwMode="auto">
          <a:xfrm>
            <a:off x="762000" y="8382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O3 (ppbv) – July 2012</a:t>
            </a:r>
          </a:p>
        </p:txBody>
      </p:sp>
    </p:spTree>
    <p:extLst>
      <p:ext uri="{BB962C8B-B14F-4D97-AF65-F5344CB8AC3E}">
        <p14:creationId xmlns:p14="http://schemas.microsoft.com/office/powerpoint/2010/main" val="2876060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 &amp; next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sz="2800" dirty="0" smtClean="0"/>
              <a:t>Mass fixers can be used to diagnose the deficiency of numerical schemes:</a:t>
            </a:r>
          </a:p>
          <a:p>
            <a:pPr>
              <a:buFont typeface="Arial" charset="0"/>
              <a:buNone/>
            </a:pPr>
            <a:r>
              <a:rPr lang="en-US" sz="2800" dirty="0" smtClean="0"/>
              <a:t>    S-L transport on the Yin-Yang grid system ensure better mass conservation for ozone. For methane, the impact is neutral.</a:t>
            </a:r>
          </a:p>
          <a:p>
            <a:pPr>
              <a:buFont typeface="Arial" charset="0"/>
              <a:buNone/>
            </a:pPr>
            <a:r>
              <a:rPr lang="en-US" sz="2800" dirty="0" smtClean="0"/>
              <a:t>   </a:t>
            </a:r>
          </a:p>
          <a:p>
            <a:pPr>
              <a:buFont typeface="Arial" charset="0"/>
              <a:buNone/>
            </a:pPr>
            <a:r>
              <a:rPr lang="en-US" sz="2800" dirty="0"/>
              <a:t> </a:t>
            </a:r>
            <a:r>
              <a:rPr lang="en-US" sz="2800" dirty="0" smtClean="0"/>
              <a:t>   Next:</a:t>
            </a:r>
          </a:p>
          <a:p>
            <a:r>
              <a:rPr lang="en-US" sz="2800" dirty="0" smtClean="0"/>
              <a:t>Impact of Horizontal diffusion </a:t>
            </a:r>
          </a:p>
          <a:p>
            <a:r>
              <a:rPr lang="en-US" sz="2800" smtClean="0"/>
              <a:t>Evaluation of ILMC in GEM-MACH-v2 (GEM4 based) </a:t>
            </a:r>
            <a:endParaRPr lang="en-US" sz="2800" dirty="0" smtClean="0"/>
          </a:p>
          <a:p>
            <a:r>
              <a:rPr lang="en-US" sz="2800" dirty="0" smtClean="0"/>
              <a:t>GEM-MACH-Global and mass fixers </a:t>
            </a:r>
          </a:p>
        </p:txBody>
      </p:sp>
    </p:spTree>
    <p:extLst>
      <p:ext uri="{BB962C8B-B14F-4D97-AF65-F5344CB8AC3E}">
        <p14:creationId xmlns:p14="http://schemas.microsoft.com/office/powerpoint/2010/main" val="36141255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676400"/>
            <a:ext cx="8153400" cy="391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CA" sz="1200" dirty="0">
                <a:latin typeface="Calibri"/>
                <a:ea typeface="Calibri"/>
                <a:cs typeface="Times New Roman"/>
              </a:rPr>
              <a:t>Bermejo R., and </a:t>
            </a:r>
            <a:r>
              <a:rPr lang="en-CA" sz="1200" dirty="0" err="1">
                <a:latin typeface="Calibri"/>
                <a:ea typeface="Calibri"/>
                <a:cs typeface="Times New Roman"/>
              </a:rPr>
              <a:t>J.Conde</a:t>
            </a:r>
            <a:r>
              <a:rPr lang="en-CA" sz="1200" dirty="0">
                <a:latin typeface="Calibri"/>
                <a:ea typeface="Calibri"/>
                <a:cs typeface="Times New Roman"/>
              </a:rPr>
              <a:t>, 2002: A conservative quasi-monotone semi-</a:t>
            </a:r>
            <a:r>
              <a:rPr lang="en-CA" sz="1200" dirty="0" err="1">
                <a:latin typeface="Calibri"/>
                <a:ea typeface="Calibri"/>
                <a:cs typeface="Times New Roman"/>
              </a:rPr>
              <a:t>Lagrangian</a:t>
            </a:r>
            <a:r>
              <a:rPr lang="en-CA" sz="1200" dirty="0">
                <a:latin typeface="Calibri"/>
                <a:ea typeface="Calibri"/>
                <a:cs typeface="Times New Roman"/>
              </a:rPr>
              <a:t> scheme, </a:t>
            </a:r>
            <a:r>
              <a:rPr lang="en-CA" sz="1200" dirty="0" err="1">
                <a:latin typeface="Calibri"/>
                <a:ea typeface="Calibri"/>
                <a:cs typeface="Times New Roman"/>
              </a:rPr>
              <a:t>Mon.Wea.Rev</a:t>
            </a:r>
            <a:r>
              <a:rPr lang="en-CA" sz="1200" dirty="0">
                <a:latin typeface="Calibri"/>
                <a:ea typeface="Calibri"/>
                <a:cs typeface="Times New Roman"/>
              </a:rPr>
              <a:t>., 130, 423-430.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CA" sz="1200" dirty="0">
                <a:latin typeface="Calibri"/>
                <a:ea typeface="Calibri"/>
                <a:cs typeface="Times New Roman"/>
              </a:rPr>
              <a:t>Gravel S,. and </a:t>
            </a:r>
            <a:r>
              <a:rPr lang="en-CA" sz="1200" dirty="0" err="1">
                <a:latin typeface="Calibri"/>
                <a:ea typeface="Calibri"/>
                <a:cs typeface="Times New Roman"/>
              </a:rPr>
              <a:t>A.Staniforth</a:t>
            </a:r>
            <a:r>
              <a:rPr lang="en-CA" sz="1200" dirty="0">
                <a:latin typeface="Calibri"/>
                <a:ea typeface="Calibri"/>
                <a:cs typeface="Times New Roman"/>
              </a:rPr>
              <a:t>, 1994: A mass-conserving semi-</a:t>
            </a:r>
            <a:r>
              <a:rPr lang="en-CA" sz="1200" dirty="0" err="1">
                <a:latin typeface="Calibri"/>
                <a:ea typeface="Calibri"/>
                <a:cs typeface="Times New Roman"/>
              </a:rPr>
              <a:t>Lagrangian</a:t>
            </a:r>
            <a:r>
              <a:rPr lang="en-CA" sz="1200" dirty="0">
                <a:latin typeface="Calibri"/>
                <a:ea typeface="Calibri"/>
                <a:cs typeface="Times New Roman"/>
              </a:rPr>
              <a:t> scheme for the Shallow-Water equations, </a:t>
            </a:r>
            <a:r>
              <a:rPr lang="en-CA" sz="1200" dirty="0" err="1">
                <a:latin typeface="Calibri"/>
                <a:ea typeface="Calibri"/>
                <a:cs typeface="Times New Roman"/>
              </a:rPr>
              <a:t>Mon.Wea.Rev</a:t>
            </a:r>
            <a:r>
              <a:rPr lang="en-CA" sz="1200" dirty="0">
                <a:latin typeface="Calibri"/>
                <a:ea typeface="Calibri"/>
                <a:cs typeface="Times New Roman"/>
              </a:rPr>
              <a:t>., 122, 243-248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CA" sz="1200" dirty="0" err="1">
                <a:latin typeface="Calibri"/>
                <a:ea typeface="Calibri"/>
                <a:cs typeface="Times New Roman"/>
              </a:rPr>
              <a:t>Kaas</a:t>
            </a:r>
            <a:r>
              <a:rPr lang="en-CA" sz="1200" dirty="0">
                <a:latin typeface="Calibri"/>
                <a:ea typeface="Calibri"/>
                <a:cs typeface="Times New Roman"/>
              </a:rPr>
              <a:t>, E., 2008: A simple and efficient locally mass conserving semi-</a:t>
            </a:r>
            <a:r>
              <a:rPr lang="en-CA" sz="1200" dirty="0" err="1">
                <a:latin typeface="Calibri"/>
                <a:ea typeface="Calibri"/>
                <a:cs typeface="Times New Roman"/>
              </a:rPr>
              <a:t>Lagrangian</a:t>
            </a:r>
            <a:r>
              <a:rPr lang="en-CA" sz="1200" dirty="0">
                <a:latin typeface="Calibri"/>
                <a:ea typeface="Calibri"/>
                <a:cs typeface="Times New Roman"/>
              </a:rPr>
              <a:t> transport scheme, </a:t>
            </a:r>
            <a:r>
              <a:rPr lang="en-CA" sz="1200" dirty="0" err="1">
                <a:latin typeface="Calibri"/>
                <a:ea typeface="Calibri"/>
                <a:cs typeface="Times New Roman"/>
              </a:rPr>
              <a:t>Tellus</a:t>
            </a:r>
            <a:r>
              <a:rPr lang="en-CA" sz="1200" dirty="0">
                <a:latin typeface="Calibri"/>
                <a:ea typeface="Calibri"/>
                <a:cs typeface="Times New Roman"/>
              </a:rPr>
              <a:t>, 60A, 305-320</a:t>
            </a:r>
            <a:r>
              <a:rPr lang="en-CA" sz="1200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CA" sz="1200" dirty="0" smtClean="0">
                <a:latin typeface="Calibri"/>
                <a:ea typeface="Calibri"/>
                <a:cs typeface="Times New Roman"/>
              </a:rPr>
              <a:t>Kent, J., </a:t>
            </a:r>
            <a:r>
              <a:rPr lang="en-CA" sz="1200" dirty="0" err="1" smtClean="0">
                <a:latin typeface="Calibri"/>
                <a:ea typeface="Calibri"/>
                <a:cs typeface="Times New Roman"/>
              </a:rPr>
              <a:t>P.A.Ullrich</a:t>
            </a:r>
            <a:r>
              <a:rPr lang="en-CA" sz="1200" dirty="0" smtClean="0">
                <a:latin typeface="Calibri"/>
                <a:ea typeface="Calibri"/>
                <a:cs typeface="Times New Roman"/>
              </a:rPr>
              <a:t>, and </a:t>
            </a:r>
            <a:r>
              <a:rPr lang="en-CA" sz="1200" dirty="0" err="1" smtClean="0">
                <a:latin typeface="Calibri"/>
                <a:ea typeface="Calibri"/>
                <a:cs typeface="Times New Roman"/>
              </a:rPr>
              <a:t>C.Jablonowski</a:t>
            </a:r>
            <a:r>
              <a:rPr lang="en-CA" sz="1200" dirty="0" smtClean="0">
                <a:latin typeface="Calibri"/>
                <a:ea typeface="Calibri"/>
                <a:cs typeface="Times New Roman"/>
              </a:rPr>
              <a:t>, 2013: Dynamical core model </a:t>
            </a:r>
            <a:r>
              <a:rPr lang="en-CA" sz="1200" dirty="0" err="1" smtClean="0">
                <a:latin typeface="Calibri"/>
                <a:ea typeface="Calibri"/>
                <a:cs typeface="Times New Roman"/>
              </a:rPr>
              <a:t>intercomparison</a:t>
            </a:r>
            <a:r>
              <a:rPr lang="en-CA" sz="1200" dirty="0" smtClean="0">
                <a:latin typeface="Calibri"/>
                <a:ea typeface="Calibri"/>
                <a:cs typeface="Times New Roman"/>
              </a:rPr>
              <a:t>  project: Tracer transport test cases,</a:t>
            </a:r>
            <a:r>
              <a:rPr lang="en-CA" sz="1200" dirty="0">
                <a:latin typeface="Calibri"/>
                <a:ea typeface="Calibri"/>
                <a:cs typeface="Times New Roman"/>
              </a:rPr>
              <a:t> </a:t>
            </a:r>
            <a:r>
              <a:rPr lang="en-CA" sz="1200" dirty="0" err="1">
                <a:latin typeface="Calibri"/>
                <a:ea typeface="Calibri"/>
                <a:cs typeface="Times New Roman"/>
              </a:rPr>
              <a:t>Q.J.R.Meteorol.Soc</a:t>
            </a:r>
            <a:r>
              <a:rPr lang="en-CA" sz="1200" dirty="0">
                <a:latin typeface="Calibri"/>
                <a:ea typeface="Calibri"/>
                <a:cs typeface="Times New Roman"/>
              </a:rPr>
              <a:t>., DOI: 10.1002/qj.2208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CA" sz="1200" dirty="0" err="1">
                <a:latin typeface="Calibri"/>
                <a:ea typeface="Calibri"/>
                <a:cs typeface="Times New Roman"/>
              </a:rPr>
              <a:t>Laprise</a:t>
            </a:r>
            <a:r>
              <a:rPr lang="en-CA" sz="1200" dirty="0">
                <a:latin typeface="Calibri"/>
                <a:ea typeface="Calibri"/>
                <a:cs typeface="Times New Roman"/>
              </a:rPr>
              <a:t>, R., and </a:t>
            </a:r>
            <a:r>
              <a:rPr lang="en-CA" sz="1200" dirty="0" err="1">
                <a:latin typeface="Calibri"/>
                <a:ea typeface="Calibri"/>
                <a:cs typeface="Times New Roman"/>
              </a:rPr>
              <a:t>A.Plante</a:t>
            </a:r>
            <a:r>
              <a:rPr lang="en-CA" sz="1200" dirty="0">
                <a:latin typeface="Calibri"/>
                <a:ea typeface="Calibri"/>
                <a:cs typeface="Times New Roman"/>
              </a:rPr>
              <a:t>, 1995: A class of semi-</a:t>
            </a:r>
            <a:r>
              <a:rPr lang="en-CA" sz="1200" dirty="0" err="1">
                <a:latin typeface="Calibri"/>
                <a:ea typeface="Calibri"/>
                <a:cs typeface="Times New Roman"/>
              </a:rPr>
              <a:t>Lagrangian</a:t>
            </a:r>
            <a:r>
              <a:rPr lang="en-CA" sz="1200" dirty="0">
                <a:latin typeface="Calibri"/>
                <a:ea typeface="Calibri"/>
                <a:cs typeface="Times New Roman"/>
              </a:rPr>
              <a:t> integrated-Mass (SLIM) numerical transport algorithms,  Mon.Wea.Rev.,123,553-565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CA" sz="1200" dirty="0" err="1">
                <a:latin typeface="Calibri"/>
                <a:ea typeface="Calibri"/>
                <a:cs typeface="Times New Roman"/>
              </a:rPr>
              <a:t>Lauritzen</a:t>
            </a:r>
            <a:r>
              <a:rPr lang="en-CA" sz="1200" dirty="0">
                <a:latin typeface="Calibri"/>
                <a:ea typeface="Calibri"/>
                <a:cs typeface="Times New Roman"/>
              </a:rPr>
              <a:t>, P.H., and </a:t>
            </a:r>
            <a:r>
              <a:rPr lang="en-CA" sz="1200" dirty="0" err="1">
                <a:latin typeface="Calibri"/>
                <a:ea typeface="Calibri"/>
                <a:cs typeface="Times New Roman"/>
              </a:rPr>
              <a:t>J.Thuburn</a:t>
            </a:r>
            <a:r>
              <a:rPr lang="en-CA" sz="1200" dirty="0">
                <a:latin typeface="Calibri"/>
                <a:ea typeface="Calibri"/>
                <a:cs typeface="Times New Roman"/>
              </a:rPr>
              <a:t>, 2012: Evaluating advection/transport schemes using interrelated tracers, scatter plots and numerical mixing diagnostics, </a:t>
            </a:r>
            <a:r>
              <a:rPr lang="en-CA" sz="1200" dirty="0" err="1">
                <a:latin typeface="Calibri"/>
                <a:ea typeface="Calibri"/>
                <a:cs typeface="Times New Roman"/>
              </a:rPr>
              <a:t>Q.J.R.Meteorol.Soc</a:t>
            </a:r>
            <a:r>
              <a:rPr lang="en-CA" sz="1200" dirty="0">
                <a:latin typeface="Calibri"/>
                <a:ea typeface="Calibri"/>
                <a:cs typeface="Times New Roman"/>
              </a:rPr>
              <a:t>., 138, 665, 906–918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CA" sz="1200" dirty="0" err="1">
                <a:latin typeface="Calibri"/>
                <a:ea typeface="Calibri"/>
                <a:cs typeface="Times New Roman"/>
              </a:rPr>
              <a:t>Mahidjiba</a:t>
            </a:r>
            <a:r>
              <a:rPr lang="en-CA" sz="1200" dirty="0">
                <a:latin typeface="Calibri"/>
                <a:ea typeface="Calibri"/>
                <a:cs typeface="Times New Roman"/>
              </a:rPr>
              <a:t>, A., </a:t>
            </a:r>
            <a:r>
              <a:rPr lang="en-CA" sz="1200" dirty="0" err="1">
                <a:latin typeface="Calibri"/>
                <a:ea typeface="Calibri"/>
                <a:cs typeface="Times New Roman"/>
              </a:rPr>
              <a:t>A.Qaddouri</a:t>
            </a:r>
            <a:r>
              <a:rPr lang="en-CA" sz="1200" dirty="0">
                <a:latin typeface="Calibri"/>
                <a:ea typeface="Calibri"/>
                <a:cs typeface="Times New Roman"/>
              </a:rPr>
              <a:t>, </a:t>
            </a:r>
            <a:r>
              <a:rPr lang="en-CA" sz="1200" dirty="0" err="1">
                <a:latin typeface="Calibri"/>
                <a:ea typeface="Calibri"/>
                <a:cs typeface="Times New Roman"/>
              </a:rPr>
              <a:t>J.Côté</a:t>
            </a:r>
            <a:r>
              <a:rPr lang="en-CA" sz="1200" dirty="0">
                <a:latin typeface="Calibri"/>
                <a:ea typeface="Calibri"/>
                <a:cs typeface="Times New Roman"/>
              </a:rPr>
              <a:t>, 2008: Application of the semi-</a:t>
            </a:r>
            <a:r>
              <a:rPr lang="en-CA" sz="1200" dirty="0" err="1">
                <a:latin typeface="Calibri"/>
                <a:ea typeface="Calibri"/>
                <a:cs typeface="Times New Roman"/>
              </a:rPr>
              <a:t>Lagrangian</a:t>
            </a:r>
            <a:r>
              <a:rPr lang="en-CA" sz="1200" dirty="0">
                <a:latin typeface="Calibri"/>
                <a:ea typeface="Calibri"/>
                <a:cs typeface="Times New Roman"/>
              </a:rPr>
              <a:t> inherently conserving and efficient (SLICE) transport method to divergent flows on a C grid, </a:t>
            </a:r>
            <a:r>
              <a:rPr lang="en-CA" sz="1200" dirty="0" err="1">
                <a:latin typeface="Calibri"/>
                <a:ea typeface="Calibri"/>
                <a:cs typeface="Times New Roman"/>
              </a:rPr>
              <a:t>Mon.Wea.Rev</a:t>
            </a:r>
            <a:r>
              <a:rPr lang="en-CA" sz="1200" dirty="0">
                <a:latin typeface="Calibri"/>
                <a:ea typeface="Calibri"/>
                <a:cs typeface="Times New Roman"/>
              </a:rPr>
              <a:t>., 136, 4850-4866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CA" sz="1200" dirty="0">
                <a:latin typeface="Calibri"/>
                <a:ea typeface="Calibri"/>
                <a:cs typeface="Times New Roman"/>
              </a:rPr>
              <a:t>Sorensen, B., </a:t>
            </a:r>
            <a:r>
              <a:rPr lang="en-CA" sz="1200" dirty="0" err="1">
                <a:latin typeface="Calibri"/>
                <a:ea typeface="Calibri"/>
                <a:cs typeface="Times New Roman"/>
              </a:rPr>
              <a:t>E.Kaas</a:t>
            </a:r>
            <a:r>
              <a:rPr lang="en-CA" sz="1200" dirty="0">
                <a:latin typeface="Calibri"/>
                <a:ea typeface="Calibri"/>
                <a:cs typeface="Times New Roman"/>
              </a:rPr>
              <a:t>, and </a:t>
            </a:r>
            <a:r>
              <a:rPr lang="en-CA" sz="1200" dirty="0" err="1">
                <a:latin typeface="Calibri"/>
                <a:ea typeface="Calibri"/>
                <a:cs typeface="Times New Roman"/>
              </a:rPr>
              <a:t>U.S.Korsholm</a:t>
            </a:r>
            <a:r>
              <a:rPr lang="en-CA" sz="1200" dirty="0">
                <a:latin typeface="Calibri"/>
                <a:ea typeface="Calibri"/>
                <a:cs typeface="Times New Roman"/>
              </a:rPr>
              <a:t>, 2013: A mass-conserving and multi-tracer efficient transport scheme in the online integrated </a:t>
            </a:r>
            <a:r>
              <a:rPr lang="en-CA" sz="1200" dirty="0" err="1">
                <a:latin typeface="Calibri"/>
                <a:ea typeface="Calibri"/>
                <a:cs typeface="Times New Roman"/>
              </a:rPr>
              <a:t>Enviro</a:t>
            </a:r>
            <a:r>
              <a:rPr lang="en-CA" sz="1200" dirty="0">
                <a:latin typeface="Calibri"/>
                <a:ea typeface="Calibri"/>
                <a:cs typeface="Times New Roman"/>
              </a:rPr>
              <a:t>-HIRLAM model, </a:t>
            </a:r>
            <a:r>
              <a:rPr lang="en-CA" sz="1200" dirty="0" err="1">
                <a:latin typeface="Calibri"/>
                <a:ea typeface="Calibri"/>
                <a:cs typeface="Times New Roman"/>
              </a:rPr>
              <a:t>Geosci</a:t>
            </a:r>
            <a:r>
              <a:rPr lang="en-CA" sz="1200" dirty="0">
                <a:latin typeface="Calibri"/>
                <a:ea typeface="Calibri"/>
                <a:cs typeface="Times New Roman"/>
              </a:rPr>
              <a:t>. Model Dev., 6, 1029-1042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CA" sz="1200" dirty="0" err="1">
                <a:latin typeface="Calibri"/>
                <a:ea typeface="Calibri"/>
                <a:cs typeface="Times New Roman"/>
              </a:rPr>
              <a:t>Zerroukat</a:t>
            </a:r>
            <a:r>
              <a:rPr lang="en-CA" sz="1200" dirty="0">
                <a:latin typeface="Calibri"/>
                <a:ea typeface="Calibri"/>
                <a:cs typeface="Times New Roman"/>
              </a:rPr>
              <a:t>, M., and </a:t>
            </a:r>
            <a:r>
              <a:rPr lang="en-CA" sz="1200" dirty="0" err="1">
                <a:latin typeface="Calibri"/>
                <a:ea typeface="Calibri"/>
                <a:cs typeface="Times New Roman"/>
              </a:rPr>
              <a:t>T.Allen</a:t>
            </a:r>
            <a:r>
              <a:rPr lang="en-CA" sz="1200" dirty="0">
                <a:latin typeface="Calibri"/>
                <a:ea typeface="Calibri"/>
                <a:cs typeface="Times New Roman"/>
              </a:rPr>
              <a:t>, 2012: A three-dimensional monotone and conservative semi-</a:t>
            </a:r>
            <a:r>
              <a:rPr lang="en-CA" sz="1200" dirty="0" err="1">
                <a:latin typeface="Calibri"/>
                <a:ea typeface="Calibri"/>
                <a:cs typeface="Times New Roman"/>
              </a:rPr>
              <a:t>Lagrangian</a:t>
            </a:r>
            <a:r>
              <a:rPr lang="en-CA" sz="1200" dirty="0">
                <a:latin typeface="Calibri"/>
                <a:ea typeface="Calibri"/>
                <a:cs typeface="Times New Roman"/>
              </a:rPr>
              <a:t> (SLICE-3D) for transport problems, </a:t>
            </a:r>
            <a:r>
              <a:rPr lang="en-CA" sz="1200" dirty="0" err="1">
                <a:latin typeface="Calibri"/>
                <a:ea typeface="Calibri"/>
                <a:cs typeface="Times New Roman"/>
              </a:rPr>
              <a:t>Q.J.R.Meteorol.Soc</a:t>
            </a:r>
            <a:r>
              <a:rPr lang="en-CA" sz="1200" dirty="0">
                <a:latin typeface="Calibri"/>
                <a:ea typeface="Calibri"/>
                <a:cs typeface="Times New Roman"/>
              </a:rPr>
              <a:t>., 138, 1640–1651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CA" sz="1200" dirty="0" err="1" smtClean="0">
                <a:latin typeface="Calibri"/>
                <a:ea typeface="Calibri"/>
                <a:cs typeface="Times New Roman"/>
              </a:rPr>
              <a:t>Zerroukat</a:t>
            </a:r>
            <a:r>
              <a:rPr lang="en-CA" sz="1200" dirty="0">
                <a:latin typeface="Calibri"/>
                <a:ea typeface="Calibri"/>
                <a:cs typeface="Times New Roman"/>
              </a:rPr>
              <a:t>, M., 2006: SLICE-3D: A three-dimensional conservative semi-</a:t>
            </a:r>
            <a:r>
              <a:rPr lang="en-CA" sz="1200" dirty="0" err="1">
                <a:latin typeface="Calibri"/>
                <a:ea typeface="Calibri"/>
                <a:cs typeface="Times New Roman"/>
              </a:rPr>
              <a:t>Lagrangian</a:t>
            </a:r>
            <a:r>
              <a:rPr lang="en-CA" sz="1200" dirty="0">
                <a:latin typeface="Calibri"/>
                <a:ea typeface="Calibri"/>
                <a:cs typeface="Times New Roman"/>
              </a:rPr>
              <a:t> scheme for transport problems, SRNWP-NT, Zagreb (Presentation)</a:t>
            </a:r>
            <a:endParaRPr lang="en-CA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06680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REFERENCES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9840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4564" y="792973"/>
                <a:ext cx="2223835" cy="729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CA" sz="28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CA" sz="2800">
                            <a:latin typeface="Cambria Math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fr-CA" sz="2800" dirty="0">
                            <a:latin typeface="Cambria Math"/>
                            <a:sym typeface="Symbol"/>
                          </a:rPr>
                          <m:t>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CA" sz="2800">
                            <a:latin typeface="Cambria Math"/>
                          </a:rPr>
                          <m:t>dt</m:t>
                        </m:r>
                      </m:den>
                    </m:f>
                    <m:r>
                      <a:rPr lang="fr-CA" sz="2800">
                        <a:latin typeface="Cambria Math"/>
                      </a:rPr>
                      <m:t> </m:t>
                    </m:r>
                  </m:oMath>
                </a14:m>
                <a:r>
                  <a:rPr lang="fr-CA" sz="2800" dirty="0">
                    <a:latin typeface="Cambria Math"/>
                  </a:rPr>
                  <a:t>+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CA" sz="2800" dirty="0">
                        <a:latin typeface="Cambria Math"/>
                        <a:sym typeface="Symbol"/>
                      </a:rPr>
                      <m:t></m:t>
                    </m:r>
                  </m:oMath>
                </a14:m>
                <a:r>
                  <a:rPr lang="fr-CA" sz="2800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fr-CA" sz="2800">
                            <a:latin typeface="Cambria Math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fr-CA" sz="2800">
                            <a:latin typeface="Cambria Math"/>
                          </a:rPr>
                          <m:t>u</m:t>
                        </m:r>
                      </m:num>
                      <m:den>
                        <m:r>
                          <a:rPr lang="fr-CA" sz="2800">
                            <a:latin typeface="Cambria Math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fr-CA" sz="2800">
                            <a:latin typeface="Cambria Math"/>
                          </a:rPr>
                          <m:t>x</m:t>
                        </m:r>
                      </m:den>
                    </m:f>
                  </m:oMath>
                </a14:m>
                <a:r>
                  <a:rPr lang="fr-CA" sz="2800" dirty="0">
                    <a:latin typeface="Cambria Math"/>
                  </a:rPr>
                  <a:t> = 0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64" y="792973"/>
                <a:ext cx="2223835" cy="729110"/>
              </a:xfrm>
              <a:prstGeom prst="rect">
                <a:avLst/>
              </a:prstGeom>
              <a:blipFill rotWithShape="1">
                <a:blip r:embed="rId2"/>
                <a:stretch>
                  <a:fillRect r="-6540" b="-737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190810" y="128718"/>
            <a:ext cx="1869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  =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Air </a:t>
            </a:r>
            <a:r>
              <a:rPr lang="fr-CA" sz="2000" dirty="0" err="1"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endParaRPr lang="fr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86400" y="720774"/>
                <a:ext cx="3510284" cy="7979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CA" sz="28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CA" sz="2800">
                            <a:latin typeface="Cambria Math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fr-CA" sz="2800">
                            <a:latin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fr-CA" sz="2800" dirty="0">
                            <a:latin typeface="Cambria Math"/>
                            <a:sym typeface="Symbol"/>
                          </a:rPr>
                          <m:t></m:t>
                        </m:r>
                        <m:r>
                          <m:rPr>
                            <m:sty m:val="p"/>
                          </m:rPr>
                          <a:rPr lang="el-GR" sz="2800">
                            <a:latin typeface="Cambria Math"/>
                          </a:rPr>
                          <m:t>ϕ</m:t>
                        </m:r>
                        <m:r>
                          <m:rPr>
                            <m:nor/>
                          </m:rPr>
                          <a:rPr lang="fr-CA" sz="280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CA" sz="2800">
                            <a:latin typeface="Cambria Math"/>
                          </a:rPr>
                          <m:t>dt</m:t>
                        </m:r>
                      </m:den>
                    </m:f>
                    <m:r>
                      <a:rPr lang="fr-CA" sz="2800">
                        <a:latin typeface="Cambria Math"/>
                      </a:rPr>
                      <m:t> </m:t>
                    </m:r>
                  </m:oMath>
                </a14:m>
                <a:r>
                  <a:rPr lang="fr-CA" sz="2800" dirty="0">
                    <a:latin typeface="Cambria Math"/>
                  </a:rPr>
                  <a:t>+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CA" sz="2800"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fr-CA" sz="2800" dirty="0">
                        <a:latin typeface="Cambria Math"/>
                        <a:sym typeface="Symbol"/>
                      </a:rPr>
                      <m:t></m:t>
                    </m:r>
                    <m:r>
                      <m:rPr>
                        <m:sty m:val="p"/>
                      </m:rPr>
                      <a:rPr lang="el-GR" sz="2800">
                        <a:latin typeface="Cambria Math"/>
                      </a:rPr>
                      <m:t>ϕ</m:t>
                    </m:r>
                    <m:r>
                      <m:rPr>
                        <m:nor/>
                      </m:rPr>
                      <a:rPr lang="fr-CA" sz="2800">
                        <a:latin typeface="Cambria Math"/>
                      </a:rPr>
                      <m:t>)</m:t>
                    </m:r>
                    <m:f>
                      <m:fPr>
                        <m:ctrlPr>
                          <a:rPr lang="fr-CA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fr-CA" sz="2800">
                            <a:latin typeface="Cambria Math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fr-CA" sz="2800">
                            <a:latin typeface="Cambria Math"/>
                          </a:rPr>
                          <m:t>u</m:t>
                        </m:r>
                      </m:num>
                      <m:den>
                        <m:r>
                          <a:rPr lang="fr-CA" sz="2800">
                            <a:latin typeface="Cambria Math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fr-CA" sz="2800">
                            <a:latin typeface="Cambria Math"/>
                          </a:rPr>
                          <m:t>x</m:t>
                        </m:r>
                      </m:den>
                    </m:f>
                  </m:oMath>
                </a14:m>
                <a:r>
                  <a:rPr lang="fr-CA" sz="2800" dirty="0">
                    <a:latin typeface="Cambria Math"/>
                  </a:rPr>
                  <a:t> = 0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720774"/>
                <a:ext cx="3510284" cy="797975"/>
              </a:xfrm>
              <a:prstGeom prst="rect">
                <a:avLst/>
              </a:prstGeom>
              <a:blipFill rotWithShape="1">
                <a:blip r:embed="rId3"/>
                <a:stretch>
                  <a:fillRect b="-67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96654" y="1676400"/>
                <a:ext cx="3500030" cy="7979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CA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fr-CA" sz="2800" i="0">
                            <a:latin typeface="Cambria Math"/>
                          </a:rPr>
                          <m:t>𝜕</m:t>
                        </m:r>
                        <m:r>
                          <m:rPr>
                            <m:nor/>
                          </m:rPr>
                          <a:rPr lang="fr-CA" sz="2800">
                            <a:latin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fr-CA" sz="2800" dirty="0">
                            <a:latin typeface="Cambria Math"/>
                            <a:sym typeface="Symbol"/>
                          </a:rPr>
                          <m:t></m:t>
                        </m:r>
                        <m:r>
                          <m:rPr>
                            <m:sty m:val="p"/>
                          </m:rPr>
                          <a:rPr lang="el-GR" sz="2800" i="0">
                            <a:latin typeface="Cambria Math"/>
                          </a:rPr>
                          <m:t>ϕ</m:t>
                        </m:r>
                        <m:r>
                          <m:rPr>
                            <m:nor/>
                          </m:rPr>
                          <a:rPr lang="fr-CA" sz="280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fr-CA" sz="2800" i="0">
                            <a:latin typeface="Cambria Math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fr-CA" sz="2800" i="0">
                            <a:latin typeface="Cambria Math"/>
                          </a:rPr>
                          <m:t>t</m:t>
                        </m:r>
                      </m:den>
                    </m:f>
                    <m:r>
                      <a:rPr lang="fr-CA" sz="2800" i="0">
                        <a:latin typeface="Cambria Math"/>
                      </a:rPr>
                      <m:t> </m:t>
                    </m:r>
                  </m:oMath>
                </a14:m>
                <a:r>
                  <a:rPr lang="fr-CA" sz="2800" dirty="0">
                    <a:latin typeface="Cambria Math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fr-CA" sz="2800" i="0">
                            <a:latin typeface="Cambria Math"/>
                          </a:rPr>
                          <m:t>𝜕</m:t>
                        </m:r>
                        <m:r>
                          <m:rPr>
                            <m:nor/>
                          </m:rPr>
                          <a:rPr lang="fr-CA" sz="2800">
                            <a:latin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fr-CA" sz="2800" dirty="0">
                            <a:latin typeface="Cambria Math"/>
                            <a:sym typeface="Symbol"/>
                          </a:rPr>
                          <m:t></m:t>
                        </m:r>
                        <m:r>
                          <m:rPr>
                            <m:sty m:val="p"/>
                          </m:rPr>
                          <a:rPr lang="el-GR" sz="2800" i="0">
                            <a:latin typeface="Cambria Math"/>
                          </a:rPr>
                          <m:t>ϕ</m:t>
                        </m:r>
                        <m:r>
                          <m:rPr>
                            <m:sty m:val="p"/>
                          </m:rPr>
                          <a:rPr lang="en-CA" sz="2800" i="0">
                            <a:latin typeface="Cambria Math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fr-CA" sz="280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fr-CA" sz="2800" i="0">
                            <a:latin typeface="Cambria Math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fr-CA" sz="2800" i="0">
                            <a:latin typeface="Cambria Math"/>
                          </a:rPr>
                          <m:t>x</m:t>
                        </m:r>
                      </m:den>
                    </m:f>
                  </m:oMath>
                </a14:m>
                <a:r>
                  <a:rPr lang="fr-CA" sz="2800" dirty="0">
                    <a:latin typeface="Cambria Math"/>
                  </a:rPr>
                  <a:t> = 0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654" y="1676400"/>
                <a:ext cx="3500030" cy="797975"/>
              </a:xfrm>
              <a:prstGeom prst="rect">
                <a:avLst/>
              </a:prstGeom>
              <a:blipFill rotWithShape="1">
                <a:blip r:embed="rId4"/>
                <a:stretch>
                  <a:fillRect b="-67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8600" y="304800"/>
                <a:ext cx="57201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hangingPunct="0"/>
                <a:r>
                  <a:rPr lang="fr-CA" sz="2000" u="sng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Semi-</a:t>
                </a:r>
                <a:r>
                  <a:rPr lang="fr-CA" sz="2000" u="sng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Lagrangian</a:t>
                </a:r>
                <a:r>
                  <a:rPr lang="fr-CA" sz="2000" u="sng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advection of </a:t>
                </a:r>
                <a:r>
                  <a:rPr lang="fr-CA" sz="2000" u="sng" dirty="0" smtClean="0">
                    <a:solidFill>
                      <a:srgbClr val="FF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Tracer </a:t>
                </a:r>
                <a:r>
                  <a:rPr lang="fr-CA" sz="2000" u="sng" dirty="0" err="1" smtClean="0">
                    <a:solidFill>
                      <a:srgbClr val="FF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density</a:t>
                </a:r>
                <a:r>
                  <a:rPr lang="fr-CA" sz="2000" u="sng" dirty="0" smtClean="0">
                    <a:solidFill>
                      <a:srgbClr val="FF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CA" sz="2000" u="sng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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u="sng">
                        <a:latin typeface="Cambria Math"/>
                      </a:rPr>
                      <m:t>ϕ</m:t>
                    </m:r>
                  </m:oMath>
                </a14:m>
                <a:r>
                  <a:rPr lang="fr-CA" sz="2000" u="sng" dirty="0" smtClean="0">
                    <a:latin typeface="Cambria Math"/>
                    <a:ea typeface="Cambria Math"/>
                    <a:cs typeface="Arial" panose="020B0604020202020204" pitchFamily="34" charset="0"/>
                  </a:rPr>
                  <a:t> </a:t>
                </a:r>
                <a:endParaRPr lang="en-US" sz="2000" u="sng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04800"/>
                <a:ext cx="5720156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1173" t="-7576" b="-2727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1066800" y="728883"/>
            <a:ext cx="762000" cy="94751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Oval 17"/>
          <p:cNvSpPr/>
          <p:nvPr/>
        </p:nvSpPr>
        <p:spPr>
          <a:xfrm>
            <a:off x="6781800" y="624461"/>
            <a:ext cx="1182194" cy="9906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0649" y="2962553"/>
                <a:ext cx="4571571" cy="1269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CA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4"/>
                            </m:rPr>
                            <a:rPr lang="en-CA" sz="2400" i="0">
                              <a:latin typeface="Cambria Math"/>
                            </a:rPr>
                            <m:t>a</m:t>
                          </m:r>
                          <m:r>
                            <a:rPr lang="en-CA" sz="2400" i="0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CA" sz="2400" i="0">
                              <a:latin typeface="Cambria Math"/>
                            </a:rPr>
                            <m:t>x</m:t>
                          </m:r>
                          <m:r>
                            <a:rPr lang="en-CA" sz="2400" i="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CA" sz="2400" i="0">
                              <a:latin typeface="Cambria Math"/>
                            </a:rPr>
                            <m:t>t</m:t>
                          </m:r>
                          <m:r>
                            <a:rPr lang="en-CA" sz="2400" i="0">
                              <a:latin typeface="Cambria Math"/>
                            </a:rPr>
                            <m:t>)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CA" sz="2400" i="0">
                              <a:latin typeface="Cambria Math"/>
                            </a:rPr>
                            <m:t>b</m:t>
                          </m:r>
                          <m:r>
                            <a:rPr lang="en-CA" sz="2400" i="0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CA" sz="2400" i="0">
                              <a:latin typeface="Cambria Math"/>
                            </a:rPr>
                            <m:t>x</m:t>
                          </m:r>
                          <m:r>
                            <a:rPr lang="en-CA" sz="2400" i="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CA" sz="2400" i="0">
                              <a:latin typeface="Cambria Math"/>
                            </a:rPr>
                            <m:t>t</m:t>
                          </m:r>
                          <m:r>
                            <a:rPr lang="en-CA" sz="2400" i="0">
                              <a:latin typeface="Cambria Math"/>
                            </a:rPr>
                            <m:t>)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CA" sz="24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CA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CA" sz="2400" i="0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m:rPr>
                                      <m:nor/>
                                    </m:rPr>
                                    <a:rPr lang="fr-CA" sz="240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fr-CA" sz="2400" dirty="0">
                                      <a:latin typeface="Cambria Math"/>
                                      <a:sym typeface="Symbol"/>
                                    </a:rPr>
                                    <m:t>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400" i="0">
                                      <a:latin typeface="Cambria Math"/>
                                    </a:rPr>
                                    <m:t>ϕ</m:t>
                                  </m:r>
                                  <m:r>
                                    <m:rPr>
                                      <m:nor/>
                                    </m:rPr>
                                    <a:rPr lang="fr-CA" sz="2400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fr-CA" sz="2400" i="0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fr-CA" sz="2400" i="0">
                                      <a:latin typeface="Cambria Math"/>
                                    </a:rPr>
                                    <m:t>t</m:t>
                                  </m:r>
                                </m:den>
                              </m:f>
                              <m:r>
                                <a:rPr lang="fr-CA" sz="2400" i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CA" sz="2400" dirty="0">
                                  <a:latin typeface="Cambria Math"/>
                                </a:rPr>
                                <m:t> + </m:t>
                              </m:r>
                              <m:f>
                                <m:fPr>
                                  <m:ctrlPr>
                                    <a:rPr lang="fr-CA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CA" sz="2400" i="0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m:rPr>
                                      <m:nor/>
                                    </m:rPr>
                                    <a:rPr lang="fr-CA" sz="240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fr-CA" sz="2400" dirty="0">
                                      <a:latin typeface="Cambria Math"/>
                                      <a:sym typeface="Symbol"/>
                                    </a:rPr>
                                    <m:t>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400" i="0">
                                      <a:latin typeface="Cambria Math"/>
                                    </a:rPr>
                                    <m:t>ϕ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CA" sz="2400" i="0">
                                      <a:latin typeface="Cambria Math"/>
                                    </a:rPr>
                                    <m:t>u</m:t>
                                  </m:r>
                                  <m:r>
                                    <m:rPr>
                                      <m:nor/>
                                    </m:rPr>
                                    <a:rPr lang="fr-CA" sz="2400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fr-CA" sz="2400" i="0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fr-CA" sz="2400" i="0">
                                      <a:latin typeface="Cambria Math"/>
                                    </a:rPr>
                                    <m:t>x</m:t>
                                  </m:r>
                                </m:den>
                              </m:f>
                            </m:e>
                          </m:d>
                          <m:r>
                            <m:rPr>
                              <m:sty m:val="p"/>
                            </m:rPr>
                            <a:rPr lang="en-CA" sz="2400" i="0">
                              <a:latin typeface="Cambria Math"/>
                            </a:rPr>
                            <m:t>dx</m:t>
                          </m:r>
                          <m:r>
                            <a:rPr lang="en-CA" sz="2400" i="0">
                              <a:latin typeface="Cambria Math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n-CA" sz="24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9" y="2962553"/>
                <a:ext cx="4571571" cy="12690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0" y="25146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74582" y="4299364"/>
                <a:ext cx="2688532" cy="6583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CA" sz="24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CA" sz="2400">
                            <a:latin typeface="Cambria Math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CA" sz="2400">
                            <a:latin typeface="Cambria Math"/>
                          </a:rPr>
                          <m:t>dt</m:t>
                        </m:r>
                      </m:den>
                    </m:f>
                  </m:oMath>
                </a14:m>
                <a:r>
                  <a:rPr lang="en-CA" sz="2400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CA" sz="240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CA" sz="2400" dirty="0">
                            <a:latin typeface="Cambria Math"/>
                          </a:rPr>
                          <m:t>a</m:t>
                        </m:r>
                        <m:r>
                          <a:rPr lang="en-CA" sz="2400" dirty="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CA" sz="2400" dirty="0">
                            <a:latin typeface="Cambria Math"/>
                          </a:rPr>
                          <m:t>x</m:t>
                        </m:r>
                        <m:r>
                          <a:rPr lang="en-CA" sz="2400" dirty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CA" sz="2400" dirty="0">
                            <a:latin typeface="Cambria Math"/>
                          </a:rPr>
                          <m:t>t</m:t>
                        </m:r>
                        <m:r>
                          <a:rPr lang="en-CA" sz="2400" dirty="0">
                            <a:latin typeface="Cambria Math"/>
                          </a:rPr>
                          <m:t>)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CA" sz="2400" dirty="0">
                            <a:latin typeface="Cambria Math"/>
                          </a:rPr>
                          <m:t>b</m:t>
                        </m:r>
                        <m:r>
                          <a:rPr lang="en-CA" sz="2400" dirty="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CA" sz="2400" dirty="0">
                            <a:latin typeface="Cambria Math"/>
                          </a:rPr>
                          <m:t>x</m:t>
                        </m:r>
                        <m:r>
                          <a:rPr lang="en-CA" sz="2400" dirty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CA" sz="2400" dirty="0">
                            <a:latin typeface="Cambria Math"/>
                          </a:rPr>
                          <m:t>t</m:t>
                        </m:r>
                        <m:r>
                          <a:rPr lang="en-CA" sz="2400" dirty="0">
                            <a:latin typeface="Cambria Math"/>
                          </a:rPr>
                          <m:t>)</m:t>
                        </m:r>
                      </m:sup>
                      <m:e>
                        <m:r>
                          <m:rPr>
                            <m:nor/>
                          </m:rPr>
                          <a:rPr lang="fr-CA" sz="2400" dirty="0">
                            <a:latin typeface="Cambria Math"/>
                            <a:sym typeface="Symbol"/>
                          </a:rPr>
                          <m:t></m:t>
                        </m:r>
                        <m:r>
                          <m:rPr>
                            <m:sty m:val="p"/>
                          </m:rPr>
                          <a:rPr lang="el-GR" sz="2400">
                            <a:latin typeface="Cambria Math"/>
                          </a:rPr>
                          <m:t>ϕ</m:t>
                        </m:r>
                        <m:r>
                          <a:rPr lang="en-CA" sz="24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CA" sz="2400">
                            <a:latin typeface="Cambria Math"/>
                          </a:rPr>
                          <m:t>dx</m:t>
                        </m:r>
                        <m:r>
                          <a:rPr lang="en-CA" sz="2400">
                            <a:latin typeface="Cambria Math"/>
                          </a:rPr>
                          <m:t>=0</m:t>
                        </m:r>
                      </m:e>
                    </m:nary>
                  </m:oMath>
                </a14:m>
                <a:r>
                  <a:rPr lang="en-CA" sz="2400" dirty="0">
                    <a:latin typeface="Cambria Math"/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82" y="4299364"/>
                <a:ext cx="2688532" cy="65838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869632" y="4410802"/>
            <a:ext cx="16417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u="sng" dirty="0" smtClean="0"/>
              <a:t>Leibniz integral rule</a:t>
            </a:r>
            <a:endParaRPr lang="en-CA" sz="12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8355" y="2590800"/>
                <a:ext cx="443409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1600" u="sng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Local Mass Conservation </a:t>
                </a:r>
                <a:r>
                  <a:rPr lang="fr-CA" sz="1600" u="sng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of </a:t>
                </a:r>
                <a:r>
                  <a:rPr lang="fr-CA" sz="1600" u="sng" dirty="0">
                    <a:solidFill>
                      <a:srgbClr val="FF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Tracer </a:t>
                </a:r>
                <a:r>
                  <a:rPr lang="fr-CA" sz="1600" u="sng" dirty="0" err="1" smtClean="0">
                    <a:solidFill>
                      <a:srgbClr val="FF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density</a:t>
                </a:r>
                <a:r>
                  <a:rPr lang="fr-CA" sz="1600" u="sng" dirty="0" smtClean="0">
                    <a:solidFill>
                      <a:srgbClr val="FF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CA" sz="1600" u="sng" dirty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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u="sng">
                        <a:latin typeface="Cambria Math"/>
                      </a:rPr>
                      <m:t>ϕ</m:t>
                    </m:r>
                  </m:oMath>
                </a14:m>
                <a:r>
                  <a:rPr lang="fr-CA" sz="1600" u="sng" dirty="0" smtClean="0">
                    <a:solidFill>
                      <a:srgbClr val="FF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fr-CA" sz="1600" u="sng" dirty="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5" y="2590800"/>
                <a:ext cx="4434099" cy="338554"/>
              </a:xfrm>
              <a:prstGeom prst="rect">
                <a:avLst/>
              </a:prstGeom>
              <a:blipFill rotWithShape="1">
                <a:blip r:embed="rId8"/>
                <a:stretch>
                  <a:fillRect l="-825" t="-7143" b="-214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>
            <a:off x="4594811" y="2514600"/>
            <a:ext cx="14280" cy="434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117786" y="749916"/>
                <a:ext cx="1336833" cy="81188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CA" sz="32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CA" sz="3200" i="0">
                            <a:latin typeface="Cambria Math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l-GR" sz="3200" i="0">
                            <a:latin typeface="Cambria Math"/>
                          </a:rPr>
                          <m:t>ϕ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CA" sz="3200" i="0">
                            <a:latin typeface="Cambria Math"/>
                          </a:rPr>
                          <m:t>dt</m:t>
                        </m:r>
                      </m:den>
                    </m:f>
                    <m:r>
                      <a:rPr lang="fr-CA" sz="3200" i="0">
                        <a:latin typeface="Cambria Math"/>
                      </a:rPr>
                      <m:t> </m:t>
                    </m:r>
                  </m:oMath>
                </a14:m>
                <a:r>
                  <a:rPr lang="fr-CA" sz="3200" dirty="0" smtClean="0"/>
                  <a:t>=  </a:t>
                </a:r>
                <a:r>
                  <a:rPr lang="fr-CA" sz="2400" dirty="0" smtClean="0">
                    <a:latin typeface="Cambria Math"/>
                  </a:rPr>
                  <a:t>0</a:t>
                </a:r>
                <a:endParaRPr lang="fr-CA" sz="24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786" y="749916"/>
                <a:ext cx="1336833" cy="811889"/>
              </a:xfrm>
              <a:prstGeom prst="rect">
                <a:avLst/>
              </a:prstGeom>
              <a:blipFill rotWithShape="1">
                <a:blip r:embed="rId9"/>
                <a:stretch>
                  <a:fillRect r="-4955" b="-88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2560805" y="863473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+</a:t>
            </a:r>
            <a:endParaRPr lang="en-CA" sz="3200" dirty="0"/>
          </a:p>
        </p:txBody>
      </p:sp>
      <p:sp>
        <p:nvSpPr>
          <p:cNvPr id="29" name="Right Arrow 28"/>
          <p:cNvSpPr/>
          <p:nvPr/>
        </p:nvSpPr>
        <p:spPr>
          <a:xfrm>
            <a:off x="4670783" y="967298"/>
            <a:ext cx="711210" cy="40798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786920" y="4299364"/>
                <a:ext cx="2323672" cy="63536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CA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CA" sz="2400" i="0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CA" sz="2400" i="0">
                            <a:latin typeface="Cambria Math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CA" sz="2400" i="0">
                            <a:latin typeface="Cambria Math"/>
                          </a:rPr>
                          <m:t>t</m:t>
                        </m:r>
                      </m:den>
                    </m:f>
                  </m:oMath>
                </a14:m>
                <a:r>
                  <a:rPr lang="en-CA" sz="2400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CA" sz="2400" i="1" dirty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2400" i="0" dirty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CA" sz="2400" i="0" dirty="0">
                            <a:latin typeface="Cambria Math"/>
                          </a:rPr>
                          <m:t>L</m:t>
                        </m:r>
                      </m:sup>
                      <m:e>
                        <m:r>
                          <m:rPr>
                            <m:nor/>
                          </m:rPr>
                          <a:rPr lang="fr-CA" sz="2400" dirty="0">
                            <a:latin typeface="Cambria Math"/>
                            <a:sym typeface="Symbol"/>
                          </a:rPr>
                          <m:t></m:t>
                        </m:r>
                        <m:r>
                          <m:rPr>
                            <m:sty m:val="p"/>
                          </m:rPr>
                          <a:rPr lang="el-GR" sz="2400" i="0">
                            <a:latin typeface="Cambria Math"/>
                          </a:rPr>
                          <m:t>ϕ</m:t>
                        </m:r>
                        <m:r>
                          <a:rPr lang="en-CA" sz="2400" i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CA" sz="2400" i="0">
                            <a:latin typeface="Cambria Math"/>
                          </a:rPr>
                          <m:t>dx</m:t>
                        </m:r>
                        <m:r>
                          <a:rPr lang="en-CA" sz="2400" i="0">
                            <a:latin typeface="Cambria Math"/>
                          </a:rPr>
                          <m:t>=0</m:t>
                        </m:r>
                      </m:e>
                    </m:nary>
                  </m:oMath>
                </a14:m>
                <a:r>
                  <a:rPr lang="en-CA" sz="2400" dirty="0">
                    <a:latin typeface="Cambria Math"/>
                  </a:rPr>
                  <a:t> 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920" y="4299364"/>
                <a:ext cx="2323672" cy="63536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682321" y="2943224"/>
                <a:ext cx="4082656" cy="1205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CA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CA" sz="2400" i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CA" sz="2400" i="0">
                              <a:latin typeface="Cambria Math"/>
                            </a:rPr>
                            <m:t>L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CA" sz="24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CA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CA" sz="2400" i="0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m:rPr>
                                      <m:nor/>
                                    </m:rPr>
                                    <a:rPr lang="fr-CA" sz="240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fr-CA" sz="2400" dirty="0">
                                      <a:latin typeface="Cambria Math"/>
                                      <a:sym typeface="Symbol"/>
                                    </a:rPr>
                                    <m:t>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400" i="0">
                                      <a:latin typeface="Cambria Math"/>
                                    </a:rPr>
                                    <m:t>ϕ</m:t>
                                  </m:r>
                                  <m:r>
                                    <m:rPr>
                                      <m:nor/>
                                    </m:rPr>
                                    <a:rPr lang="fr-CA" sz="2400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fr-CA" sz="2400" i="0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fr-CA" sz="2400" i="0">
                                      <a:latin typeface="Cambria Math"/>
                                    </a:rPr>
                                    <m:t>t</m:t>
                                  </m:r>
                                </m:den>
                              </m:f>
                              <m:r>
                                <a:rPr lang="fr-CA" sz="2400" i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CA" sz="2400" dirty="0">
                                  <a:latin typeface="Cambria Math"/>
                                </a:rPr>
                                <m:t> + </m:t>
                              </m:r>
                              <m:f>
                                <m:fPr>
                                  <m:ctrlPr>
                                    <a:rPr lang="fr-CA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CA" sz="2400" i="0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m:rPr>
                                      <m:nor/>
                                    </m:rPr>
                                    <a:rPr lang="fr-CA" sz="240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fr-CA" sz="2400" dirty="0">
                                      <a:latin typeface="Cambria Math"/>
                                      <a:sym typeface="Symbol"/>
                                    </a:rPr>
                                    <m:t>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400" i="0">
                                      <a:latin typeface="Cambria Math"/>
                                    </a:rPr>
                                    <m:t>ϕ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CA" sz="2400" i="0">
                                      <a:latin typeface="Cambria Math"/>
                                    </a:rPr>
                                    <m:t>u</m:t>
                                  </m:r>
                                  <m:r>
                                    <m:rPr>
                                      <m:nor/>
                                    </m:rPr>
                                    <a:rPr lang="fr-CA" sz="2400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fr-CA" sz="2400" i="0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fr-CA" sz="2400" i="0">
                                      <a:latin typeface="Cambria Math"/>
                                    </a:rPr>
                                    <m:t>x</m:t>
                                  </m:r>
                                </m:den>
                              </m:f>
                            </m:e>
                          </m:d>
                          <m:r>
                            <m:rPr>
                              <m:sty m:val="p"/>
                            </m:rPr>
                            <a:rPr lang="en-CA" sz="2400" i="0">
                              <a:latin typeface="Cambria Math"/>
                            </a:rPr>
                            <m:t>dx</m:t>
                          </m:r>
                          <m:r>
                            <a:rPr lang="en-CA" sz="2400" i="0">
                              <a:latin typeface="Cambria Math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n-CA" sz="24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321" y="2943224"/>
                <a:ext cx="4082656" cy="120552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649966" y="2576245"/>
                <a:ext cx="44449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600" u="sng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Global Mass Conservation </a:t>
                </a:r>
                <a:r>
                  <a:rPr lang="fr-CA" sz="1600" u="sng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of </a:t>
                </a:r>
                <a:r>
                  <a:rPr lang="fr-CA" sz="1600" u="sng" dirty="0">
                    <a:solidFill>
                      <a:srgbClr val="FF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Tracer </a:t>
                </a:r>
                <a:r>
                  <a:rPr lang="fr-CA" sz="1600" u="sng" dirty="0" err="1" smtClean="0">
                    <a:solidFill>
                      <a:srgbClr val="FF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density</a:t>
                </a:r>
                <a:r>
                  <a:rPr lang="fr-CA" sz="1600" u="sng" dirty="0" smtClean="0">
                    <a:solidFill>
                      <a:srgbClr val="FF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CA" sz="1600" u="sng" dirty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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u="sng">
                        <a:latin typeface="Cambria Math"/>
                      </a:rPr>
                      <m:t>ϕ</m:t>
                    </m:r>
                  </m:oMath>
                </a14:m>
                <a:r>
                  <a:rPr lang="fr-CA" sz="1600" u="sng" dirty="0" smtClean="0">
                    <a:solidFill>
                      <a:srgbClr val="FF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fr-CA" sz="1600" u="sng" dirty="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966" y="2576245"/>
                <a:ext cx="4444937" cy="338554"/>
              </a:xfrm>
              <a:prstGeom prst="rect">
                <a:avLst/>
              </a:prstGeom>
              <a:blipFill rotWithShape="1">
                <a:blip r:embed="rId12"/>
                <a:stretch>
                  <a:fillRect l="-823" t="-7273" b="-236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74055" y="5168103"/>
                <a:ext cx="3361685" cy="839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fr-CA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7"/>
                            </m:rPr>
                            <a:rPr lang="fr-CA" sz="2000" i="0">
                              <a:latin typeface="Cambria Math"/>
                            </a:rPr>
                            <m:t>i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CA" sz="2000" i="1">
                                  <a:latin typeface="Cambria Math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fr-CA" sz="20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fr-CA" sz="2000" i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fr-CA" sz="2000" dirty="0">
                                      <a:latin typeface="Cambria Math"/>
                                      <a:sym typeface="Symbol"/>
                                    </a:rPr>
                                    <m:t>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000" i="0">
                                      <a:latin typeface="Cambria Math"/>
                                    </a:rPr>
                                    <m:t>ϕ</m:t>
                                  </m:r>
                                  <m:r>
                                    <a:rPr lang="fr-CA" sz="2000" i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CA" sz="2000" i="0">
                                      <a:latin typeface="Cambria Math"/>
                                    </a:rPr>
                                    <m:t>i</m:t>
                                  </m:r>
                                </m:sub>
                                <m:sup/>
                              </m:sSubSup>
                              <m:r>
                                <m:rPr>
                                  <m:nor/>
                                </m:rPr>
                                <a:rPr lang="fr-CA" sz="20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CA" sz="2000" i="0">
                                  <a:latin typeface="Cambria Math"/>
                                </a:rPr>
                                <m:t>d</m:t>
                              </m:r>
                              <m:r>
                                <m:rPr>
                                  <m:sty m:val="p"/>
                                </m:rPr>
                                <a:rPr lang="fr-CA" sz="2000" i="0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CA" sz="2000" i="0">
                                  <a:latin typeface="Cambria Math"/>
                                </a:rPr>
                                <m:t>i</m:t>
                              </m:r>
                            </m:sub>
                          </m:sSub>
                        </m:e>
                      </m:nary>
                      <m:r>
                        <a:rPr lang="fr-CA" sz="2000" i="0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CA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7"/>
                            </m:rPr>
                            <a:rPr lang="fr-CA" sz="2000" i="0">
                              <a:latin typeface="Cambria Math"/>
                            </a:rPr>
                            <m:t>i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CA" sz="2000" i="1">
                                  <a:latin typeface="Cambria Math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fr-CA" sz="20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fr-CA" sz="2000" i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fr-CA" sz="2000" dirty="0">
                                      <a:latin typeface="Cambria Math"/>
                                      <a:sym typeface="Symbol"/>
                                    </a:rPr>
                                    <m:t>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000" i="0">
                                      <a:latin typeface="Cambria Math"/>
                                    </a:rPr>
                                    <m:t>ϕ</m:t>
                                  </m:r>
                                  <m:r>
                                    <a:rPr lang="fr-CA" sz="2000" i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CA" sz="2000" i="0">
                                      <a:latin typeface="Cambria Math"/>
                                    </a:rPr>
                                    <m:t>i</m:t>
                                  </m:r>
                                </m:sub>
                                <m:sup>
                                  <m:r>
                                    <a:rPr lang="fr-CA" sz="2000" i="0">
                                      <a:latin typeface="Cambria Math"/>
                                    </a:rPr>
                                    <m:t>−</m:t>
                                  </m:r>
                                </m:sup>
                              </m:sSubSup>
                              <m:r>
                                <m:rPr>
                                  <m:nor/>
                                </m:rPr>
                                <a:rPr lang="fr-CA" sz="20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CA" sz="2000" i="0">
                                  <a:latin typeface="Cambria Math"/>
                                </a:rPr>
                                <m:t>d</m:t>
                              </m:r>
                              <m:r>
                                <m:rPr>
                                  <m:sty m:val="p"/>
                                </m:rPr>
                                <a:rPr lang="fr-CA" sz="2000" i="0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CA" sz="2000" i="0">
                                  <a:latin typeface="Cambria Math"/>
                                </a:rPr>
                                <m:t>i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fr-CA" sz="20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055" y="5168103"/>
                <a:ext cx="3361685" cy="83926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808324" y="5855523"/>
                <a:ext cx="2997138" cy="839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fr-CA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7"/>
                            </m:rPr>
                            <a:rPr lang="fr-CA" sz="2000">
                              <a:latin typeface="Cambria Math"/>
                            </a:rPr>
                            <m:t>i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fr-CA" sz="2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sz="2000">
                                  <a:latin typeface="Cambria Math"/>
                                </a:rPr>
                                <m:t>ϕ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CA" sz="2000">
                                  <a:latin typeface="Cambria Math"/>
                                </a:rPr>
                                <m:t>i</m:t>
                              </m:r>
                            </m:sub>
                            <m:sup/>
                          </m:sSubSup>
                          <m:sSubSup>
                            <m:sSubSupPr>
                              <m:ctrlPr>
                                <a:rPr lang="en-CA" sz="2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CA" sz="2000">
                                  <a:latin typeface="Cambria Math"/>
                                </a:rPr>
                                <m:t>dM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CA" sz="2000">
                                  <a:latin typeface="Cambria Math"/>
                                </a:rPr>
                                <m:t>i</m:t>
                              </m:r>
                            </m:sub>
                            <m:sup/>
                          </m:sSubSup>
                        </m:e>
                      </m:nary>
                      <m:r>
                        <a:rPr lang="fr-CA" sz="2000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CA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7"/>
                            </m:rPr>
                            <a:rPr lang="fr-CA" sz="2000">
                              <a:latin typeface="Cambria Math"/>
                            </a:rPr>
                            <m:t>i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fr-CA" sz="2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sz="2000">
                                  <a:latin typeface="Cambria Math"/>
                                </a:rPr>
                                <m:t>ϕ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CA" sz="2000">
                                  <a:latin typeface="Cambria Math"/>
                                </a:rPr>
                                <m:t>i</m:t>
                              </m:r>
                            </m:sub>
                            <m:sup>
                              <m:r>
                                <a:rPr lang="en-CA" sz="2000">
                                  <a:latin typeface="Cambria Math"/>
                                </a:rPr>
                                <m:t>−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CA" sz="2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CA" sz="2000">
                                  <a:latin typeface="Cambria Math"/>
                                </a:rPr>
                                <m:t>dM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CA" sz="2000">
                                  <a:latin typeface="Cambria Math"/>
                                </a:rPr>
                                <m:t>i</m:t>
                              </m:r>
                            </m:sub>
                            <m:sup>
                              <m:r>
                                <a:rPr lang="en-CA" sz="2000">
                                  <a:latin typeface="Cambria Math"/>
                                </a:rPr>
                                <m:t>−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fr-CA" sz="20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324" y="5855523"/>
                <a:ext cx="2997138" cy="83926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963994" y="6054715"/>
                <a:ext cx="1257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latin typeface="Cambria Math"/>
                        </a:rPr>
                        <m:t>dM</m:t>
                      </m:r>
                      <m:r>
                        <a:rPr lang="en-CA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CA" b="0" i="0" smtClean="0">
                          <a:latin typeface="Cambria Math"/>
                          <a:ea typeface="Cambria Math"/>
                        </a:rPr>
                        <m:t>ρ</m:t>
                      </m:r>
                      <m:r>
                        <m:rPr>
                          <m:sty m:val="p"/>
                        </m:rPr>
                        <a:rPr lang="en-CA" b="0" i="0" smtClean="0">
                          <a:latin typeface="Cambria Math"/>
                        </a:rPr>
                        <m:t>dV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3994" y="6054715"/>
                <a:ext cx="1257074" cy="369332"/>
              </a:xfrm>
              <a:prstGeom prst="rect">
                <a:avLst/>
              </a:prstGeom>
              <a:blipFill rotWithShape="1"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-49953" y="5265506"/>
                <a:ext cx="24260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l-GR" sz="20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fr-CA" sz="2000" dirty="0">
                            <a:latin typeface="Cambria Math"/>
                            <a:sym typeface="Symbol"/>
                          </a:rPr>
                          <m:t></m:t>
                        </m:r>
                        <m:r>
                          <m:rPr>
                            <m:sty m:val="p"/>
                          </m:rPr>
                          <a:rPr lang="el-GR" sz="2000">
                            <a:latin typeface="Cambria Math"/>
                          </a:rPr>
                          <m:t>ϕ</m:t>
                        </m:r>
                      </m:e>
                    </m:d>
                  </m:oMath>
                </a14:m>
                <a:r>
                  <a:rPr lang="en-CA" sz="2000" dirty="0">
                    <a:latin typeface="Cambria Math"/>
                  </a:rPr>
                  <a:t> </a:t>
                </a:r>
                <a:r>
                  <a:rPr lang="en-CA" sz="2000" dirty="0">
                    <a:latin typeface="Cambria Math"/>
                    <a:sym typeface="Symbol"/>
                  </a:rPr>
                  <a:t>V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i="1">
                            <a:latin typeface="Cambria Math"/>
                            <a:sym typeface="Symbol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fr-CA" sz="2000" dirty="0">
                                <a:latin typeface="Cambria Math"/>
                                <a:sym typeface="Symbol"/>
                              </a:rPr>
                              <m:t></m:t>
                            </m:r>
                            <m:r>
                              <m:rPr>
                                <m:sty m:val="p"/>
                              </m:rPr>
                              <a:rPr lang="el-GR" sz="2000">
                                <a:latin typeface="Cambria Math"/>
                              </a:rPr>
                              <m:t>ϕ</m:t>
                            </m:r>
                          </m:e>
                        </m:d>
                      </m:e>
                      <m:sup>
                        <m:r>
                          <a:rPr lang="en-CA" sz="2000">
                            <a:latin typeface="Cambria Math"/>
                            <a:sym typeface="Symbol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CA" sz="2000" dirty="0">
                    <a:latin typeface="Cambria Math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fr-CA" sz="2000">
                        <a:latin typeface="Cambria Math"/>
                      </a:rPr>
                      <m:t>𝜕</m:t>
                    </m:r>
                    <m:r>
                      <m:rPr>
                        <m:sty m:val="p"/>
                      </m:rPr>
                      <a:rPr lang="en-CA" sz="2000">
                        <a:latin typeface="Cambria Math"/>
                      </a:rPr>
                      <m:t>V</m:t>
                    </m:r>
                  </m:oMath>
                </a14:m>
                <a:endParaRPr lang="en-CA" sz="20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953" y="5265506"/>
                <a:ext cx="2426049" cy="400110"/>
              </a:xfrm>
              <a:prstGeom prst="rect">
                <a:avLst/>
              </a:prstGeom>
              <a:blipFill rotWithShape="1">
                <a:blip r:embed="rId16"/>
                <a:stretch>
                  <a:fillRect t="-7692" b="-2769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52348" y="5772962"/>
                <a:ext cx="18369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0">
                        <a:latin typeface="Cambria Math"/>
                      </a:rPr>
                      <m:t>ϕ</m:t>
                    </m:r>
                    <m:r>
                      <a:rPr lang="el-GR" sz="2000" i="0">
                        <a:latin typeface="Cambria Math"/>
                      </a:rPr>
                      <m:t> </m:t>
                    </m:r>
                  </m:oMath>
                </a14:m>
                <a:r>
                  <a:rPr lang="en-CA" sz="2000" dirty="0">
                    <a:latin typeface="Cambria Math"/>
                    <a:sym typeface="Symbol"/>
                  </a:rPr>
                  <a:t>M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i="1">
                            <a:latin typeface="Cambria Math"/>
                            <a:sym typeface="Symbol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000" i="0">
                            <a:latin typeface="Cambria Math"/>
                          </a:rPr>
                          <m:t>ϕ</m:t>
                        </m:r>
                      </m:e>
                      <m:sup>
                        <m:r>
                          <a:rPr lang="en-CA" sz="2000" i="0">
                            <a:latin typeface="Cambria Math"/>
                            <a:sym typeface="Symbol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CA" sz="2000" dirty="0">
                    <a:latin typeface="Cambria Math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fr-CA" sz="2000" i="0">
                        <a:latin typeface="Cambria Math"/>
                      </a:rPr>
                      <m:t>𝜕</m:t>
                    </m:r>
                  </m:oMath>
                </a14:m>
                <a:r>
                  <a:rPr lang="en-CA" sz="2000" dirty="0">
                    <a:latin typeface="Cambria Math"/>
                    <a:sym typeface="Symbol"/>
                  </a:rPr>
                  <a:t>M</a:t>
                </a:r>
                <a:endParaRPr lang="en-CA" sz="20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48" y="5772962"/>
                <a:ext cx="1836913" cy="400110"/>
              </a:xfrm>
              <a:prstGeom prst="rect">
                <a:avLst/>
              </a:prstGeom>
              <a:blipFill rotWithShape="1">
                <a:blip r:embed="rId17"/>
                <a:stretch>
                  <a:fillRect l="-993" t="-7576" r="-1987" b="-257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3733800" y="5290335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Flowchart: Connector 43"/>
          <p:cNvSpPr/>
          <p:nvPr/>
        </p:nvSpPr>
        <p:spPr>
          <a:xfrm>
            <a:off x="3703881" y="5180090"/>
            <a:ext cx="122237" cy="18466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Flowchart: Connector 44"/>
          <p:cNvSpPr/>
          <p:nvPr/>
        </p:nvSpPr>
        <p:spPr>
          <a:xfrm>
            <a:off x="4129881" y="5180090"/>
            <a:ext cx="122237" cy="18466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Flowchart: Connector 45"/>
          <p:cNvSpPr/>
          <p:nvPr/>
        </p:nvSpPr>
        <p:spPr>
          <a:xfrm>
            <a:off x="3672681" y="5655202"/>
            <a:ext cx="122237" cy="18466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Flowchart: Connector 46"/>
          <p:cNvSpPr/>
          <p:nvPr/>
        </p:nvSpPr>
        <p:spPr>
          <a:xfrm>
            <a:off x="4144715" y="5627132"/>
            <a:ext cx="122237" cy="18466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Rectangle 47"/>
          <p:cNvSpPr/>
          <p:nvPr/>
        </p:nvSpPr>
        <p:spPr>
          <a:xfrm>
            <a:off x="2055586" y="5869665"/>
            <a:ext cx="1292635" cy="734468"/>
          </a:xfrm>
          <a:custGeom>
            <a:avLst/>
            <a:gdLst>
              <a:gd name="connsiteX0" fmla="*/ 0 w 604267"/>
              <a:gd name="connsiteY0" fmla="*/ 0 h 549533"/>
              <a:gd name="connsiteX1" fmla="*/ 604267 w 604267"/>
              <a:gd name="connsiteY1" fmla="*/ 0 h 549533"/>
              <a:gd name="connsiteX2" fmla="*/ 604267 w 604267"/>
              <a:gd name="connsiteY2" fmla="*/ 549533 h 549533"/>
              <a:gd name="connsiteX3" fmla="*/ 0 w 604267"/>
              <a:gd name="connsiteY3" fmla="*/ 549533 h 549533"/>
              <a:gd name="connsiteX4" fmla="*/ 0 w 604267"/>
              <a:gd name="connsiteY4" fmla="*/ 0 h 549533"/>
              <a:gd name="connsiteX0" fmla="*/ 349321 w 953588"/>
              <a:gd name="connsiteY0" fmla="*/ 0 h 672823"/>
              <a:gd name="connsiteX1" fmla="*/ 953588 w 953588"/>
              <a:gd name="connsiteY1" fmla="*/ 0 h 672823"/>
              <a:gd name="connsiteX2" fmla="*/ 953588 w 953588"/>
              <a:gd name="connsiteY2" fmla="*/ 549533 h 672823"/>
              <a:gd name="connsiteX3" fmla="*/ 0 w 953588"/>
              <a:gd name="connsiteY3" fmla="*/ 672823 h 672823"/>
              <a:gd name="connsiteX4" fmla="*/ 349321 w 953588"/>
              <a:gd name="connsiteY4" fmla="*/ 0 h 672823"/>
              <a:gd name="connsiteX0" fmla="*/ 349321 w 1292635"/>
              <a:gd name="connsiteY0" fmla="*/ 61645 h 734468"/>
              <a:gd name="connsiteX1" fmla="*/ 1292635 w 1292635"/>
              <a:gd name="connsiteY1" fmla="*/ 0 h 734468"/>
              <a:gd name="connsiteX2" fmla="*/ 953588 w 1292635"/>
              <a:gd name="connsiteY2" fmla="*/ 611178 h 734468"/>
              <a:gd name="connsiteX3" fmla="*/ 0 w 1292635"/>
              <a:gd name="connsiteY3" fmla="*/ 734468 h 734468"/>
              <a:gd name="connsiteX4" fmla="*/ 349321 w 1292635"/>
              <a:gd name="connsiteY4" fmla="*/ 61645 h 734468"/>
              <a:gd name="connsiteX0" fmla="*/ 349321 w 1292635"/>
              <a:gd name="connsiteY0" fmla="*/ 61645 h 734468"/>
              <a:gd name="connsiteX1" fmla="*/ 1292635 w 1292635"/>
              <a:gd name="connsiteY1" fmla="*/ 0 h 734468"/>
              <a:gd name="connsiteX2" fmla="*/ 881669 w 1292635"/>
              <a:gd name="connsiteY2" fmla="*/ 539259 h 734468"/>
              <a:gd name="connsiteX3" fmla="*/ 0 w 1292635"/>
              <a:gd name="connsiteY3" fmla="*/ 734468 h 734468"/>
              <a:gd name="connsiteX4" fmla="*/ 349321 w 1292635"/>
              <a:gd name="connsiteY4" fmla="*/ 61645 h 734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2635" h="734468">
                <a:moveTo>
                  <a:pt x="349321" y="61645"/>
                </a:moveTo>
                <a:lnTo>
                  <a:pt x="1292635" y="0"/>
                </a:lnTo>
                <a:lnTo>
                  <a:pt x="881669" y="539259"/>
                </a:lnTo>
                <a:lnTo>
                  <a:pt x="0" y="734468"/>
                </a:lnTo>
                <a:lnTo>
                  <a:pt x="349321" y="61645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9" name="Flowchart: Connector 48"/>
          <p:cNvSpPr/>
          <p:nvPr/>
        </p:nvSpPr>
        <p:spPr>
          <a:xfrm>
            <a:off x="2055586" y="6501244"/>
            <a:ext cx="161557" cy="22196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Flowchart: Connector 49"/>
          <p:cNvSpPr/>
          <p:nvPr/>
        </p:nvSpPr>
        <p:spPr>
          <a:xfrm>
            <a:off x="3246631" y="5758685"/>
            <a:ext cx="161557" cy="22196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Flowchart: Connector 50"/>
          <p:cNvSpPr/>
          <p:nvPr/>
        </p:nvSpPr>
        <p:spPr>
          <a:xfrm>
            <a:off x="2871763" y="6281983"/>
            <a:ext cx="161557" cy="22196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" name="Flowchart: Connector 51"/>
          <p:cNvSpPr/>
          <p:nvPr/>
        </p:nvSpPr>
        <p:spPr>
          <a:xfrm>
            <a:off x="2355548" y="5855523"/>
            <a:ext cx="161557" cy="22196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659272" y="5326021"/>
                <a:ext cx="6062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CA" sz="2000" dirty="0">
                          <a:latin typeface="Cambria Math"/>
                          <a:sym typeface="Symbol"/>
                        </a:rPr>
                        <m:t></m:t>
                      </m:r>
                      <m:r>
                        <m:rPr>
                          <m:nor/>
                        </m:rPr>
                        <a:rPr lang="en-CA" sz="2000" b="0" i="0" dirty="0" smtClean="0">
                          <a:latin typeface="Cambria Math"/>
                          <a:sym typeface="Symbol"/>
                        </a:rPr>
                        <m:t>M</m:t>
                      </m:r>
                    </m:oMath>
                  </m:oMathPara>
                </a14:m>
                <a:endParaRPr lang="en-CA" sz="20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272" y="5326021"/>
                <a:ext cx="606256" cy="40011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406718" y="5980645"/>
                <a:ext cx="5918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000">
                          <a:latin typeface="Cambria Math"/>
                        </a:rPr>
                        <m:t>𝜕</m:t>
                      </m:r>
                      <m:r>
                        <m:rPr>
                          <m:nor/>
                        </m:rPr>
                        <a:rPr lang="en-CA" sz="2000" b="0" i="0" dirty="0" smtClean="0">
                          <a:latin typeface="Cambria Math"/>
                          <a:sym typeface="Symbol"/>
                        </a:rPr>
                        <m:t>M</m:t>
                      </m:r>
                    </m:oMath>
                  </m:oMathPara>
                </a14:m>
                <a:endParaRPr lang="en-CA" sz="20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718" y="5980645"/>
                <a:ext cx="591829" cy="40011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Curved Connector 68"/>
          <p:cNvCxnSpPr/>
          <p:nvPr/>
        </p:nvCxnSpPr>
        <p:spPr>
          <a:xfrm flipV="1">
            <a:off x="3117786" y="5871861"/>
            <a:ext cx="1052959" cy="521102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205833" y="5518935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err="1" smtClean="0">
                <a:solidFill>
                  <a:srgbClr val="FF0000"/>
                </a:solidFill>
                <a:latin typeface="Times" pitchFamily="18" charset="0"/>
              </a:rPr>
              <a:t>i</a:t>
            </a:r>
            <a:endParaRPr lang="en-CA" i="1" dirty="0">
              <a:solidFill>
                <a:srgbClr val="FF0000"/>
              </a:solidFill>
              <a:latin typeface="Times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754107" y="642404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FF0000"/>
                </a:solidFill>
                <a:latin typeface="Times" pitchFamily="18" charset="0"/>
              </a:rPr>
              <a:t>d</a:t>
            </a:r>
            <a:endParaRPr lang="en-CA" i="1" dirty="0">
              <a:solidFill>
                <a:srgbClr val="FF0000"/>
              </a:solidFill>
              <a:latin typeface="Times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896" y="1981200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Divergence term</a:t>
            </a:r>
            <a:endParaRPr lang="en-CA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33400" y="1615061"/>
            <a:ext cx="533400" cy="36613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259003" y="1890721"/>
            <a:ext cx="114646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Flux form</a:t>
            </a:r>
            <a:endParaRPr lang="en-CA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03692" y="6346538"/>
                <a:ext cx="1257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>
                          <a:latin typeface="Cambria Math"/>
                        </a:rPr>
                        <m:t>𝜕</m:t>
                      </m:r>
                      <m:r>
                        <m:rPr>
                          <m:sty m:val="p"/>
                        </m:rPr>
                        <a:rPr lang="en-CA" b="0" i="0" smtClean="0">
                          <a:latin typeface="Cambria Math"/>
                        </a:rPr>
                        <m:t>M</m:t>
                      </m:r>
                      <m:r>
                        <a:rPr lang="en-CA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CA" b="0" i="0" smtClean="0">
                          <a:latin typeface="Cambria Math"/>
                          <a:ea typeface="Cambria Math"/>
                        </a:rPr>
                        <m:t>ρ</m:t>
                      </m:r>
                      <m:r>
                        <a:rPr lang="fr-CA">
                          <a:latin typeface="Cambria Math"/>
                        </a:rPr>
                        <m:t>𝜕</m:t>
                      </m:r>
                      <m:r>
                        <m:rPr>
                          <m:sty m:val="p"/>
                        </m:rPr>
                        <a:rPr lang="en-CA" b="0" i="0" smtClean="0">
                          <a:latin typeface="Cambria Math"/>
                        </a:rPr>
                        <m:t>V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92" y="6346538"/>
                <a:ext cx="1257074" cy="369332"/>
              </a:xfrm>
              <a:prstGeom prst="rect">
                <a:avLst/>
              </a:prstGeom>
              <a:blipFill rotWithShape="1">
                <a:blip r:embed="rId20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/>
          <p:cNvCxnSpPr/>
          <p:nvPr/>
        </p:nvCxnSpPr>
        <p:spPr>
          <a:xfrm>
            <a:off x="-49953" y="5168103"/>
            <a:ext cx="914400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610404" y="6132412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/>
              <a:t>with</a:t>
            </a:r>
            <a:endParaRPr lang="en-CA" sz="1400" b="1" dirty="0"/>
          </a:p>
        </p:txBody>
      </p:sp>
      <p:sp>
        <p:nvSpPr>
          <p:cNvPr id="6" name="TextBox 5"/>
          <p:cNvSpPr txBox="1"/>
          <p:nvPr/>
        </p:nvSpPr>
        <p:spPr>
          <a:xfrm rot="19116576">
            <a:off x="3463801" y="6097317"/>
            <a:ext cx="68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time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17575" y="6385388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/>
              <a:t>with</a:t>
            </a:r>
            <a:endParaRPr lang="en-CA" sz="1400" b="1" dirty="0"/>
          </a:p>
        </p:txBody>
      </p:sp>
    </p:spTree>
    <p:extLst>
      <p:ext uri="{BB962C8B-B14F-4D97-AF65-F5344CB8AC3E}">
        <p14:creationId xmlns:p14="http://schemas.microsoft.com/office/powerpoint/2010/main" val="293987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84726"/>
            <a:ext cx="7525578" cy="607327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304800"/>
            <a:ext cx="7212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u="sng" dirty="0" smtClean="0"/>
              <a:t>Advection 1D </a:t>
            </a:r>
            <a:r>
              <a:rPr lang="fr-CA" sz="2000" u="sng" dirty="0" err="1" smtClean="0"/>
              <a:t>with</a:t>
            </a:r>
            <a:r>
              <a:rPr lang="fr-CA" sz="2000" u="sng" dirty="0" smtClean="0"/>
              <a:t> U=constant: </a:t>
            </a:r>
            <a:r>
              <a:rPr lang="fr-CA" sz="2000" u="sng" dirty="0" err="1" smtClean="0">
                <a:solidFill>
                  <a:srgbClr val="FF00FF"/>
                </a:solidFill>
              </a:rPr>
              <a:t>Forecasts</a:t>
            </a:r>
            <a:r>
              <a:rPr lang="fr-CA" sz="2000" u="sng" dirty="0" smtClean="0">
                <a:solidFill>
                  <a:srgbClr val="FF00FF"/>
                </a:solidFill>
              </a:rPr>
              <a:t> </a:t>
            </a:r>
            <a:r>
              <a:rPr lang="fr-CA" sz="2000" u="sng" dirty="0" err="1" smtClean="0">
                <a:solidFill>
                  <a:srgbClr val="FF00FF"/>
                </a:solidFill>
              </a:rPr>
              <a:t>after</a:t>
            </a:r>
            <a:r>
              <a:rPr lang="fr-CA" sz="2000" u="sng" dirty="0" smtClean="0">
                <a:solidFill>
                  <a:srgbClr val="FF00FF"/>
                </a:solidFill>
              </a:rPr>
              <a:t> one </a:t>
            </a:r>
            <a:r>
              <a:rPr lang="fr-CA" sz="2000" u="sng" dirty="0" err="1" smtClean="0">
                <a:solidFill>
                  <a:srgbClr val="FF00FF"/>
                </a:solidFill>
              </a:rPr>
              <a:t>revolution</a:t>
            </a:r>
            <a:endParaRPr lang="en-US" sz="2000" u="sng" dirty="0">
              <a:solidFill>
                <a:srgbClr val="FF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09152" y="335578"/>
            <a:ext cx="1195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CFL = 1/2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3106756" y="1676399"/>
            <a:ext cx="2022248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b="1" dirty="0" smtClean="0"/>
              <a:t>Overshoot with </a:t>
            </a:r>
            <a:r>
              <a:rPr lang="en-CA" sz="1400" b="1" dirty="0" smtClean="0">
                <a:solidFill>
                  <a:srgbClr val="66FF66"/>
                </a:solidFill>
              </a:rPr>
              <a:t>Cubic</a:t>
            </a:r>
            <a:endParaRPr lang="en-CA" sz="1400" b="1" dirty="0">
              <a:solidFill>
                <a:srgbClr val="66FF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64969" y="2281886"/>
            <a:ext cx="1883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/>
              <a:t>Damping with</a:t>
            </a:r>
            <a:r>
              <a:rPr lang="en-CA" sz="1400" b="1" dirty="0" smtClean="0">
                <a:solidFill>
                  <a:srgbClr val="FF0000"/>
                </a:solidFill>
              </a:rPr>
              <a:t> Mono</a:t>
            </a:r>
            <a:endParaRPr lang="en-CA" sz="1400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667729" y="1676400"/>
            <a:ext cx="515597" cy="75558"/>
          </a:xfrm>
          <a:prstGeom prst="straightConnector1">
            <a:avLst/>
          </a:prstGeom>
          <a:ln w="28575">
            <a:solidFill>
              <a:srgbClr val="66FF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08096" y="2783978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>
                <a:solidFill>
                  <a:schemeClr val="bg1">
                    <a:lumMod val="65000"/>
                  </a:schemeClr>
                </a:solidFill>
              </a:rPr>
              <a:t>Analytic</a:t>
            </a:r>
            <a:endParaRPr lang="en-CA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876765" y="2710293"/>
            <a:ext cx="552235" cy="109107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09734" y="6041641"/>
            <a:ext cx="2317471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b="1" dirty="0" smtClean="0"/>
              <a:t>Undershoot with </a:t>
            </a:r>
            <a:r>
              <a:rPr lang="en-CA" sz="1400" b="1" dirty="0" smtClean="0">
                <a:solidFill>
                  <a:srgbClr val="66FF66"/>
                </a:solidFill>
              </a:rPr>
              <a:t>Cubic</a:t>
            </a:r>
            <a:endParaRPr lang="en-CA" sz="1400" b="1" dirty="0">
              <a:solidFill>
                <a:srgbClr val="66FF66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3250298" y="6052352"/>
            <a:ext cx="515598" cy="143178"/>
          </a:xfrm>
          <a:prstGeom prst="straightConnector1">
            <a:avLst/>
          </a:prstGeom>
          <a:ln w="28575">
            <a:solidFill>
              <a:srgbClr val="66FF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344511" y="2345771"/>
            <a:ext cx="820458" cy="988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57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84726"/>
            <a:ext cx="7525578" cy="607327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304800"/>
            <a:ext cx="6713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u="sng" dirty="0" smtClean="0"/>
              <a:t>Advection 1D </a:t>
            </a:r>
            <a:r>
              <a:rPr lang="fr-CA" sz="2000" u="sng" dirty="0" err="1" smtClean="0"/>
              <a:t>with</a:t>
            </a:r>
            <a:r>
              <a:rPr lang="fr-CA" sz="2000" u="sng" dirty="0" smtClean="0"/>
              <a:t> U=constant: </a:t>
            </a:r>
            <a:r>
              <a:rPr lang="fr-CA" sz="2000" u="sng" dirty="0" err="1" smtClean="0">
                <a:solidFill>
                  <a:srgbClr val="FF00FF"/>
                </a:solidFill>
              </a:rPr>
              <a:t>Errors</a:t>
            </a:r>
            <a:r>
              <a:rPr lang="fr-CA" sz="2000" u="sng" dirty="0" smtClean="0">
                <a:solidFill>
                  <a:srgbClr val="FF00FF"/>
                </a:solidFill>
              </a:rPr>
              <a:t> </a:t>
            </a:r>
            <a:r>
              <a:rPr lang="fr-CA" sz="2000" u="sng" dirty="0" err="1">
                <a:solidFill>
                  <a:srgbClr val="FF00FF"/>
                </a:solidFill>
              </a:rPr>
              <a:t>after</a:t>
            </a:r>
            <a:r>
              <a:rPr lang="fr-CA" sz="2000" u="sng" dirty="0">
                <a:solidFill>
                  <a:srgbClr val="FF00FF"/>
                </a:solidFill>
              </a:rPr>
              <a:t> one </a:t>
            </a:r>
            <a:r>
              <a:rPr lang="fr-CA" sz="2000" u="sng" dirty="0" err="1">
                <a:solidFill>
                  <a:srgbClr val="FF00FF"/>
                </a:solidFill>
              </a:rPr>
              <a:t>revolution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562601" y="4174871"/>
            <a:ext cx="609599" cy="9233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65250" y="4082535"/>
            <a:ext cx="660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>
                <a:solidFill>
                  <a:srgbClr val="FF0000"/>
                </a:solidFill>
              </a:rPr>
              <a:t>Mono</a:t>
            </a:r>
            <a:endParaRPr lang="en-CA" sz="1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4706920"/>
            <a:ext cx="681597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CA" sz="1400" b="1" dirty="0" smtClean="0">
                <a:solidFill>
                  <a:srgbClr val="66FF66"/>
                </a:solidFill>
              </a:rPr>
              <a:t>Cubic</a:t>
            </a:r>
            <a:endParaRPr lang="en-CA" sz="1400" b="1" dirty="0">
              <a:solidFill>
                <a:srgbClr val="66FF66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14598" y="2747032"/>
            <a:ext cx="1" cy="681335"/>
          </a:xfrm>
          <a:prstGeom prst="straightConnector1">
            <a:avLst/>
          </a:prstGeom>
          <a:ln w="28575">
            <a:solidFill>
              <a:srgbClr val="66FF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200400" y="4174871"/>
            <a:ext cx="385049" cy="532049"/>
          </a:xfrm>
          <a:prstGeom prst="straightConnector1">
            <a:avLst/>
          </a:prstGeom>
          <a:ln w="28575">
            <a:solidFill>
              <a:srgbClr val="66FF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73801" y="2451874"/>
            <a:ext cx="681597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CA" sz="1400" b="1" dirty="0" smtClean="0">
                <a:solidFill>
                  <a:srgbClr val="66FF66"/>
                </a:solidFill>
              </a:rPr>
              <a:t>Cubic</a:t>
            </a:r>
            <a:endParaRPr lang="en-CA" sz="1400" b="1" dirty="0">
              <a:solidFill>
                <a:srgbClr val="66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9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784726"/>
            <a:ext cx="7525577" cy="607327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304800"/>
            <a:ext cx="5461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u="sng" dirty="0" smtClean="0"/>
              <a:t>Advection 1D </a:t>
            </a:r>
            <a:r>
              <a:rPr lang="fr-CA" sz="2000" u="sng" dirty="0" err="1" smtClean="0"/>
              <a:t>with</a:t>
            </a:r>
            <a:r>
              <a:rPr lang="fr-CA" sz="2000" u="sng" dirty="0" smtClean="0"/>
              <a:t> U=constant: </a:t>
            </a:r>
            <a:r>
              <a:rPr lang="fr-CA" sz="2000" u="sng" dirty="0" smtClean="0">
                <a:solidFill>
                  <a:srgbClr val="FF00FF"/>
                </a:solidFill>
              </a:rPr>
              <a:t>Masses in time</a:t>
            </a:r>
            <a:endParaRPr lang="en-US" sz="2000" u="sng" dirty="0">
              <a:solidFill>
                <a:srgbClr val="FF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05998" y="3661952"/>
            <a:ext cx="2220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/>
              <a:t>Lost of mass with</a:t>
            </a:r>
            <a:r>
              <a:rPr lang="en-CA" sz="1400" b="1" dirty="0" smtClean="0">
                <a:solidFill>
                  <a:srgbClr val="FF0000"/>
                </a:solidFill>
              </a:rPr>
              <a:t> Mono</a:t>
            </a:r>
            <a:endParaRPr lang="en-CA" sz="14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872598" y="3821362"/>
            <a:ext cx="533400" cy="2967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91000" y="2526268"/>
            <a:ext cx="2052165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CA" sz="1400" b="1" dirty="0" smtClean="0"/>
              <a:t>No change with </a:t>
            </a:r>
            <a:r>
              <a:rPr lang="en-CA" sz="1400" b="1" dirty="0" smtClean="0">
                <a:solidFill>
                  <a:srgbClr val="66FF66"/>
                </a:solidFill>
              </a:rPr>
              <a:t>Cubic</a:t>
            </a:r>
            <a:endParaRPr lang="en-CA" sz="1400" b="1" dirty="0">
              <a:solidFill>
                <a:srgbClr val="66FF66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771901" y="2209800"/>
            <a:ext cx="419099" cy="501134"/>
          </a:xfrm>
          <a:prstGeom prst="straightConnector1">
            <a:avLst/>
          </a:prstGeom>
          <a:ln w="28575">
            <a:solidFill>
              <a:srgbClr val="66FF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41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304800"/>
                <a:ext cx="6198556" cy="405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hangingPunct="0"/>
                <a:r>
                  <a:rPr lang="fr-CA" sz="2000" u="sng" dirty="0" smtClean="0"/>
                  <a:t>Bermejo-</a:t>
                </a:r>
                <a:r>
                  <a:rPr lang="fr-CA" sz="2000" u="sng" dirty="0" err="1"/>
                  <a:t>Conde</a:t>
                </a:r>
                <a:r>
                  <a:rPr lang="fr-CA" sz="2000" u="sng" dirty="0"/>
                  <a:t> (2002</a:t>
                </a:r>
                <a:r>
                  <a:rPr lang="fr-CA" sz="2000" u="sng" dirty="0" smtClean="0"/>
                  <a:t>):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sz="2000" i="1" u="sng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000" i="0" u="sng">
                            <a:solidFill>
                              <a:prstClr val="black"/>
                            </a:solidFill>
                            <a:latin typeface="Cambria Math"/>
                          </a:rPr>
                          <m:t>ϕ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CA" sz="2000" b="0" i="0" u="sng" smtClean="0">
                            <a:latin typeface="Cambria Math"/>
                          </a:rPr>
                          <m:t>M</m:t>
                        </m:r>
                      </m:sup>
                    </m:sSup>
                  </m:oMath>
                </a14:m>
                <a:r>
                  <a:rPr lang="fr-CA" u="sng" dirty="0" smtClean="0"/>
                  <a:t>+ </a:t>
                </a:r>
                <a:r>
                  <a:rPr lang="fr-CA" u="sng" dirty="0">
                    <a:solidFill>
                      <a:srgbClr val="00B050"/>
                    </a:solidFill>
                  </a:rPr>
                  <a:t>Global Mass </a:t>
                </a:r>
                <a:r>
                  <a:rPr lang="fr-CA" u="sng" dirty="0" smtClean="0">
                    <a:solidFill>
                      <a:srgbClr val="00B050"/>
                    </a:solidFill>
                  </a:rPr>
                  <a:t>Conservation</a:t>
                </a:r>
                <a:endParaRPr lang="fr-CA" u="sng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04800"/>
                <a:ext cx="6198556" cy="405624"/>
              </a:xfrm>
              <a:prstGeom prst="rect">
                <a:avLst/>
              </a:prstGeom>
              <a:blipFill rotWithShape="1">
                <a:blip r:embed="rId2"/>
                <a:stretch>
                  <a:fillRect l="-1083" t="-5970" r="-197" b="-2537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62980" y="871002"/>
            <a:ext cx="8618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Subtract</a:t>
            </a:r>
            <a:r>
              <a:rPr lang="fr-CA" dirty="0" smtClean="0">
                <a:latin typeface="Arial" panose="020B0604020202020204" pitchFamily="34" charset="0"/>
                <a:cs typeface="Arial" panose="020B0604020202020204" pitchFamily="34" charset="0"/>
              </a:rPr>
              <a:t> Mass at all 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r-C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C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w</a:t>
            </a:r>
            <a:r>
              <a:rPr lang="fr-CA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C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 </a:t>
            </a:r>
            <a:r>
              <a:rPr lang="fr-CA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fr-CA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dirty="0" smtClean="0">
                <a:latin typeface="Arial" panose="020B0604020202020204" pitchFamily="34" charset="0"/>
                <a:cs typeface="Arial" panose="020B0604020202020204" pitchFamily="34" charset="0"/>
              </a:rPr>
              <a:t>to correct </a:t>
            </a:r>
            <a:r>
              <a:rPr lang="fr-CA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excess</a:t>
            </a:r>
            <a:r>
              <a:rPr lang="fr-CA" dirty="0" smtClean="0">
                <a:latin typeface="Arial" panose="020B0604020202020204" pitchFamily="34" charset="0"/>
                <a:cs typeface="Arial" panose="020B0604020202020204" pitchFamily="34" charset="0"/>
              </a:rPr>
              <a:t> of mass </a:t>
            </a:r>
            <a:r>
              <a:rPr lang="fr-CA" sz="2000" dirty="0" err="1">
                <a:latin typeface="Cambria Math"/>
              </a:rPr>
              <a:t>dM</a:t>
            </a:r>
            <a:r>
              <a:rPr lang="fr-CA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CA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Mass</a:t>
            </a:r>
            <a:endParaRPr lang="fr-CA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97901" y="1562034"/>
                <a:ext cx="3233328" cy="166026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fr-CA" sz="28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800">
                            <a:latin typeface="Cambria Math"/>
                          </a:rPr>
                          <m:t>ϕ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CA" sz="2800">
                            <a:latin typeface="Cambria Math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CA" sz="2800">
                            <a:latin typeface="Cambria Math"/>
                          </a:rPr>
                          <m:t>B</m:t>
                        </m:r>
                        <m:r>
                          <a:rPr lang="en-CA" sz="280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CA" sz="2800">
                            <a:latin typeface="Cambria Math"/>
                          </a:rPr>
                          <m:t>C</m:t>
                        </m:r>
                      </m:sup>
                    </m:sSubSup>
                  </m:oMath>
                </a14:m>
                <a:r>
                  <a:rPr lang="fr-CA" sz="2800" dirty="0">
                    <a:latin typeface="Cambria Math"/>
                  </a:rPr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A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fr-CA" sz="28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800">
                            <a:latin typeface="Cambria Math"/>
                          </a:rPr>
                          <m:t>ϕ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CA" sz="2800">
                            <a:latin typeface="Cambria Math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fr-CA" sz="2800">
                            <a:latin typeface="Cambria Math"/>
                          </a:rPr>
                          <m:t>M</m:t>
                        </m:r>
                      </m:sup>
                    </m:sSubSup>
                  </m:oMath>
                </a14:m>
                <a:r>
                  <a:rPr lang="fr-CA" sz="2800" dirty="0">
                    <a:latin typeface="Cambria Math"/>
                  </a:rPr>
                  <a:t> - </a:t>
                </a:r>
                <a:r>
                  <a:rPr lang="fr-CA" sz="2800" dirty="0">
                    <a:latin typeface="Cambria Math"/>
                    <a:sym typeface="Symbol"/>
                  </a:rPr>
                  <a:t></a:t>
                </a:r>
                <a:r>
                  <a:rPr lang="fr-CA" sz="2800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A" sz="28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fr-CA" sz="2800" dirty="0">
                            <a:latin typeface="Cambria Math"/>
                            <a:sym typeface="Symbol"/>
                          </a:rPr>
                          <m:t>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CA" sz="2800">
                            <a:latin typeface="Cambria Math"/>
                          </a:rPr>
                          <m:t>i</m:t>
                        </m:r>
                      </m:sub>
                      <m:sup/>
                    </m:sSubSup>
                  </m:oMath>
                </a14:m>
                <a:endParaRPr lang="fr-CA" sz="2800" dirty="0">
                  <a:latin typeface="Cambria Math"/>
                </a:endParaRPr>
              </a:p>
              <a:p>
                <a:endParaRPr lang="fr-CA" sz="2400" dirty="0"/>
              </a:p>
              <a:p>
                <a:r>
                  <a:rPr lang="fr-CA" sz="2400" dirty="0" smtClean="0">
                    <a:sym typeface="Symbol"/>
                  </a:rPr>
                  <a:t>       </a:t>
                </a:r>
                <a:r>
                  <a:rPr lang="fr-CA" sz="2800" dirty="0" smtClean="0">
                    <a:latin typeface="Cambria Math"/>
                    <a:sym typeface="Symbol"/>
                  </a:rPr>
                  <a:t> </a:t>
                </a:r>
                <a:r>
                  <a:rPr lang="fr-CA" sz="2800" dirty="0">
                    <a:latin typeface="Cambria Math"/>
                  </a:rPr>
                  <a:t>=</a:t>
                </a:r>
                <a:r>
                  <a:rPr lang="fr-CA" sz="2800" dirty="0">
                    <a:latin typeface="Cambria Math"/>
                    <a:sym typeface="Symbo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2800" i="1"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CA" sz="2800">
                            <a:latin typeface="Cambria Math"/>
                            <a:sym typeface="Symbol"/>
                          </a:rPr>
                          <m:t>dM</m:t>
                        </m:r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fr-CA" sz="2800" i="1">
                                <a:latin typeface="Cambria Math"/>
                                <a:sym typeface="Symbol"/>
                              </a:rPr>
                            </m:ctrlPr>
                          </m:naryPr>
                          <m:sub>
                            <m:acc>
                              <m:accPr>
                                <m:chr m:val="̅"/>
                                <m:ctrlPr>
                                  <a:rPr lang="fr-CA" sz="2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fr-CA" sz="2800">
                                    <a:latin typeface="Cambria Math"/>
                                  </a:rPr>
                                  <m:t>i</m:t>
                                </m:r>
                              </m:e>
                            </m:acc>
                          </m:sub>
                          <m:sup/>
                          <m:e>
                            <m:sSubSup>
                              <m:sSubSupPr>
                                <m:ctrlPr>
                                  <a:rPr lang="fr-CA" sz="28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nor/>
                                  </m:rPr>
                                  <a:rPr lang="fr-CA" sz="2800" dirty="0">
                                    <a:latin typeface="Cambria Math"/>
                                    <a:sym typeface="Symbol"/>
                                  </a:rPr>
                                  <m:t></m:t>
                                </m:r>
                              </m:e>
                              <m:sub>
                                <m:acc>
                                  <m:accPr>
                                    <m:chr m:val="̅"/>
                                    <m:ctrlPr>
                                      <a:rPr lang="fr-CA" sz="28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CA" sz="2800">
                                        <a:latin typeface="Cambria Math"/>
                                      </a:rPr>
                                      <m:t>i</m:t>
                                    </m:r>
                                  </m:e>
                                </m:acc>
                              </m:sub>
                              <m:sup/>
                            </m:sSubSup>
                            <m:r>
                              <a:rPr lang="fr-CA" sz="2800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fr-CA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fr-CA" sz="2800"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fr-CA" sz="2800" dirty="0">
                                    <a:latin typeface="Cambria Math"/>
                                    <a:sym typeface="Symbol"/>
                                  </a:rPr>
                                  <m:t></m:t>
                                </m:r>
                                <m:r>
                                  <a:rPr lang="fr-CA" sz="2800" dirty="0">
                                    <a:latin typeface="Cambria Math"/>
                                    <a:sym typeface="Symbol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CA" sz="2800">
                                    <a:latin typeface="Cambria Math"/>
                                  </a:rPr>
                                  <m:t>V</m:t>
                                </m:r>
                                <m:r>
                                  <m:rPr>
                                    <m:nor/>
                                  </m:rPr>
                                  <a:rPr lang="fr-CA" sz="2800">
                                    <a:latin typeface="Cambria Math"/>
                                  </a:rPr>
                                  <m:t>)</m:t>
                                </m:r>
                              </m:e>
                              <m:sub>
                                <m:acc>
                                  <m:accPr>
                                    <m:chr m:val="̅"/>
                                    <m:ctrlPr>
                                      <a:rPr lang="fr-CA" sz="28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CA" sz="2800">
                                        <a:latin typeface="Cambria Math"/>
                                      </a:rPr>
                                      <m:t>i</m:t>
                                    </m:r>
                                  </m:e>
                                </m:acc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fr-CA" sz="28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901" y="1562034"/>
                <a:ext cx="3233328" cy="1660263"/>
              </a:xfrm>
              <a:prstGeom prst="rect">
                <a:avLst/>
              </a:prstGeom>
              <a:blipFill rotWithShape="1">
                <a:blip r:embed="rId3"/>
                <a:stretch>
                  <a:fillRect t="-181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8261" y="4648200"/>
                <a:ext cx="6895447" cy="553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fr-CA" sz="24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fr-CA" sz="2400">
                            <a:latin typeface="Cambria Math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CA" sz="2400">
                            <a:latin typeface="Cambria Math"/>
                          </a:rPr>
                          <m:t>i</m:t>
                        </m:r>
                      </m:sub>
                      <m:sup/>
                    </m:sSubSup>
                  </m:oMath>
                </a14:m>
                <a:r>
                  <a:rPr lang="fr-CA" sz="2400" dirty="0">
                    <a:latin typeface="Cambria Math"/>
                  </a:rPr>
                  <a:t> = max(0, </a:t>
                </a:r>
                <a:r>
                  <a:rPr lang="fr-CA" sz="2400" dirty="0" err="1">
                    <a:latin typeface="Cambria Math"/>
                  </a:rPr>
                  <a:t>sgn</a:t>
                </a:r>
                <a:r>
                  <a:rPr lang="fr-CA" sz="2400" dirty="0">
                    <a:latin typeface="Cambria Math"/>
                  </a:rPr>
                  <a:t>(</a:t>
                </a:r>
                <a:r>
                  <a:rPr lang="fr-CA" sz="2400" dirty="0" err="1">
                    <a:latin typeface="Cambria Math"/>
                  </a:rPr>
                  <a:t>dM</a:t>
                </a:r>
                <a:r>
                  <a:rPr lang="fr-CA" sz="2400" dirty="0">
                    <a:latin typeface="Cambria Math"/>
                  </a:rPr>
                  <a:t>) , </a:t>
                </a:r>
                <a:r>
                  <a:rPr lang="fr-CA" sz="2400" dirty="0" err="1">
                    <a:latin typeface="Cambria Math"/>
                  </a:rPr>
                  <a:t>sgn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A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fr-CA" sz="2400">
                            <a:latin typeface="Cambria Math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el-GR" sz="2400">
                            <a:latin typeface="Cambria Math"/>
                          </a:rPr>
                          <m:t>ϕ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CA" sz="2400">
                            <a:latin typeface="Cambria Math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fr-CA" sz="2400">
                            <a:latin typeface="Cambria Math"/>
                          </a:rPr>
                          <m:t>M</m:t>
                        </m:r>
                      </m:sup>
                    </m:sSubSup>
                  </m:oMath>
                </a14:m>
                <a:r>
                  <a:rPr lang="fr-CA" sz="2400" dirty="0">
                    <a:latin typeface="Cambria Math"/>
                  </a:rPr>
                  <a:t> 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A" sz="24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400">
                            <a:latin typeface="Cambria Math"/>
                          </a:rPr>
                          <m:t>ϕ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CA" sz="2400">
                            <a:latin typeface="Cambria Math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fr-CA" sz="2400">
                            <a:latin typeface="Cambria Math"/>
                          </a:rPr>
                          <m:t>L</m:t>
                        </m:r>
                      </m:sup>
                    </m:sSubSup>
                  </m:oMath>
                </a14:m>
                <a:r>
                  <a:rPr lang="fr-CA" sz="2400" dirty="0" smtClean="0">
                    <a:latin typeface="Cambria Math"/>
                  </a:rPr>
                  <a:t> 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fr-CA" sz="24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fr-CA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fr-CA" sz="240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400">
                                    <a:latin typeface="Cambria Math"/>
                                  </a:rPr>
                                  <m:t>ϕ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fr-CA" sz="2400">
                                    <a:latin typeface="Cambria Math"/>
                                  </a:rPr>
                                  <m:t>i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fr-CA" sz="2400">
                                    <a:latin typeface="Cambria Math"/>
                                  </a:rPr>
                                  <m:t>M</m:t>
                                </m:r>
                              </m:sup>
                            </m:sSubSup>
                            <m:r>
                              <m:rPr>
                                <m:nor/>
                              </m:rPr>
                              <a:rPr lang="fr-CA" sz="2400" dirty="0">
                                <a:latin typeface="Cambria Math"/>
                              </a:rPr>
                              <m:t> − </m:t>
                            </m:r>
                            <m:sSubSup>
                              <m:sSubSupPr>
                                <m:ctrlPr>
                                  <a:rPr lang="fr-CA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l-GR" sz="2400">
                                    <a:latin typeface="Cambria Math"/>
                                  </a:rPr>
                                  <m:t>ϕ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fr-CA" sz="2400">
                                    <a:latin typeface="Cambria Math"/>
                                  </a:rPr>
                                  <m:t>i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fr-CA" sz="2400">
                                    <a:latin typeface="Cambria Math"/>
                                  </a:rPr>
                                  <m:t>L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fr-CA" sz="2400">
                            <a:latin typeface="Cambria Math"/>
                          </a:rPr>
                          <m:t>p</m:t>
                        </m:r>
                      </m:sup>
                    </m:sSup>
                    <m:r>
                      <a:rPr lang="fr-CA" sz="2400">
                        <a:latin typeface="Cambria Math"/>
                      </a:rPr>
                      <m:t>)</m:t>
                    </m:r>
                  </m:oMath>
                </a14:m>
                <a:endParaRPr lang="fr-CA" sz="24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61" y="4648200"/>
                <a:ext cx="6895447" cy="553037"/>
              </a:xfrm>
              <a:prstGeom prst="rect">
                <a:avLst/>
              </a:prstGeom>
              <a:blipFill rotWithShape="1">
                <a:blip r:embed="rId4"/>
                <a:stretch>
                  <a:fillRect b="-1888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77295" y="4733032"/>
                <a:ext cx="633443" cy="468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i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ϕ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CA" sz="2400" b="0" i="0" smtClean="0">
                              <a:latin typeface="Cambria Math"/>
                            </a:rPr>
                            <m:t>L</m:t>
                          </m:r>
                        </m:sup>
                      </m:sSup>
                    </m:oMath>
                  </m:oMathPara>
                </a14:m>
                <a:endParaRPr lang="en-CA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295" y="4733032"/>
                <a:ext cx="633443" cy="468205"/>
              </a:xfrm>
              <a:prstGeom prst="rect">
                <a:avLst/>
              </a:prstGeom>
              <a:blipFill rotWithShape="1">
                <a:blip r:embed="rId5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576335" y="4924238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 smtClean="0"/>
              <a:t>Linear interpolator</a:t>
            </a:r>
            <a:endParaRPr lang="en-CA" sz="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3342" y="5345668"/>
            <a:ext cx="6186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corrections are related to the smoothness of the tracer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6324600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/>
              <a:t>See also Gravel and </a:t>
            </a:r>
            <a:r>
              <a:rPr lang="en-CA" i="1" dirty="0" err="1" smtClean="0"/>
              <a:t>Staniforth</a:t>
            </a:r>
            <a:r>
              <a:rPr lang="en-CA" i="1" dirty="0" smtClean="0"/>
              <a:t> (1994)</a:t>
            </a:r>
            <a:endParaRPr lang="en-CA" i="1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22860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FIGURE</a:t>
            </a:r>
            <a:endParaRPr lang="en-CA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55652"/>
            <a:ext cx="5029200" cy="29691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2870231" y="2325114"/>
            <a:ext cx="1" cy="26568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09615" y="1926164"/>
                <a:ext cx="572529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CA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/>
                            </a:rPr>
                            <m:t>ϕ</m:t>
                          </m:r>
                        </m:e>
                        <m:sub/>
                        <m:sup>
                          <m:r>
                            <m:rPr>
                              <m:sty m:val="p"/>
                            </m:rPr>
                            <a:rPr lang="en-CA" b="0" i="0" smtClean="0">
                              <a:latin typeface="Cambria Math"/>
                            </a:rPr>
                            <m:t>M</m:t>
                          </m:r>
                        </m:sup>
                      </m:sSubSup>
                    </m:oMath>
                  </m:oMathPara>
                </a14:m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615" y="1926164"/>
                <a:ext cx="572529" cy="374270"/>
              </a:xfrm>
              <a:prstGeom prst="rect">
                <a:avLst/>
              </a:prstGeom>
              <a:blipFill rotWithShape="1"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2698152" y="2300434"/>
            <a:ext cx="344159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600200" y="2055210"/>
            <a:ext cx="1965784" cy="144999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609614" y="2584508"/>
                <a:ext cx="521233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CA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/>
                            </a:rPr>
                            <m:t>ϕ</m:t>
                          </m:r>
                        </m:e>
                        <m:sub/>
                        <m:sup>
                          <m:r>
                            <m:rPr>
                              <m:sty m:val="p"/>
                            </m:rPr>
                            <a:rPr lang="en-CA" b="0" i="0" smtClean="0">
                              <a:latin typeface="Cambria Math"/>
                            </a:rPr>
                            <m:t>L</m:t>
                          </m:r>
                        </m:sup>
                      </m:sSubSup>
                    </m:oMath>
                  </m:oMathPara>
                </a14:m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614" y="2584508"/>
                <a:ext cx="521233" cy="374270"/>
              </a:xfrm>
              <a:prstGeom prst="rect">
                <a:avLst/>
              </a:prstGeom>
              <a:blipFill rotWithShape="1"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eft Brace 25"/>
          <p:cNvSpPr/>
          <p:nvPr/>
        </p:nvSpPr>
        <p:spPr>
          <a:xfrm>
            <a:off x="2698152" y="2317994"/>
            <a:ext cx="123634" cy="272806"/>
          </a:xfrm>
          <a:prstGeom prst="leftBrace">
            <a:avLst>
              <a:gd name="adj1" fmla="val 25000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Left Brace 28"/>
          <p:cNvSpPr/>
          <p:nvPr/>
        </p:nvSpPr>
        <p:spPr>
          <a:xfrm rot="5400000">
            <a:off x="5650454" y="3932144"/>
            <a:ext cx="384048" cy="1169356"/>
          </a:xfrm>
          <a:prstGeom prst="leftBrace">
            <a:avLst/>
          </a:prstGeom>
          <a:ln w="19050">
            <a:solidFill>
              <a:srgbClr val="FF0000"/>
            </a:solidFill>
          </a:ln>
          <a:scene3d>
            <a:camera prst="orthographicFront">
              <a:rot lat="12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6858000" y="4924718"/>
            <a:ext cx="572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 smtClean="0"/>
              <a:t>with</a:t>
            </a:r>
            <a:endParaRPr lang="en-CA" sz="1200" b="1" dirty="0"/>
          </a:p>
        </p:txBody>
      </p:sp>
      <p:sp>
        <p:nvSpPr>
          <p:cNvPr id="21" name="Oval 20"/>
          <p:cNvSpPr/>
          <p:nvPr/>
        </p:nvSpPr>
        <p:spPr>
          <a:xfrm>
            <a:off x="2535522" y="3166054"/>
            <a:ext cx="572529" cy="643946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205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3955</TotalTime>
  <Words>2686</Words>
  <Application>Microsoft Office PowerPoint</Application>
  <PresentationFormat>On-screen Show (4:3)</PresentationFormat>
  <Paragraphs>385</Paragraphs>
  <Slides>45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Semi-Lagrangian advection,  Shape-Preserving and Mass-Conservation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Yin-Yang Grid for global Forecast</vt:lpstr>
      <vt:lpstr>Semi-Lagrangian on Yin-Yang grid</vt:lpstr>
      <vt:lpstr>PowerPoint Presentation</vt:lpstr>
      <vt:lpstr> zero minimal-overlap </vt:lpstr>
      <vt:lpstr>computing mass in the overlap Zerroukat ( UKMetO)</vt:lpstr>
      <vt:lpstr>Weight computation Zerroukat</vt:lpstr>
      <vt:lpstr>PowerPoint Presentation</vt:lpstr>
      <vt:lpstr>Experiments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 &amp; next</vt:lpstr>
      <vt:lpstr>PowerPoint Presentation</vt:lpstr>
    </vt:vector>
  </TitlesOfParts>
  <Company>Dept Of Environment - Canada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tanguaym</dc:creator>
  <cp:lastModifiedBy>Jean de Grandpre</cp:lastModifiedBy>
  <cp:revision>341</cp:revision>
  <cp:lastPrinted>2014-05-08T20:54:15Z</cp:lastPrinted>
  <dcterms:created xsi:type="dcterms:W3CDTF">2013-03-12T12:09:40Z</dcterms:created>
  <dcterms:modified xsi:type="dcterms:W3CDTF">2014-05-16T13:46:56Z</dcterms:modified>
</cp:coreProperties>
</file>