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4186" r:id="rId2"/>
  </p:sldMasterIdLst>
  <p:notesMasterIdLst>
    <p:notesMasterId r:id="rId80"/>
  </p:notesMasterIdLst>
  <p:handoutMasterIdLst>
    <p:handoutMasterId r:id="rId81"/>
  </p:handoutMasterIdLst>
  <p:sldIdLst>
    <p:sldId id="550" r:id="rId3"/>
    <p:sldId id="628" r:id="rId4"/>
    <p:sldId id="534" r:id="rId5"/>
    <p:sldId id="259" r:id="rId6"/>
    <p:sldId id="555" r:id="rId7"/>
    <p:sldId id="494" r:id="rId8"/>
    <p:sldId id="522" r:id="rId9"/>
    <p:sldId id="521" r:id="rId10"/>
    <p:sldId id="461" r:id="rId11"/>
    <p:sldId id="548" r:id="rId12"/>
    <p:sldId id="538" r:id="rId13"/>
    <p:sldId id="539" r:id="rId14"/>
    <p:sldId id="564" r:id="rId15"/>
    <p:sldId id="558" r:id="rId16"/>
    <p:sldId id="559" r:id="rId17"/>
    <p:sldId id="560" r:id="rId18"/>
    <p:sldId id="563" r:id="rId19"/>
    <p:sldId id="584" r:id="rId20"/>
    <p:sldId id="553" r:id="rId21"/>
    <p:sldId id="540" r:id="rId22"/>
    <p:sldId id="544" r:id="rId23"/>
    <p:sldId id="545" r:id="rId24"/>
    <p:sldId id="537" r:id="rId25"/>
    <p:sldId id="546" r:id="rId26"/>
    <p:sldId id="547" r:id="rId27"/>
    <p:sldId id="549" r:id="rId28"/>
    <p:sldId id="631" r:id="rId29"/>
    <p:sldId id="629" r:id="rId30"/>
    <p:sldId id="630" r:id="rId31"/>
    <p:sldId id="600" r:id="rId32"/>
    <p:sldId id="601" r:id="rId33"/>
    <p:sldId id="602" r:id="rId34"/>
    <p:sldId id="633" r:id="rId35"/>
    <p:sldId id="604" r:id="rId36"/>
    <p:sldId id="603" r:id="rId37"/>
    <p:sldId id="606" r:id="rId38"/>
    <p:sldId id="607" r:id="rId39"/>
    <p:sldId id="613" r:id="rId40"/>
    <p:sldId id="612" r:id="rId41"/>
    <p:sldId id="616" r:id="rId42"/>
    <p:sldId id="617" r:id="rId43"/>
    <p:sldId id="618" r:id="rId44"/>
    <p:sldId id="619" r:id="rId45"/>
    <p:sldId id="620" r:id="rId46"/>
    <p:sldId id="621" r:id="rId47"/>
    <p:sldId id="622" r:id="rId48"/>
    <p:sldId id="636" r:id="rId49"/>
    <p:sldId id="637" r:id="rId50"/>
    <p:sldId id="614" r:id="rId51"/>
    <p:sldId id="594" r:id="rId52"/>
    <p:sldId id="591" r:id="rId53"/>
    <p:sldId id="596" r:id="rId54"/>
    <p:sldId id="632" r:id="rId55"/>
    <p:sldId id="615" r:id="rId56"/>
    <p:sldId id="608" r:id="rId57"/>
    <p:sldId id="609" r:id="rId58"/>
    <p:sldId id="610" r:id="rId59"/>
    <p:sldId id="611" r:id="rId60"/>
    <p:sldId id="623" r:id="rId61"/>
    <p:sldId id="626" r:id="rId62"/>
    <p:sldId id="624" r:id="rId63"/>
    <p:sldId id="627" r:id="rId64"/>
    <p:sldId id="625" r:id="rId65"/>
    <p:sldId id="638" r:id="rId66"/>
    <p:sldId id="639" r:id="rId67"/>
    <p:sldId id="580" r:id="rId68"/>
    <p:sldId id="585" r:id="rId69"/>
    <p:sldId id="634" r:id="rId70"/>
    <p:sldId id="635" r:id="rId71"/>
    <p:sldId id="593" r:id="rId72"/>
    <p:sldId id="592" r:id="rId73"/>
    <p:sldId id="595" r:id="rId74"/>
    <p:sldId id="597" r:id="rId75"/>
    <p:sldId id="599" r:id="rId76"/>
    <p:sldId id="598" r:id="rId77"/>
    <p:sldId id="587" r:id="rId78"/>
    <p:sldId id="588" r:id="rId79"/>
  </p:sldIdLst>
  <p:sldSz cx="9144000" cy="6858000" type="screen4x3"/>
  <p:notesSz cx="7315200" cy="9601200"/>
  <p:embeddedFontLst>
    <p:embeddedFont>
      <p:font typeface="Arial Unicode MS" pitchFamily="34" charset="-128"/>
      <p:regular r:id="rId82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66"/>
    <a:srgbClr val="DCEFF0"/>
    <a:srgbClr val="003399"/>
    <a:srgbClr val="3366CC"/>
    <a:srgbClr val="3A601B"/>
    <a:srgbClr val="008000"/>
    <a:srgbClr val="0066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84" autoAdjust="0"/>
  </p:normalViewPr>
  <p:slideViewPr>
    <p:cSldViewPr>
      <p:cViewPr varScale="1">
        <p:scale>
          <a:sx n="117" d="100"/>
          <a:sy n="117" d="100"/>
        </p:scale>
        <p:origin x="-1195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07"/>
    </p:cViewPr>
  </p:sorter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4F79802-FD4F-4675-AA53-22C2B89A7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18B5D56-A5D8-4ADF-A096-385380F0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7CC8AC-3F6A-44EB-9869-DF3DCDE7D4D9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5C8735-8DC2-4751-AFC2-BCE94389184E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412875"/>
            <a:ext cx="63357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TITLE </a:t>
            </a:r>
            <a:endParaRPr lang="fr-CA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717925"/>
            <a:ext cx="3600450" cy="16557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fr-CA" noProof="0" smtClean="0"/>
              <a:t>Click to edit the sub-titles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57338"/>
            <a:ext cx="40005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557338"/>
            <a:ext cx="40005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973513"/>
            <a:ext cx="40005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412875"/>
            <a:ext cx="63357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TITLE </a:t>
            </a:r>
            <a:endParaRPr lang="fr-CA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717925"/>
            <a:ext cx="3600450" cy="16557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fr-CA" noProof="0" smtClean="0"/>
              <a:t>Click to edit the sub-titles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57338"/>
            <a:ext cx="40005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557338"/>
            <a:ext cx="40005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973513"/>
            <a:ext cx="40005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57338"/>
            <a:ext cx="8153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Text Box 18"/>
          <p:cNvSpPr txBox="1">
            <a:spLocks noChangeArrowheads="1"/>
          </p:cNvSpPr>
          <p:nvPr userDrawn="1"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sz="1000" smtClean="0"/>
              <a:t>Page </a:t>
            </a:r>
            <a:fld id="{AAC4DC37-DDD8-4ABE-BCD9-7CC95BB19D39}" type="slidenum">
              <a:rPr lang="en-CA" sz="1000" smtClean="0"/>
              <a:pPr algn="ctr" eaLnBrk="1" hangingPunct="1">
                <a:defRPr/>
              </a:pPr>
              <a:t>‹#›</a:t>
            </a:fld>
            <a:r>
              <a:rPr lang="en-CA" sz="1000" smtClean="0"/>
              <a:t> – </a:t>
            </a:r>
            <a:fld id="{7E47DBCD-D30C-4C45-884E-92403864BA86}" type="datetime4">
              <a:rPr lang="en-CA" sz="1000" smtClean="0"/>
              <a:pPr algn="ctr" eaLnBrk="1" hangingPunct="1">
                <a:defRPr/>
              </a:pPr>
              <a:t>April 11, 2014</a:t>
            </a:fld>
            <a:endParaRPr lang="en-CA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4150" algn="l" rtl="0" eaLnBrk="0" fontAlgn="base" hangingPunct="0">
        <a:spcBef>
          <a:spcPct val="20000"/>
        </a:spcBef>
        <a:spcAft>
          <a:spcPct val="0"/>
        </a:spcAft>
        <a:buClr>
          <a:srgbClr val="B895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57338"/>
            <a:ext cx="8153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Text Box 18"/>
          <p:cNvSpPr txBox="1">
            <a:spLocks noChangeArrowheads="1"/>
          </p:cNvSpPr>
          <p:nvPr userDrawn="1"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sz="1000" smtClean="0">
                <a:solidFill>
                  <a:srgbClr val="000000"/>
                </a:solidFill>
              </a:rPr>
              <a:t>Page </a:t>
            </a:r>
            <a:fld id="{96F0D6B3-58A8-4451-BA66-B6A7A2FBF7AF}" type="slidenum">
              <a:rPr lang="en-CA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sz="1000" smtClean="0">
                <a:solidFill>
                  <a:srgbClr val="000000"/>
                </a:solidFill>
              </a:rPr>
              <a:t> – </a:t>
            </a:r>
            <a:fld id="{7E47DBCD-D30C-4C45-884E-92403864BA86}" type="datetime4">
              <a:rPr lang="en-CA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April 11, 2014</a:t>
            </a:fld>
            <a:endParaRPr lang="en-CA" sz="10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4150" algn="l" rtl="0" eaLnBrk="0" fontAlgn="base" hangingPunct="0">
        <a:spcBef>
          <a:spcPct val="20000"/>
        </a:spcBef>
        <a:spcAft>
          <a:spcPct val="0"/>
        </a:spcAft>
        <a:buClr>
          <a:srgbClr val="B895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755650" y="1341438"/>
            <a:ext cx="8353425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Implementation of 4D-EnVar and other data assimilation improvements in the GDPS (and RDPS), version 4.0.0</a:t>
            </a:r>
            <a:endParaRPr lang="fr-CA" sz="3200" dirty="0" smtClean="0"/>
          </a:p>
        </p:txBody>
      </p:sp>
      <p:sp>
        <p:nvSpPr>
          <p:cNvPr id="2969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3860800"/>
            <a:ext cx="3960812" cy="194468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20000"/>
              </a:spcAft>
            </a:pPr>
            <a:r>
              <a:rPr lang="en-US" altLang="zh-TW" sz="2000" smtClean="0"/>
              <a:t>Mark Buehner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</a:pPr>
            <a:r>
              <a:rPr lang="en-US" altLang="zh-TW" sz="2000" smtClean="0"/>
              <a:t>Pre-CPOP seminar</a:t>
            </a:r>
          </a:p>
          <a:p>
            <a:pPr eaLnBrk="1" hangingPunct="1">
              <a:lnSpc>
                <a:spcPct val="85000"/>
              </a:lnSpc>
              <a:spcAft>
                <a:spcPct val="20000"/>
              </a:spcAft>
            </a:pPr>
            <a:r>
              <a:rPr lang="en-US" altLang="zh-TW" sz="2000" smtClean="0"/>
              <a:t>April 11,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iweb.cmc.ec.gc.ca/~armabue/files/stddev_bndylyr.png"/>
          <p:cNvPicPr>
            <a:picLocks noChangeAspect="1" noChangeArrowheads="1"/>
          </p:cNvPicPr>
          <p:nvPr/>
        </p:nvPicPr>
        <p:blipFill>
          <a:blip r:embed="rId3" cstate="print"/>
          <a:srcRect l="10062" t="3062" r="73882" b="6561"/>
          <a:stretch>
            <a:fillRect/>
          </a:stretch>
        </p:blipFill>
        <p:spPr bwMode="auto">
          <a:xfrm>
            <a:off x="3619500" y="90488"/>
            <a:ext cx="30241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iweb.cmc.ec.gc.ca/~armabue/files/stddev_bndylyr.png"/>
          <p:cNvPicPr>
            <a:picLocks noChangeArrowheads="1"/>
          </p:cNvPicPr>
          <p:nvPr/>
        </p:nvPicPr>
        <p:blipFill>
          <a:blip r:embed="rId3" cstate="print"/>
          <a:srcRect l="31805" t="3062" r="53810" b="6561"/>
          <a:stretch>
            <a:fillRect/>
          </a:stretch>
        </p:blipFill>
        <p:spPr bwMode="auto">
          <a:xfrm>
            <a:off x="6437313" y="90488"/>
            <a:ext cx="26987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153400" cy="106680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Bens vs. Bnmc</a:t>
            </a:r>
            <a:endParaRPr lang="en-US" sz="320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484313"/>
            <a:ext cx="3373437" cy="4737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000" smtClean="0"/>
              <a:t>Ensemble spread much lower than Bnmc stddev in marine boundary layer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000" smtClean="0"/>
              <a:t>Background error stddev in marine boundary layer: Bens vs Bnmc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mtClean="0"/>
              <a:t>LQ: 10% vs 25%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mtClean="0"/>
              <a:t>TT: 0.2 vs 1.0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mtClean="0"/>
              <a:t>UU: 0.5 vs 2.0</a:t>
            </a:r>
          </a:p>
        </p:txBody>
      </p:sp>
      <p:sp>
        <p:nvSpPr>
          <p:cNvPr id="40965" name="Right Arrow 7"/>
          <p:cNvSpPr>
            <a:spLocks noChangeArrowheads="1"/>
          </p:cNvSpPr>
          <p:nvPr/>
        </p:nvSpPr>
        <p:spPr bwMode="auto">
          <a:xfrm rot="-3076326">
            <a:off x="6695282" y="4152106"/>
            <a:ext cx="449262" cy="155575"/>
          </a:xfrm>
          <a:prstGeom prst="rightArrow">
            <a:avLst>
              <a:gd name="adj1" fmla="val 50000"/>
              <a:gd name="adj2" fmla="val 501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ight Arrow 8"/>
          <p:cNvSpPr>
            <a:spLocks noChangeArrowheads="1"/>
          </p:cNvSpPr>
          <p:nvPr/>
        </p:nvSpPr>
        <p:spPr bwMode="auto">
          <a:xfrm rot="-3076326">
            <a:off x="6695281" y="6233319"/>
            <a:ext cx="449263" cy="155575"/>
          </a:xfrm>
          <a:prstGeom prst="rightArrow">
            <a:avLst>
              <a:gd name="adj1" fmla="val 50000"/>
              <a:gd name="adj2" fmla="val 501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Right Arrow 9"/>
          <p:cNvSpPr>
            <a:spLocks noChangeArrowheads="1"/>
          </p:cNvSpPr>
          <p:nvPr/>
        </p:nvSpPr>
        <p:spPr bwMode="auto">
          <a:xfrm rot="-3076326">
            <a:off x="6694488" y="2063750"/>
            <a:ext cx="450850" cy="155575"/>
          </a:xfrm>
          <a:prstGeom prst="rightArrow">
            <a:avLst>
              <a:gd name="adj1" fmla="val 50000"/>
              <a:gd name="adj2" fmla="val 5031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755650" y="908050"/>
            <a:ext cx="8388350" cy="540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000" b="1">
                <a:solidFill>
                  <a:srgbClr val="FF0000"/>
                </a:solidFill>
              </a:rPr>
              <a:t>Current system (1-way dependence):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>
              <a:solidFill>
                <a:srgbClr val="FF0000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000"/>
              <a:t>GEPS relies on GDPS to perform quality control (background check) for all observations and bias correction for satellite radiance observations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4450"/>
            <a:ext cx="8316913" cy="9366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3200" smtClean="0"/>
              <a:t>Dependencies between global systems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100263" y="1454150"/>
            <a:ext cx="1531937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Bgcheck+BC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716463" y="1454150"/>
            <a:ext cx="935037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4D-Var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300788" y="1454150"/>
            <a:ext cx="1511300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r>
              <a:rPr lang="en-US"/>
              <a:t>GEM (9h fcst)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5651500" y="164623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3627438" y="1646238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7812088" y="16462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1450975" y="164623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6300788" y="2157413"/>
            <a:ext cx="1511300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r>
              <a:rPr lang="en-US"/>
              <a:t>GEM (9h fcst)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4716463" y="2157413"/>
            <a:ext cx="935037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EnKF</a:t>
            </a: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3635375" y="1685925"/>
            <a:ext cx="10810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5651500" y="23415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7812088" y="2333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>
            <a:off x="1450975" y="2333625"/>
            <a:ext cx="326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1476375" y="201295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/>
        </p:nvSpPr>
        <p:spPr bwMode="auto">
          <a:xfrm>
            <a:off x="7956550" y="201295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956550" y="1325563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1476375" y="133350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3708400" y="1333500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  <a:r>
              <a:rPr lang="en-US" sz="1600" b="1"/>
              <a:t>, obs</a:t>
            </a:r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4164013" y="1781175"/>
            <a:ext cx="544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obs</a:t>
            </a:r>
          </a:p>
        </p:txBody>
      </p:sp>
      <p:sp>
        <p:nvSpPr>
          <p:cNvPr id="43030" name="Text Box 66"/>
          <p:cNvSpPr txBox="1">
            <a:spLocks noChangeArrowheads="1"/>
          </p:cNvSpPr>
          <p:nvPr/>
        </p:nvSpPr>
        <p:spPr bwMode="auto">
          <a:xfrm>
            <a:off x="5748338" y="201295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a</a:t>
            </a:r>
          </a:p>
        </p:txBody>
      </p:sp>
      <p:sp>
        <p:nvSpPr>
          <p:cNvPr id="43031" name="Text Box 67"/>
          <p:cNvSpPr txBox="1">
            <a:spLocks noChangeArrowheads="1"/>
          </p:cNvSpPr>
          <p:nvPr/>
        </p:nvSpPr>
        <p:spPr bwMode="auto">
          <a:xfrm>
            <a:off x="5748338" y="1309688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a</a:t>
            </a:r>
          </a:p>
        </p:txBody>
      </p:sp>
      <p:sp>
        <p:nvSpPr>
          <p:cNvPr id="43032" name="Text Box 72"/>
          <p:cNvSpPr txBox="1">
            <a:spLocks noChangeArrowheads="1"/>
          </p:cNvSpPr>
          <p:nvPr/>
        </p:nvSpPr>
        <p:spPr bwMode="auto">
          <a:xfrm>
            <a:off x="107950" y="1414463"/>
            <a:ext cx="9048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GDPS:</a:t>
            </a:r>
          </a:p>
        </p:txBody>
      </p:sp>
      <p:sp>
        <p:nvSpPr>
          <p:cNvPr id="43033" name="Text Box 75"/>
          <p:cNvSpPr txBox="1">
            <a:spLocks noChangeArrowheads="1"/>
          </p:cNvSpPr>
          <p:nvPr/>
        </p:nvSpPr>
        <p:spPr bwMode="auto">
          <a:xfrm>
            <a:off x="107950" y="2117725"/>
            <a:ext cx="892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GEPS: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755650" y="908050"/>
            <a:ext cx="8388350" cy="540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000" b="1">
                <a:solidFill>
                  <a:srgbClr val="FF0000"/>
                </a:solidFill>
              </a:rPr>
              <a:t>Current system (1-way dependence):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>
              <a:solidFill>
                <a:srgbClr val="FF0000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 b="1">
              <a:solidFill>
                <a:srgbClr val="FF0000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000" b="1">
                <a:solidFill>
                  <a:srgbClr val="FF0000"/>
                </a:solidFill>
              </a:rPr>
              <a:t>With EnVar (2-way dependence):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 b="1">
              <a:solidFill>
                <a:srgbClr val="FF0000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</a:pPr>
            <a:endParaRPr kumimoji="0" lang="en-US" sz="200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000"/>
              <a:t>2-way dependence (EnVar uses EnKF ensemble of background states) increases complexity of overall system </a:t>
            </a:r>
            <a:r>
              <a:rPr kumimoji="0" lang="en-US" sz="2000">
                <a:sym typeface="Wingdings" pitchFamily="2" charset="2"/>
              </a:rPr>
              <a:t></a:t>
            </a:r>
            <a:r>
              <a:rPr kumimoji="0" lang="en-US" sz="2000"/>
              <a:t> 2 systems have to be run simultaneously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4450"/>
            <a:ext cx="8316913" cy="9366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3200" smtClean="0"/>
              <a:t>Dependencies between global systems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100263" y="1454150"/>
            <a:ext cx="1531937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Bgcheck+BC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716463" y="1454150"/>
            <a:ext cx="935037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4D-Var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300788" y="1454150"/>
            <a:ext cx="1511300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r>
              <a:rPr lang="en-US"/>
              <a:t>GEM (9h fcst)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5651500" y="164623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3627438" y="1646238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7812088" y="16462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1450975" y="164623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6300788" y="2157413"/>
            <a:ext cx="1511300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r>
              <a:rPr lang="en-US"/>
              <a:t>GEM (9h fcst)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4716463" y="2157413"/>
            <a:ext cx="935037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EnKF</a:t>
            </a:r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3635375" y="1685925"/>
            <a:ext cx="10810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5651500" y="23415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7812088" y="2333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1450975" y="2333625"/>
            <a:ext cx="326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1476375" y="201295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7956550" y="201295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7956550" y="1325563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1476375" y="133350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3708400" y="1333500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  <a:r>
              <a:rPr lang="en-US" sz="1600" b="1"/>
              <a:t>, obs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4164013" y="1781175"/>
            <a:ext cx="544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obs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2100263" y="3644900"/>
            <a:ext cx="1531937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Bgcheck+BC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4716463" y="3644900"/>
            <a:ext cx="935037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EnVar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300788" y="3644900"/>
            <a:ext cx="1511300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r>
              <a:rPr lang="en-US"/>
              <a:t>GEM (9h fcst)</a:t>
            </a:r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>
            <a:off x="5651500" y="38369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8" name="Line 27"/>
          <p:cNvSpPr>
            <a:spLocks noChangeShapeType="1"/>
          </p:cNvSpPr>
          <p:nvPr/>
        </p:nvSpPr>
        <p:spPr bwMode="auto">
          <a:xfrm>
            <a:off x="3627438" y="3836988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9" name="Line 28"/>
          <p:cNvSpPr>
            <a:spLocks noChangeShapeType="1"/>
          </p:cNvSpPr>
          <p:nvPr/>
        </p:nvSpPr>
        <p:spPr bwMode="auto">
          <a:xfrm>
            <a:off x="7812088" y="38369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60" name="Line 29"/>
          <p:cNvSpPr>
            <a:spLocks noChangeShapeType="1"/>
          </p:cNvSpPr>
          <p:nvPr/>
        </p:nvSpPr>
        <p:spPr bwMode="auto">
          <a:xfrm>
            <a:off x="1450975" y="38369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Text Box 30"/>
          <p:cNvSpPr txBox="1">
            <a:spLocks noChangeArrowheads="1"/>
          </p:cNvSpPr>
          <p:nvPr/>
        </p:nvSpPr>
        <p:spPr bwMode="auto">
          <a:xfrm>
            <a:off x="6300788" y="4348163"/>
            <a:ext cx="1511300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18000">
            <a:spAutoFit/>
          </a:bodyPr>
          <a:lstStyle/>
          <a:p>
            <a:r>
              <a:rPr lang="en-US"/>
              <a:t>GEM (9h fcst)</a:t>
            </a:r>
          </a:p>
        </p:txBody>
      </p:sp>
      <p:sp>
        <p:nvSpPr>
          <p:cNvPr id="44062" name="Text Box 31"/>
          <p:cNvSpPr txBox="1">
            <a:spLocks noChangeArrowheads="1"/>
          </p:cNvSpPr>
          <p:nvPr/>
        </p:nvSpPr>
        <p:spPr bwMode="auto">
          <a:xfrm>
            <a:off x="4716463" y="4348163"/>
            <a:ext cx="935037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EnKF</a:t>
            </a:r>
          </a:p>
        </p:txBody>
      </p:sp>
      <p:sp>
        <p:nvSpPr>
          <p:cNvPr id="44063" name="Line 32"/>
          <p:cNvSpPr>
            <a:spLocks noChangeShapeType="1"/>
          </p:cNvSpPr>
          <p:nvPr/>
        </p:nvSpPr>
        <p:spPr bwMode="auto">
          <a:xfrm>
            <a:off x="3635375" y="3876675"/>
            <a:ext cx="10810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64" name="Line 33"/>
          <p:cNvSpPr>
            <a:spLocks noChangeShapeType="1"/>
          </p:cNvSpPr>
          <p:nvPr/>
        </p:nvSpPr>
        <p:spPr bwMode="auto">
          <a:xfrm>
            <a:off x="5651500" y="453231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Line 34"/>
          <p:cNvSpPr>
            <a:spLocks noChangeShapeType="1"/>
          </p:cNvSpPr>
          <p:nvPr/>
        </p:nvSpPr>
        <p:spPr bwMode="auto">
          <a:xfrm>
            <a:off x="7812088" y="45243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66" name="Line 35"/>
          <p:cNvSpPr>
            <a:spLocks noChangeShapeType="1"/>
          </p:cNvSpPr>
          <p:nvPr/>
        </p:nvSpPr>
        <p:spPr bwMode="auto">
          <a:xfrm>
            <a:off x="1450975" y="4524375"/>
            <a:ext cx="326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67" name="Text Box 36"/>
          <p:cNvSpPr txBox="1">
            <a:spLocks noChangeArrowheads="1"/>
          </p:cNvSpPr>
          <p:nvPr/>
        </p:nvSpPr>
        <p:spPr bwMode="auto">
          <a:xfrm>
            <a:off x="1476375" y="420370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68" name="Text Box 37"/>
          <p:cNvSpPr txBox="1">
            <a:spLocks noChangeArrowheads="1"/>
          </p:cNvSpPr>
          <p:nvPr/>
        </p:nvSpPr>
        <p:spPr bwMode="auto">
          <a:xfrm>
            <a:off x="7956550" y="420370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69" name="Text Box 38"/>
          <p:cNvSpPr txBox="1">
            <a:spLocks noChangeArrowheads="1"/>
          </p:cNvSpPr>
          <p:nvPr/>
        </p:nvSpPr>
        <p:spPr bwMode="auto">
          <a:xfrm>
            <a:off x="7956550" y="3516313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70" name="Text Box 39"/>
          <p:cNvSpPr txBox="1">
            <a:spLocks noChangeArrowheads="1"/>
          </p:cNvSpPr>
          <p:nvPr/>
        </p:nvSpPr>
        <p:spPr bwMode="auto">
          <a:xfrm>
            <a:off x="1476375" y="352425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71" name="Text Box 40"/>
          <p:cNvSpPr txBox="1">
            <a:spLocks noChangeArrowheads="1"/>
          </p:cNvSpPr>
          <p:nvPr/>
        </p:nvSpPr>
        <p:spPr bwMode="auto">
          <a:xfrm>
            <a:off x="3708400" y="3524250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  <a:r>
              <a:rPr lang="en-US" sz="1600" b="1"/>
              <a:t>, obs</a:t>
            </a:r>
          </a:p>
        </p:txBody>
      </p:sp>
      <p:sp>
        <p:nvSpPr>
          <p:cNvPr id="44072" name="Text Box 41"/>
          <p:cNvSpPr txBox="1">
            <a:spLocks noChangeArrowheads="1"/>
          </p:cNvSpPr>
          <p:nvPr/>
        </p:nvSpPr>
        <p:spPr bwMode="auto">
          <a:xfrm>
            <a:off x="4298950" y="4043363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obs</a:t>
            </a:r>
          </a:p>
        </p:txBody>
      </p:sp>
      <p:sp>
        <p:nvSpPr>
          <p:cNvPr id="44073" name="Line 42"/>
          <p:cNvSpPr>
            <a:spLocks noChangeShapeType="1"/>
          </p:cNvSpPr>
          <p:nvPr/>
        </p:nvSpPr>
        <p:spPr bwMode="auto">
          <a:xfrm flipV="1">
            <a:off x="3051175" y="3876675"/>
            <a:ext cx="165735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74" name="Text Box 43"/>
          <p:cNvSpPr txBox="1">
            <a:spLocks noChangeArrowheads="1"/>
          </p:cNvSpPr>
          <p:nvPr/>
        </p:nvSpPr>
        <p:spPr bwMode="auto">
          <a:xfrm>
            <a:off x="3316288" y="4013200"/>
            <a:ext cx="382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b</a:t>
            </a:r>
          </a:p>
        </p:txBody>
      </p:sp>
      <p:sp>
        <p:nvSpPr>
          <p:cNvPr id="44075" name="Text Box 66"/>
          <p:cNvSpPr txBox="1">
            <a:spLocks noChangeArrowheads="1"/>
          </p:cNvSpPr>
          <p:nvPr/>
        </p:nvSpPr>
        <p:spPr bwMode="auto">
          <a:xfrm>
            <a:off x="5748338" y="201295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a</a:t>
            </a:r>
          </a:p>
        </p:txBody>
      </p:sp>
      <p:sp>
        <p:nvSpPr>
          <p:cNvPr id="44076" name="Text Box 67"/>
          <p:cNvSpPr txBox="1">
            <a:spLocks noChangeArrowheads="1"/>
          </p:cNvSpPr>
          <p:nvPr/>
        </p:nvSpPr>
        <p:spPr bwMode="auto">
          <a:xfrm>
            <a:off x="5748338" y="1309688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a</a:t>
            </a:r>
          </a:p>
        </p:txBody>
      </p:sp>
      <p:sp>
        <p:nvSpPr>
          <p:cNvPr id="44077" name="Text Box 68"/>
          <p:cNvSpPr txBox="1">
            <a:spLocks noChangeArrowheads="1"/>
          </p:cNvSpPr>
          <p:nvPr/>
        </p:nvSpPr>
        <p:spPr bwMode="auto">
          <a:xfrm>
            <a:off x="5748338" y="421005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a</a:t>
            </a:r>
          </a:p>
        </p:txBody>
      </p:sp>
      <p:sp>
        <p:nvSpPr>
          <p:cNvPr id="44078" name="Text Box 69"/>
          <p:cNvSpPr txBox="1">
            <a:spLocks noChangeArrowheads="1"/>
          </p:cNvSpPr>
          <p:nvPr/>
        </p:nvSpPr>
        <p:spPr bwMode="auto">
          <a:xfrm>
            <a:off x="5748338" y="3506788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  <a:r>
              <a:rPr lang="en-US" sz="1600" b="1" baseline="-25000"/>
              <a:t>a</a:t>
            </a:r>
          </a:p>
        </p:txBody>
      </p:sp>
      <p:sp>
        <p:nvSpPr>
          <p:cNvPr id="44079" name="Text Box 72"/>
          <p:cNvSpPr txBox="1">
            <a:spLocks noChangeArrowheads="1"/>
          </p:cNvSpPr>
          <p:nvPr/>
        </p:nvSpPr>
        <p:spPr bwMode="auto">
          <a:xfrm>
            <a:off x="107950" y="1414463"/>
            <a:ext cx="9048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GDPS:</a:t>
            </a:r>
          </a:p>
        </p:txBody>
      </p:sp>
      <p:sp>
        <p:nvSpPr>
          <p:cNvPr id="44080" name="Text Box 73"/>
          <p:cNvSpPr txBox="1">
            <a:spLocks noChangeArrowheads="1"/>
          </p:cNvSpPr>
          <p:nvPr/>
        </p:nvSpPr>
        <p:spPr bwMode="auto">
          <a:xfrm>
            <a:off x="107950" y="3627438"/>
            <a:ext cx="9048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GDPS:</a:t>
            </a:r>
          </a:p>
        </p:txBody>
      </p:sp>
      <p:sp>
        <p:nvSpPr>
          <p:cNvPr id="44081" name="Text Box 75"/>
          <p:cNvSpPr txBox="1">
            <a:spLocks noChangeArrowheads="1"/>
          </p:cNvSpPr>
          <p:nvPr/>
        </p:nvSpPr>
        <p:spPr bwMode="auto">
          <a:xfrm>
            <a:off x="107950" y="2117725"/>
            <a:ext cx="892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GEPS:</a:t>
            </a:r>
          </a:p>
        </p:txBody>
      </p:sp>
      <p:sp>
        <p:nvSpPr>
          <p:cNvPr id="44082" name="Text Box 76"/>
          <p:cNvSpPr txBox="1">
            <a:spLocks noChangeArrowheads="1"/>
          </p:cNvSpPr>
          <p:nvPr/>
        </p:nvSpPr>
        <p:spPr bwMode="auto">
          <a:xfrm>
            <a:off x="107950" y="4322763"/>
            <a:ext cx="8921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GEPS: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219325"/>
            <a:ext cx="8172450" cy="2001838"/>
          </a:xfrm>
        </p:spPr>
        <p:txBody>
          <a:bodyPr/>
          <a:lstStyle/>
          <a:p>
            <a:pPr algn="ctr"/>
            <a:r>
              <a:rPr lang="en-US" sz="3200" dirty="0" smtClean="0"/>
              <a:t>Results showing impact from </a:t>
            </a:r>
            <a:r>
              <a:rPr lang="en-US" sz="3200" dirty="0" smtClean="0">
                <a:solidFill>
                  <a:srgbClr val="FF0000"/>
                </a:solidFill>
              </a:rPr>
              <a:t>only</a:t>
            </a:r>
            <a:r>
              <a:rPr lang="en-US" sz="3200" dirty="0" smtClean="0"/>
              <a:t> replacing 4D-Var (or 3D-Var) with </a:t>
            </a:r>
            <a:r>
              <a:rPr lang="en-US" sz="3200" dirty="0" err="1" smtClean="0"/>
              <a:t>EnVar</a:t>
            </a:r>
            <a:r>
              <a:rPr lang="en-US" sz="3200" dirty="0" smtClean="0"/>
              <a:t>: global forecasts</a:t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(Buehner et al., NPG 2013)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2563"/>
            <a:ext cx="8243887" cy="7794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Forecast Results: </a:t>
            </a:r>
            <a:r>
              <a:rPr lang="en-US" sz="3200" dirty="0" err="1" smtClean="0">
                <a:solidFill>
                  <a:srgbClr val="FF3300"/>
                </a:solidFill>
              </a:rPr>
              <a:t>EnVar</a:t>
            </a:r>
            <a:r>
              <a:rPr lang="en-US" sz="3200" dirty="0" smtClean="0"/>
              <a:t> vs. </a:t>
            </a:r>
            <a:r>
              <a:rPr lang="en-US" sz="3200" dirty="0" smtClean="0">
                <a:solidFill>
                  <a:srgbClr val="0066CC"/>
                </a:solidFill>
              </a:rPr>
              <a:t>4D-Var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Radiosonde verification scores – 6 weeks, Feb/Mar 2011</a:t>
            </a:r>
          </a:p>
        </p:txBody>
      </p:sp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2343150" y="1062038"/>
            <a:ext cx="57578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		6h forecast</a:t>
            </a:r>
          </a:p>
          <a:p>
            <a:r>
              <a:rPr lang="en-US" sz="2000" b="1"/>
              <a:t>North 		   Tropics		South</a:t>
            </a:r>
          </a:p>
        </p:txBody>
      </p:sp>
      <p:pic>
        <p:nvPicPr>
          <p:cNvPr id="46083" name="Picture 2" descr="OmA_prof_FebMar_4D-EnVar_vs_4D-Var_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1709738"/>
            <a:ext cx="6900862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1"/>
          <p:cNvSpPr txBox="1">
            <a:spLocks noChangeArrowheads="1"/>
          </p:cNvSpPr>
          <p:nvPr/>
        </p:nvSpPr>
        <p:spPr bwMode="auto">
          <a:xfrm rot="-5400000">
            <a:off x="-686594" y="3936207"/>
            <a:ext cx="400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/>
              <a:t>zonal wind	       temperature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2955925" y="2635250"/>
            <a:ext cx="679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/>
              <a:t>stddev</a:t>
            </a: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2170113" y="2325688"/>
            <a:ext cx="4476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" descr="E-T_O-P_120_hr_Hemisphere_N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55675"/>
            <a:ext cx="4002088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43887" cy="779462"/>
          </a:xfrm>
        </p:spPr>
        <p:txBody>
          <a:bodyPr/>
          <a:lstStyle/>
          <a:p>
            <a:pPr eaLnBrk="1" hangingPunct="1"/>
            <a:r>
              <a:rPr lang="en-US" sz="3200" smtClean="0"/>
              <a:t>Forecast Results: </a:t>
            </a:r>
            <a:r>
              <a:rPr lang="en-US" sz="2400" smtClean="0">
                <a:solidFill>
                  <a:srgbClr val="FF3300"/>
                </a:solidFill>
              </a:rPr>
              <a:t>EnVar</a:t>
            </a:r>
            <a:r>
              <a:rPr lang="en-US" sz="2400" smtClean="0"/>
              <a:t> vs. </a:t>
            </a:r>
            <a:r>
              <a:rPr lang="en-US" sz="2400" smtClean="0">
                <a:solidFill>
                  <a:srgbClr val="0066CC"/>
                </a:solidFill>
              </a:rPr>
              <a:t>4D-Var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Radiosonde verification scores – 6 weeks, Feb/Mar 2011</a:t>
            </a:r>
          </a:p>
        </p:txBody>
      </p:sp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2700338" y="5056188"/>
            <a:ext cx="20145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EnVar</a:t>
            </a:r>
            <a:r>
              <a:rPr lang="en-US" sz="1600" b="1"/>
              <a:t> vs. </a:t>
            </a:r>
            <a:r>
              <a:rPr lang="en-US" sz="1600" b="1">
                <a:solidFill>
                  <a:srgbClr val="0066CC"/>
                </a:solidFill>
              </a:rPr>
              <a:t>4D-Var</a:t>
            </a:r>
          </a:p>
          <a:p>
            <a:r>
              <a:rPr lang="en-US" sz="1600" b="1"/>
              <a:t>120h forecast</a:t>
            </a:r>
          </a:p>
          <a:p>
            <a:r>
              <a:rPr lang="en-US" sz="1600" b="1"/>
              <a:t>North extra-tropics</a:t>
            </a:r>
          </a:p>
        </p:txBody>
      </p:sp>
      <p:sp>
        <p:nvSpPr>
          <p:cNvPr id="47108" name="Text Box 23"/>
          <p:cNvSpPr txBox="1">
            <a:spLocks noChangeArrowheads="1"/>
          </p:cNvSpPr>
          <p:nvPr/>
        </p:nvSpPr>
        <p:spPr bwMode="auto">
          <a:xfrm>
            <a:off x="2032000" y="24907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U</a:t>
            </a:r>
          </a:p>
        </p:txBody>
      </p:sp>
      <p:sp>
        <p:nvSpPr>
          <p:cNvPr id="47109" name="Text Box 24"/>
          <p:cNvSpPr txBox="1">
            <a:spLocks noChangeArrowheads="1"/>
          </p:cNvSpPr>
          <p:nvPr/>
        </p:nvSpPr>
        <p:spPr bwMode="auto">
          <a:xfrm>
            <a:off x="3995738" y="2490788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|U|</a:t>
            </a:r>
          </a:p>
        </p:txBody>
      </p:sp>
      <p:sp>
        <p:nvSpPr>
          <p:cNvPr id="47110" name="Text Box 25"/>
          <p:cNvSpPr txBox="1">
            <a:spLocks noChangeArrowheads="1"/>
          </p:cNvSpPr>
          <p:nvPr/>
        </p:nvSpPr>
        <p:spPr bwMode="auto">
          <a:xfrm>
            <a:off x="2032000" y="4365625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GZ</a:t>
            </a:r>
          </a:p>
        </p:txBody>
      </p:sp>
      <p:sp>
        <p:nvSpPr>
          <p:cNvPr id="47111" name="Text Box 26"/>
          <p:cNvSpPr txBox="1">
            <a:spLocks noChangeArrowheads="1"/>
          </p:cNvSpPr>
          <p:nvPr/>
        </p:nvSpPr>
        <p:spPr bwMode="auto">
          <a:xfrm>
            <a:off x="4064000" y="4365625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</a:t>
            </a:r>
          </a:p>
        </p:txBody>
      </p:sp>
      <p:sp>
        <p:nvSpPr>
          <p:cNvPr id="47112" name="Text Box 27"/>
          <p:cNvSpPr txBox="1">
            <a:spLocks noChangeArrowheads="1"/>
          </p:cNvSpPr>
          <p:nvPr/>
        </p:nvSpPr>
        <p:spPr bwMode="auto">
          <a:xfrm>
            <a:off x="2032000" y="5589588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T-T</a:t>
            </a:r>
            <a:r>
              <a:rPr lang="en-US" sz="1400" b="1" baseline="-25000"/>
              <a:t>d</a:t>
            </a:r>
          </a:p>
        </p:txBody>
      </p:sp>
      <p:pic>
        <p:nvPicPr>
          <p:cNvPr id="47113" name="Picture 11" descr="E-T_O-P_24_hr_Tropi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47738"/>
            <a:ext cx="4002088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7021513" y="5056188"/>
            <a:ext cx="1820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EnVar</a:t>
            </a:r>
            <a:r>
              <a:rPr lang="en-US" sz="1600" b="1"/>
              <a:t> vs. </a:t>
            </a:r>
            <a:r>
              <a:rPr lang="en-US" sz="1600" b="1">
                <a:solidFill>
                  <a:srgbClr val="3366CC"/>
                </a:solidFill>
              </a:rPr>
              <a:t>4D-Var</a:t>
            </a:r>
          </a:p>
          <a:p>
            <a:r>
              <a:rPr lang="en-US" sz="1600" b="1"/>
              <a:t>24h forecast</a:t>
            </a:r>
          </a:p>
          <a:p>
            <a:r>
              <a:rPr lang="en-US" sz="1600" b="1"/>
              <a:t>Tropics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6353175" y="24907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U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8316913" y="2490788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|U|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6353175" y="4365625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GZ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8385175" y="4365625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6353175" y="5589588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T-T</a:t>
            </a:r>
            <a:r>
              <a:rPr lang="en-US" sz="1400" b="1" baseline="-2500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2" descr="PRO_ALL_120_ALL_ALL_monde_h25_g-hv4ha"/>
          <p:cNvPicPr>
            <a:picLocks noChangeAspect="1" noChangeArrowheads="1"/>
          </p:cNvPicPr>
          <p:nvPr/>
        </p:nvPicPr>
        <p:blipFill>
          <a:blip r:embed="rId2" cstate="print"/>
          <a:srcRect t="9933"/>
          <a:stretch>
            <a:fillRect/>
          </a:stretch>
        </p:blipFill>
        <p:spPr bwMode="auto">
          <a:xfrm>
            <a:off x="4918075" y="1419225"/>
            <a:ext cx="41100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0" descr="PRO_ALL_120_ALL_ALL_monde_h25_g-h325j"/>
          <p:cNvPicPr>
            <a:picLocks noChangeAspect="1" noChangeArrowheads="1"/>
          </p:cNvPicPr>
          <p:nvPr/>
        </p:nvPicPr>
        <p:blipFill>
          <a:blip r:embed="rId3" cstate="print"/>
          <a:srcRect t="9933"/>
          <a:stretch>
            <a:fillRect/>
          </a:stretch>
        </p:blipFill>
        <p:spPr bwMode="auto">
          <a:xfrm>
            <a:off x="315913" y="1397000"/>
            <a:ext cx="41100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2075"/>
            <a:ext cx="8243887" cy="779463"/>
          </a:xfrm>
        </p:spPr>
        <p:txBody>
          <a:bodyPr/>
          <a:lstStyle/>
          <a:p>
            <a:pPr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EnVar</a:t>
            </a:r>
            <a:r>
              <a:rPr lang="en-US" sz="2400" smtClean="0"/>
              <a:t> vs. </a:t>
            </a:r>
            <a:r>
              <a:rPr lang="en-US" sz="2400" smtClean="0">
                <a:solidFill>
                  <a:srgbClr val="0066CC"/>
                </a:solidFill>
              </a:rPr>
              <a:t>3D-Var and 4D-Var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against ERA-Interim analyses – 6 weeks, Feb/Mar 2011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1187450" y="1036638"/>
            <a:ext cx="770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     EnVar</a:t>
            </a:r>
            <a:r>
              <a:rPr lang="en-US" sz="1600" b="1">
                <a:solidFill>
                  <a:srgbClr val="000000"/>
                </a:solidFill>
              </a:rPr>
              <a:t> vs. </a:t>
            </a:r>
            <a:r>
              <a:rPr lang="en-US" sz="1600" b="1">
                <a:solidFill>
                  <a:srgbClr val="0066CC"/>
                </a:solidFill>
              </a:rPr>
              <a:t>3D-Var   </a:t>
            </a:r>
            <a:r>
              <a:rPr lang="en-US" sz="1600" b="1">
                <a:solidFill>
                  <a:srgbClr val="000000"/>
                </a:solidFill>
              </a:rPr>
              <a:t>       			           </a:t>
            </a:r>
            <a:r>
              <a:rPr lang="en-US" sz="1600" b="1">
                <a:solidFill>
                  <a:srgbClr val="FF3300"/>
                </a:solidFill>
              </a:rPr>
              <a:t>EnVar</a:t>
            </a:r>
            <a:r>
              <a:rPr lang="en-US" sz="1600" b="1">
                <a:solidFill>
                  <a:srgbClr val="000000"/>
                </a:solidFill>
              </a:rPr>
              <a:t> vs. </a:t>
            </a:r>
            <a:r>
              <a:rPr lang="en-US" sz="1600" b="1">
                <a:solidFill>
                  <a:srgbClr val="0066CC"/>
                </a:solidFill>
              </a:rPr>
              <a:t>4D-Var</a:t>
            </a:r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776288" y="433387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2705100" y="433387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776288" y="17732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2705100" y="17732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3348038" y="996950"/>
            <a:ext cx="299561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120h forecast, global domain</a:t>
            </a:r>
          </a:p>
        </p:txBody>
      </p:sp>
      <p:sp>
        <p:nvSpPr>
          <p:cNvPr id="48138" name="Line 13"/>
          <p:cNvSpPr>
            <a:spLocks noChangeShapeType="1"/>
          </p:cNvSpPr>
          <p:nvPr/>
        </p:nvSpPr>
        <p:spPr bwMode="auto">
          <a:xfrm>
            <a:off x="5378450" y="434975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Line 14"/>
          <p:cNvSpPr>
            <a:spLocks noChangeShapeType="1"/>
          </p:cNvSpPr>
          <p:nvPr/>
        </p:nvSpPr>
        <p:spPr bwMode="auto">
          <a:xfrm>
            <a:off x="7307263" y="434975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15"/>
          <p:cNvSpPr>
            <a:spLocks noChangeShapeType="1"/>
          </p:cNvSpPr>
          <p:nvPr/>
        </p:nvSpPr>
        <p:spPr bwMode="auto">
          <a:xfrm>
            <a:off x="5378450" y="178911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Line 16"/>
          <p:cNvSpPr>
            <a:spLocks noChangeShapeType="1"/>
          </p:cNvSpPr>
          <p:nvPr/>
        </p:nvSpPr>
        <p:spPr bwMode="auto">
          <a:xfrm>
            <a:off x="7307263" y="178911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13"/>
          <p:cNvSpPr>
            <a:spLocks noChangeShapeType="1"/>
          </p:cNvSpPr>
          <p:nvPr/>
        </p:nvSpPr>
        <p:spPr bwMode="auto">
          <a:xfrm>
            <a:off x="5378450" y="47577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4"/>
          <p:cNvSpPr>
            <a:spLocks noChangeShapeType="1"/>
          </p:cNvSpPr>
          <p:nvPr/>
        </p:nvSpPr>
        <p:spPr bwMode="auto">
          <a:xfrm>
            <a:off x="7307263" y="47577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5378450" y="21971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>
            <a:off x="7307263" y="21971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Line 13"/>
          <p:cNvSpPr>
            <a:spLocks noChangeShapeType="1"/>
          </p:cNvSpPr>
          <p:nvPr/>
        </p:nvSpPr>
        <p:spPr bwMode="auto">
          <a:xfrm>
            <a:off x="763588" y="47418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Line 14"/>
          <p:cNvSpPr>
            <a:spLocks noChangeShapeType="1"/>
          </p:cNvSpPr>
          <p:nvPr/>
        </p:nvSpPr>
        <p:spPr bwMode="auto">
          <a:xfrm>
            <a:off x="2692400" y="47418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Line 15"/>
          <p:cNvSpPr>
            <a:spLocks noChangeShapeType="1"/>
          </p:cNvSpPr>
          <p:nvPr/>
        </p:nvSpPr>
        <p:spPr bwMode="auto">
          <a:xfrm>
            <a:off x="763588" y="21812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Line 16"/>
          <p:cNvSpPr>
            <a:spLocks noChangeShapeType="1"/>
          </p:cNvSpPr>
          <p:nvPr/>
        </p:nvSpPr>
        <p:spPr bwMode="auto">
          <a:xfrm>
            <a:off x="2692400" y="21812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827088" y="1476375"/>
            <a:ext cx="950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no EnKF 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covariances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827088" y="1844675"/>
            <a:ext cx="768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transition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zone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827088" y="2276475"/>
            <a:ext cx="955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½ EnKF and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½ NMC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covariances</a:t>
            </a:r>
          </a:p>
        </p:txBody>
      </p:sp>
      <p:sp>
        <p:nvSpPr>
          <p:cNvPr id="48153" name="Text Box 26"/>
          <p:cNvSpPr txBox="1">
            <a:spLocks noChangeArrowheads="1"/>
          </p:cNvSpPr>
          <p:nvPr/>
        </p:nvSpPr>
        <p:spPr bwMode="auto">
          <a:xfrm>
            <a:off x="5451475" y="1476375"/>
            <a:ext cx="9509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no EnKF 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covariances</a:t>
            </a:r>
          </a:p>
        </p:txBody>
      </p:sp>
      <p:sp>
        <p:nvSpPr>
          <p:cNvPr id="48154" name="Text Box 27"/>
          <p:cNvSpPr txBox="1">
            <a:spLocks noChangeArrowheads="1"/>
          </p:cNvSpPr>
          <p:nvPr/>
        </p:nvSpPr>
        <p:spPr bwMode="auto">
          <a:xfrm>
            <a:off x="5451475" y="1844675"/>
            <a:ext cx="768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transition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zone</a:t>
            </a:r>
          </a:p>
        </p:txBody>
      </p:sp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5451475" y="2276475"/>
            <a:ext cx="955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½ EnKF and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½ NMC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808080"/>
                </a:solidFill>
              </a:rPr>
              <a:t>covariances</a:t>
            </a:r>
          </a:p>
        </p:txBody>
      </p:sp>
      <p:sp>
        <p:nvSpPr>
          <p:cNvPr id="48156" name="Text Box 33"/>
          <p:cNvSpPr txBox="1">
            <a:spLocks noChangeArrowheads="1"/>
          </p:cNvSpPr>
          <p:nvPr/>
        </p:nvSpPr>
        <p:spPr bwMode="auto">
          <a:xfrm>
            <a:off x="1955800" y="29972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48157" name="Text Box 34"/>
          <p:cNvSpPr txBox="1">
            <a:spLocks noChangeArrowheads="1"/>
          </p:cNvSpPr>
          <p:nvPr/>
        </p:nvSpPr>
        <p:spPr bwMode="auto">
          <a:xfrm>
            <a:off x="1908175" y="564515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48158" name="Text Box 35"/>
          <p:cNvSpPr txBox="1">
            <a:spLocks noChangeArrowheads="1"/>
          </p:cNvSpPr>
          <p:nvPr/>
        </p:nvSpPr>
        <p:spPr bwMode="auto">
          <a:xfrm>
            <a:off x="3756025" y="2997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48159" name="Text Box 36"/>
          <p:cNvSpPr txBox="1">
            <a:spLocks noChangeArrowheads="1"/>
          </p:cNvSpPr>
          <p:nvPr/>
        </p:nvSpPr>
        <p:spPr bwMode="auto">
          <a:xfrm>
            <a:off x="3708400" y="564515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48160" name="Text Box 37"/>
          <p:cNvSpPr txBox="1">
            <a:spLocks noChangeArrowheads="1"/>
          </p:cNvSpPr>
          <p:nvPr/>
        </p:nvSpPr>
        <p:spPr bwMode="auto">
          <a:xfrm>
            <a:off x="6635750" y="29972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48161" name="Text Box 38"/>
          <p:cNvSpPr txBox="1">
            <a:spLocks noChangeArrowheads="1"/>
          </p:cNvSpPr>
          <p:nvPr/>
        </p:nvSpPr>
        <p:spPr bwMode="auto">
          <a:xfrm>
            <a:off x="6588125" y="564515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48162" name="Text Box 39"/>
          <p:cNvSpPr txBox="1">
            <a:spLocks noChangeArrowheads="1"/>
          </p:cNvSpPr>
          <p:nvPr/>
        </p:nvSpPr>
        <p:spPr bwMode="auto">
          <a:xfrm>
            <a:off x="8435975" y="29972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48163" name="Text Box 40"/>
          <p:cNvSpPr txBox="1">
            <a:spLocks noChangeArrowheads="1"/>
          </p:cNvSpPr>
          <p:nvPr/>
        </p:nvSpPr>
        <p:spPr bwMode="auto">
          <a:xfrm>
            <a:off x="8388350" y="564515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5" descr="PLT_VER_ALL_UU_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1773238"/>
            <a:ext cx="418941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8243887" cy="779462"/>
          </a:xfrm>
        </p:spPr>
        <p:txBody>
          <a:bodyPr/>
          <a:lstStyle/>
          <a:p>
            <a:pPr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EnVar</a:t>
            </a:r>
            <a:r>
              <a:rPr lang="en-US" sz="2400" smtClean="0"/>
              <a:t> vs. </a:t>
            </a:r>
            <a:r>
              <a:rPr lang="en-US" sz="2400" smtClean="0">
                <a:solidFill>
                  <a:srgbClr val="0066CC"/>
                </a:solidFill>
              </a:rPr>
              <a:t>4D-Var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against ERA-Interim analyses – 6 weeks, Feb/Mar 2011</a:t>
            </a:r>
          </a:p>
        </p:txBody>
      </p:sp>
      <p:sp>
        <p:nvSpPr>
          <p:cNvPr id="49155" name="Rectangle 11"/>
          <p:cNvSpPr>
            <a:spLocks noChangeArrowheads="1"/>
          </p:cNvSpPr>
          <p:nvPr/>
        </p:nvSpPr>
        <p:spPr bwMode="auto">
          <a:xfrm>
            <a:off x="5724525" y="1223963"/>
            <a:ext cx="28098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Tropics </a:t>
            </a:r>
          </a:p>
          <a:p>
            <a:pPr algn="ctr"/>
            <a:r>
              <a:rPr lang="en-US" b="1"/>
              <a:t>250hPa U-wind STDDEV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5508625" y="2371725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EnVar</a:t>
            </a:r>
            <a:r>
              <a:rPr lang="en-US" sz="1600" b="1"/>
              <a:t> vs. </a:t>
            </a:r>
            <a:r>
              <a:rPr lang="en-US" sz="1600" b="1">
                <a:solidFill>
                  <a:srgbClr val="0066CC"/>
                </a:solidFill>
              </a:rPr>
              <a:t>4D-Var</a:t>
            </a:r>
          </a:p>
        </p:txBody>
      </p:sp>
      <p:pic>
        <p:nvPicPr>
          <p:cNvPr id="49157" name="Picture 4" descr="ACC_VER_ALL_GZ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12938"/>
            <a:ext cx="41894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403350" y="3092450"/>
            <a:ext cx="302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EnVar</a:t>
            </a:r>
            <a:r>
              <a:rPr lang="en-US" sz="1600" b="1"/>
              <a:t> vs. </a:t>
            </a:r>
            <a:r>
              <a:rPr lang="en-US" sz="1600" b="1">
                <a:solidFill>
                  <a:srgbClr val="0066CC"/>
                </a:solidFill>
              </a:rPr>
              <a:t>4D-Var</a:t>
            </a: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1319213" y="1219200"/>
            <a:ext cx="3635375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North extra-tropics </a:t>
            </a:r>
          </a:p>
          <a:p>
            <a:pPr algn="ctr"/>
            <a:r>
              <a:rPr lang="en-US" b="1"/>
              <a:t>500hPa GZ correlation anomaly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8" descr="ACC_VER_ALL_GZ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418941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10" descr="ACC_VER_ALL_GZ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1773238"/>
            <a:ext cx="4189412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8243887" cy="7794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Forecast Results:</a:t>
            </a:r>
            <a:r>
              <a:rPr lang="en-US" altLang="en-US" sz="2400" smtClean="0"/>
              <a:t> </a:t>
            </a:r>
            <a:r>
              <a:rPr lang="en-US" altLang="en-US" sz="2400" smtClean="0">
                <a:solidFill>
                  <a:srgbClr val="FF3300"/>
                </a:solidFill>
              </a:rPr>
              <a:t>EnVar</a:t>
            </a:r>
            <a:r>
              <a:rPr lang="en-US" altLang="en-US" sz="2400" smtClean="0"/>
              <a:t> vs. </a:t>
            </a:r>
            <a:r>
              <a:rPr lang="en-US" altLang="en-US" sz="2400" smtClean="0">
                <a:solidFill>
                  <a:srgbClr val="0066CC"/>
                </a:solidFill>
              </a:rPr>
              <a:t>3D-Var and 4D-Var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2000" smtClean="0">
                <a:solidFill>
                  <a:schemeClr val="tx1"/>
                </a:solidFill>
              </a:rPr>
              <a:t>Verification against ERA-Interim analyses – 6 weeks, Feb/Mar 2011</a:t>
            </a:r>
          </a:p>
        </p:txBody>
      </p: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2771775" y="1077913"/>
            <a:ext cx="36099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South extra-tropics </a:t>
            </a:r>
          </a:p>
          <a:p>
            <a:pPr algn="ctr"/>
            <a:r>
              <a:rPr lang="en-US" altLang="en-US" b="1"/>
              <a:t>500hPa GZ correlation anomaly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84213" y="2924175"/>
            <a:ext cx="770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FF3300"/>
                </a:solidFill>
              </a:rPr>
              <a:t>EnVar</a:t>
            </a:r>
            <a:r>
              <a:rPr lang="en-US" altLang="en-US" sz="1600" b="1"/>
              <a:t> vs. </a:t>
            </a:r>
            <a:r>
              <a:rPr lang="en-US" altLang="en-US" sz="1600" b="1">
                <a:solidFill>
                  <a:srgbClr val="0066CC"/>
                </a:solidFill>
              </a:rPr>
              <a:t>3D-Var   </a:t>
            </a:r>
            <a:r>
              <a:rPr lang="en-US" altLang="en-US" sz="1600" b="1"/>
              <a:t>       			 </a:t>
            </a:r>
            <a:r>
              <a:rPr lang="en-US" altLang="en-US" sz="1600" b="1">
                <a:solidFill>
                  <a:srgbClr val="FF3300"/>
                </a:solidFill>
              </a:rPr>
              <a:t>EnVar</a:t>
            </a:r>
            <a:r>
              <a:rPr lang="en-US" altLang="en-US" sz="1600" b="1"/>
              <a:t> vs. </a:t>
            </a:r>
            <a:r>
              <a:rPr lang="en-US" altLang="en-US" sz="1600" b="1">
                <a:solidFill>
                  <a:srgbClr val="0066CC"/>
                </a:solidFill>
              </a:rPr>
              <a:t>4D-Var</a:t>
            </a:r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5308600" y="3589338"/>
            <a:ext cx="25209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altLang="en-US" sz="1200" b="1"/>
              <a:t>This is the only significant degradation seen in troposphere vs. 4D-Var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335213"/>
            <a:ext cx="8280400" cy="1741487"/>
          </a:xfrm>
        </p:spPr>
        <p:txBody>
          <a:bodyPr/>
          <a:lstStyle/>
          <a:p>
            <a:pPr algn="ctr"/>
            <a:r>
              <a:rPr lang="en-US" sz="3200" smtClean="0"/>
              <a:t>Additional data assimilation improvements to GDPS (and RDPS)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35000"/>
            <a:ext cx="7993063" cy="561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Major Contributions from:</a:t>
            </a:r>
            <a:endParaRPr lang="en-US" sz="1800" b="0" smtClean="0">
              <a:solidFill>
                <a:schemeClr val="tx1"/>
              </a:solidFill>
            </a:endParaRPr>
          </a:p>
        </p:txBody>
      </p:sp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827088" y="1484313"/>
            <a:ext cx="33845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</a:pPr>
            <a:r>
              <a:rPr lang="en-US" altLang="zh-TW" sz="2000" dirty="0"/>
              <a:t>ARMA: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 err="1"/>
              <a:t>Stéphane</a:t>
            </a:r>
            <a:r>
              <a:rPr lang="en-US" altLang="zh-TW" sz="2000" dirty="0"/>
              <a:t> </a:t>
            </a:r>
            <a:r>
              <a:rPr lang="en-US" altLang="zh-TW" sz="2000" dirty="0" err="1"/>
              <a:t>Laroche</a:t>
            </a:r>
            <a:endParaRPr lang="en-US" altLang="zh-TW" sz="2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/>
              <a:t>Louis Garand</a:t>
            </a:r>
            <a:endParaRPr lang="en-US" altLang="zh-TW" sz="2000" baseline="30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/>
              <a:t>Sylvain </a:t>
            </a:r>
            <a:r>
              <a:rPr lang="en-US" altLang="zh-TW" sz="2000" dirty="0" err="1"/>
              <a:t>Heillette</a:t>
            </a:r>
            <a:endParaRPr lang="en-US" altLang="zh-TW" sz="2000" baseline="30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/>
              <a:t>Stephen </a:t>
            </a:r>
            <a:r>
              <a:rPr lang="en-US" altLang="zh-TW" sz="2000" dirty="0" err="1"/>
              <a:t>MacPherson</a:t>
            </a:r>
            <a:endParaRPr lang="en-US" altLang="zh-TW" sz="2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 err="1"/>
              <a:t>Ervig</a:t>
            </a:r>
            <a:r>
              <a:rPr lang="en-US" altLang="zh-TW" sz="2000" dirty="0"/>
              <a:t> Lapalme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 err="1"/>
              <a:t>Cecilien</a:t>
            </a:r>
            <a:r>
              <a:rPr lang="en-US" altLang="zh-TW" sz="2000" dirty="0"/>
              <a:t> </a:t>
            </a:r>
            <a:r>
              <a:rPr lang="en-US" altLang="zh-TW" sz="2000" dirty="0" err="1"/>
              <a:t>Charette</a:t>
            </a:r>
            <a:endParaRPr lang="en-US" altLang="zh-TW" sz="2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</a:pPr>
            <a:r>
              <a:rPr lang="en-US" altLang="zh-TW" sz="2000" dirty="0" smtClean="0"/>
              <a:t>CMDA:</a:t>
            </a:r>
            <a:endParaRPr lang="en-US" altLang="zh-TW" sz="2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 err="1"/>
              <a:t>Josée</a:t>
            </a:r>
            <a:r>
              <a:rPr lang="en-US" altLang="zh-TW" sz="2000" dirty="0"/>
              <a:t> </a:t>
            </a:r>
            <a:r>
              <a:rPr lang="en-US" altLang="zh-TW" sz="2000" dirty="0" err="1"/>
              <a:t>Morneau</a:t>
            </a:r>
            <a:endParaRPr lang="en-US" altLang="zh-TW" sz="2000" baseline="30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/>
              <a:t>Pierre </a:t>
            </a:r>
            <a:r>
              <a:rPr lang="en-US" altLang="zh-TW" sz="2000" dirty="0" err="1"/>
              <a:t>Koclas</a:t>
            </a:r>
            <a:endParaRPr lang="en-US" altLang="zh-TW" sz="2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/>
              <a:t>Judy St James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 err="1"/>
              <a:t>Manon</a:t>
            </a:r>
            <a:r>
              <a:rPr lang="en-US" altLang="zh-TW" sz="2000" dirty="0"/>
              <a:t> </a:t>
            </a:r>
            <a:r>
              <a:rPr lang="en-US" altLang="zh-TW" sz="2000" dirty="0" err="1"/>
              <a:t>Lajoie</a:t>
            </a:r>
            <a:endParaRPr lang="en-US" altLang="zh-TW" sz="2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en-US" altLang="zh-TW" sz="2000" dirty="0" err="1"/>
              <a:t>Réal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Sarrazin</a:t>
            </a:r>
            <a:endParaRPr lang="en-US" altLang="zh-TW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1484313"/>
            <a:ext cx="3384550" cy="4824412"/>
          </a:xfrm>
          <a:prstGeom prst="rect">
            <a:avLst/>
          </a:prstGeom>
          <a:noFill/>
        </p:spPr>
        <p:txBody>
          <a:bodyPr/>
          <a:lstStyle/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altLang="zh-TW" sz="2000" dirty="0"/>
              <a:t>RPN: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altLang="zh-TW" sz="2000" dirty="0"/>
              <a:t>Ron </a:t>
            </a:r>
            <a:r>
              <a:rPr lang="en-US" altLang="zh-TW" sz="2000" dirty="0" err="1" smtClean="0"/>
              <a:t>McTaggart</a:t>
            </a:r>
            <a:r>
              <a:rPr lang="en-US" altLang="zh-TW" sz="2000" dirty="0" smtClean="0"/>
              <a:t>-Cowan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altLang="zh-TW" sz="2000" kern="0" dirty="0" smtClean="0">
                <a:latin typeface="+mn-lt"/>
                <a:ea typeface="+mn-ea"/>
                <a:cs typeface="+mn-cs"/>
              </a:rPr>
              <a:t>Martin </a:t>
            </a:r>
            <a:r>
              <a:rPr lang="en-US" altLang="zh-TW" sz="2000" kern="0" dirty="0" err="1">
                <a:latin typeface="+mn-lt"/>
                <a:ea typeface="+mn-ea"/>
                <a:cs typeface="+mn-cs"/>
              </a:rPr>
              <a:t>Charron</a:t>
            </a:r>
            <a:endParaRPr lang="en-US" altLang="zh-TW" sz="2000" kern="0" dirty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altLang="zh-TW" sz="2000" kern="0" dirty="0" smtClean="0">
                <a:latin typeface="+mn-lt"/>
                <a:ea typeface="+mn-ea"/>
                <a:cs typeface="+mn-cs"/>
              </a:rPr>
              <a:t>CMDS:</a:t>
            </a:r>
            <a:endParaRPr lang="en-US" altLang="zh-TW" sz="2000" kern="0" dirty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altLang="zh-TW" sz="2000" kern="0" dirty="0">
                <a:latin typeface="+mn-lt"/>
                <a:ea typeface="+mn-ea"/>
                <a:cs typeface="+mn-cs"/>
              </a:rPr>
              <a:t>Yves </a:t>
            </a:r>
            <a:r>
              <a:rPr lang="en-US" altLang="zh-TW" sz="2000" kern="0" dirty="0" err="1">
                <a:latin typeface="+mn-lt"/>
                <a:ea typeface="+mn-ea"/>
                <a:cs typeface="+mn-cs"/>
              </a:rPr>
              <a:t>Chartier</a:t>
            </a:r>
            <a:endParaRPr lang="en-US" altLang="zh-TW" sz="2000" kern="0" dirty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altLang="zh-TW" sz="2000" kern="0" dirty="0">
                <a:latin typeface="+mn-lt"/>
                <a:ea typeface="+mn-ea"/>
                <a:cs typeface="+mn-cs"/>
              </a:rPr>
              <a:t>Vincent Vu</a:t>
            </a:r>
            <a:endParaRPr lang="en-US" altLang="zh-TW" sz="2000" dirty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altLang="zh-TW" sz="2000" kern="0" dirty="0" err="1">
                <a:latin typeface="+mn-lt"/>
                <a:ea typeface="+mn-ea"/>
                <a:cs typeface="+mn-cs"/>
              </a:rPr>
              <a:t>Reine</a:t>
            </a:r>
            <a:r>
              <a:rPr lang="en-US" sz="2000" dirty="0"/>
              <a:t> Parent</a:t>
            </a:r>
            <a:endParaRPr lang="en-US" altLang="zh-TW" sz="2000" kern="0" dirty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altLang="zh-TW" sz="2000" kern="0" dirty="0">
                <a:latin typeface="+mn-lt"/>
                <a:ea typeface="+mn-ea"/>
                <a:cs typeface="+mn-cs"/>
              </a:rPr>
              <a:t>Michel </a:t>
            </a:r>
            <a:r>
              <a:rPr lang="en-US" sz="2000" dirty="0"/>
              <a:t>Van </a:t>
            </a:r>
            <a:r>
              <a:rPr lang="en-US" sz="2000" dirty="0" err="1" smtClean="0"/>
              <a:t>Eeckhout</a:t>
            </a:r>
            <a:endParaRPr lang="en-US" sz="2000" dirty="0" smtClean="0"/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endParaRPr lang="en-US" altLang="zh-TW" sz="2000" kern="0" dirty="0" smtClean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altLang="zh-TW" sz="2000" kern="0" dirty="0" smtClean="0">
                <a:latin typeface="+mn-lt"/>
                <a:ea typeface="+mn-ea"/>
                <a:cs typeface="+mn-cs"/>
              </a:rPr>
              <a:t>… and many others!</a:t>
            </a:r>
            <a:endParaRPr lang="en-US" altLang="zh-TW" sz="20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1" descr="PRO_ALL_024_ALL_ALL_monde_h255l-h251l"/>
          <p:cNvPicPr>
            <a:picLocks noChangeAspect="1" noChangeArrowheads="1"/>
          </p:cNvPicPr>
          <p:nvPr/>
        </p:nvPicPr>
        <p:blipFill>
          <a:blip r:embed="rId2" cstate="print"/>
          <a:srcRect t="54578"/>
          <a:stretch>
            <a:fillRect/>
          </a:stretch>
        </p:blipFill>
        <p:spPr bwMode="auto">
          <a:xfrm>
            <a:off x="4500563" y="4005263"/>
            <a:ext cx="460851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8172450" cy="1022350"/>
          </a:xfrm>
        </p:spPr>
        <p:txBody>
          <a:bodyPr/>
          <a:lstStyle/>
          <a:p>
            <a:r>
              <a:rPr lang="en-US" sz="3200" smtClean="0"/>
              <a:t>New satellite radiance bias correction approach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35025" y="1476375"/>
            <a:ext cx="830897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/>
              <a:t>Current approach uses background state as reference state for bias correction, i.e. background state assumed unbiased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/>
              <a:t>New approach: Perform an extra 3D-Var analysis that assimilates only: radiosonde, GPS-RO, aircraft, AMV, surface obs, scatterometer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/>
              <a:t>This analysis is </a:t>
            </a:r>
            <a:r>
              <a:rPr lang="en-US" sz="2000">
                <a:solidFill>
                  <a:srgbClr val="0066CC"/>
                </a:solidFill>
              </a:rPr>
              <a:t>ONLY</a:t>
            </a:r>
            <a:r>
              <a:rPr lang="en-US" sz="2000"/>
              <a:t> used as the reference state for computing the bias correction (instead of the background state)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/>
              <a:t>Allows conventional data and GPS-RO (instead of the forecast model) to have </a:t>
            </a:r>
            <a:r>
              <a:rPr lang="en-US" sz="2000" i="1"/>
              <a:t>the last word</a:t>
            </a:r>
            <a:r>
              <a:rPr lang="en-US" sz="2000"/>
              <a:t> for establishing the reference state for bias correction</a:t>
            </a:r>
          </a:p>
        </p:txBody>
      </p:sp>
      <p:sp>
        <p:nvSpPr>
          <p:cNvPr id="52228" name="Text Box 12"/>
          <p:cNvSpPr txBox="1">
            <a:spLocks noChangeArrowheads="1"/>
          </p:cNvSpPr>
          <p:nvPr/>
        </p:nvSpPr>
        <p:spPr bwMode="auto">
          <a:xfrm>
            <a:off x="77788" y="4581525"/>
            <a:ext cx="4403725" cy="1089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24h global forecast vs ERA-interim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New approach (uses 3D-Var analysis)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3366CC"/>
                </a:solidFill>
              </a:rPr>
              <a:t>Old approach (uses background state)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5148263" y="4024313"/>
            <a:ext cx="936625" cy="1295400"/>
          </a:xfrm>
          <a:prstGeom prst="ellipse">
            <a:avLst/>
          </a:prstGeom>
          <a:noFill/>
          <a:ln w="28575" algn="ctr">
            <a:solidFill>
              <a:srgbClr val="33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80288" y="4095750"/>
            <a:ext cx="720725" cy="2213570"/>
          </a:xfrm>
          <a:prstGeom prst="ellipse">
            <a:avLst/>
          </a:prstGeom>
          <a:noFill/>
          <a:ln w="28575" algn="ctr">
            <a:solidFill>
              <a:srgbClr val="33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6372225" y="566102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GZ</a:t>
            </a:r>
          </a:p>
        </p:txBody>
      </p:sp>
      <p:sp>
        <p:nvSpPr>
          <p:cNvPr id="52232" name="TextBox 8"/>
          <p:cNvSpPr txBox="1">
            <a:spLocks noChangeArrowheads="1"/>
          </p:cNvSpPr>
          <p:nvPr/>
        </p:nvSpPr>
        <p:spPr bwMode="auto">
          <a:xfrm>
            <a:off x="8532813" y="5661025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00213"/>
            <a:ext cx="4232275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Increased volume of data: selection of observations according to model levels.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Revised observation error statistics.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Horizontal drift of radiosonde balloon and acquisition time taken into account in both data assimilation and verification systems </a:t>
            </a:r>
            <a:r>
              <a:rPr lang="en-US" altLang="en-US" sz="1800" dirty="0" smtClean="0">
                <a:sym typeface="Wingdings" pitchFamily="2" charset="2"/>
              </a:rPr>
              <a:t> 4D</a:t>
            </a:r>
            <a:r>
              <a:rPr lang="en-US" altLang="en-US" sz="18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Bias correction scheme for aircraft temperature reports.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</a:rPr>
              <a:t>Bias correction scheme for </a:t>
            </a:r>
            <a:r>
              <a:rPr lang="en-US" altLang="en-US" sz="1800" dirty="0" err="1" smtClean="0">
                <a:solidFill>
                  <a:schemeClr val="bg1">
                    <a:lumMod val="50000"/>
                  </a:schemeClr>
                </a:solidFill>
              </a:rPr>
              <a:t>radiosonde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</a:rPr>
              <a:t> temperature and humidity under development.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dirty="0" smtClean="0"/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7308850" y="6308725"/>
            <a:ext cx="1655763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3251" name="Picture 5" descr="niveaux_modeles_vs_pres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628775"/>
            <a:ext cx="41052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AutoShape 6"/>
          <p:cNvSpPr>
            <a:spLocks/>
          </p:cNvSpPr>
          <p:nvPr/>
        </p:nvSpPr>
        <p:spPr bwMode="auto">
          <a:xfrm rot="-5400000">
            <a:off x="6480175" y="4760913"/>
            <a:ext cx="504825" cy="1873250"/>
          </a:xfrm>
          <a:prstGeom prst="leftBrace">
            <a:avLst>
              <a:gd name="adj1" fmla="val 30922"/>
              <a:gd name="adj2" fmla="val 522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6156325" y="6021388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Operational</a:t>
            </a:r>
          </a:p>
        </p:txBody>
      </p:sp>
      <p:sp>
        <p:nvSpPr>
          <p:cNvPr id="53254" name="AutoShape 8"/>
          <p:cNvSpPr>
            <a:spLocks/>
          </p:cNvSpPr>
          <p:nvPr/>
        </p:nvSpPr>
        <p:spPr bwMode="auto">
          <a:xfrm rot="-5400000">
            <a:off x="8064500" y="5265738"/>
            <a:ext cx="504825" cy="863600"/>
          </a:xfrm>
          <a:prstGeom prst="leftBrace">
            <a:avLst>
              <a:gd name="adj1" fmla="val 14256"/>
              <a:gd name="adj2" fmla="val 522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7596188" y="5870575"/>
            <a:ext cx="15128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/>
              <a:t>Proposed</a:t>
            </a:r>
          </a:p>
          <a:p>
            <a:pPr algn="ctr"/>
            <a:r>
              <a:rPr lang="en-US" altLang="en-US" sz="1400" b="1"/>
              <a:t> for both</a:t>
            </a:r>
          </a:p>
          <a:p>
            <a:pPr algn="ctr"/>
            <a:r>
              <a:rPr lang="en-US" altLang="en-US" sz="1400" b="1"/>
              <a:t>Radiosonde &amp;</a:t>
            </a:r>
          </a:p>
          <a:p>
            <a:pPr algn="ctr"/>
            <a:r>
              <a:rPr lang="en-US" altLang="en-US" sz="1400" b="1"/>
              <a:t> Aircraft</a:t>
            </a: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2725"/>
            <a:ext cx="8459787" cy="11525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Upgrades to Processing and Assimilation of Radiosonde and Aircraft Data</a:t>
            </a:r>
            <a:br>
              <a:rPr lang="en-US" altLang="en-US" sz="3200" smtClean="0"/>
            </a:br>
            <a:r>
              <a:rPr lang="en-US" altLang="en-US" sz="2000" smtClean="0">
                <a:solidFill>
                  <a:schemeClr val="tx1"/>
                </a:solidFill>
              </a:rPr>
              <a:t>(Laroche and Sarrazin, W&amp;F, 2013)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1"/>
          <p:cNvSpPr>
            <a:spLocks noChangeArrowheads="1"/>
          </p:cNvSpPr>
          <p:nvPr/>
        </p:nvSpPr>
        <p:spPr bwMode="auto">
          <a:xfrm>
            <a:off x="7667625" y="6308725"/>
            <a:ext cx="140335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1225" y="1479550"/>
            <a:ext cx="4267200" cy="1066800"/>
          </a:xfrm>
        </p:spPr>
        <p:txBody>
          <a:bodyPr/>
          <a:lstStyle/>
          <a:p>
            <a:pPr algn="ctr" eaLnBrk="1" hangingPunct="1"/>
            <a:r>
              <a:rPr lang="fr-CA" altLang="en-US" sz="1400" smtClean="0">
                <a:solidFill>
                  <a:srgbClr val="FF0000"/>
                </a:solidFill>
              </a:rPr>
              <a:t>Verification Scores against Radiosondes for the GDPS over the Northern Hemisphere for January and February 2009</a:t>
            </a:r>
            <a:endParaRPr lang="en-US" altLang="en-US" sz="1400" smtClean="0">
              <a:solidFill>
                <a:srgbClr val="FF0000"/>
              </a:solidFill>
            </a:endParaRPr>
          </a:p>
        </p:txBody>
      </p:sp>
      <p:grpSp>
        <p:nvGrpSpPr>
          <p:cNvPr id="54275" name="Group 1"/>
          <p:cNvGrpSpPr>
            <a:grpSpLocks/>
          </p:cNvGrpSpPr>
          <p:nvPr/>
        </p:nvGrpSpPr>
        <p:grpSpPr bwMode="auto">
          <a:xfrm>
            <a:off x="3913188" y="2354263"/>
            <a:ext cx="5113337" cy="4398962"/>
            <a:chOff x="3851275" y="1557338"/>
            <a:chExt cx="5113338" cy="4398962"/>
          </a:xfrm>
        </p:grpSpPr>
        <p:pic>
          <p:nvPicPr>
            <p:cNvPr id="54278" name="Picture 10" descr="O-P_12_hr_Hemisphere_Nord_hiver_2009"/>
            <p:cNvPicPr>
              <a:picLocks noChangeAspect="1" noChangeArrowheads="1"/>
            </p:cNvPicPr>
            <p:nvPr/>
          </p:nvPicPr>
          <p:blipFill>
            <a:blip r:embed="rId2" cstate="print"/>
            <a:srcRect l="50764" t="2315" b="65175"/>
            <a:stretch>
              <a:fillRect/>
            </a:stretch>
          </p:blipFill>
          <p:spPr bwMode="auto">
            <a:xfrm>
              <a:off x="4781550" y="1852613"/>
              <a:ext cx="2095500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11" descr="O-P_12_hr_Hemisphere_Nord_hiver_2009"/>
            <p:cNvPicPr>
              <a:picLocks noChangeAspect="1" noChangeArrowheads="1"/>
            </p:cNvPicPr>
            <p:nvPr/>
          </p:nvPicPr>
          <p:blipFill>
            <a:blip r:embed="rId2" cstate="print"/>
            <a:srcRect l="50764" t="35005" b="31172"/>
            <a:stretch>
              <a:fillRect/>
            </a:stretch>
          </p:blipFill>
          <p:spPr bwMode="auto">
            <a:xfrm>
              <a:off x="6869113" y="1779588"/>
              <a:ext cx="20955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0" name="Text Box 12"/>
            <p:cNvSpPr txBox="1">
              <a:spLocks noChangeArrowheads="1"/>
            </p:cNvSpPr>
            <p:nvPr/>
          </p:nvSpPr>
          <p:spPr bwMode="auto">
            <a:xfrm>
              <a:off x="4932363" y="1557338"/>
              <a:ext cx="1619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/>
                <a:t>Wind module</a:t>
              </a:r>
            </a:p>
          </p:txBody>
        </p:sp>
        <p:sp>
          <p:nvSpPr>
            <p:cNvPr id="54281" name="Text Box 13"/>
            <p:cNvSpPr txBox="1">
              <a:spLocks noChangeArrowheads="1"/>
            </p:cNvSpPr>
            <p:nvPr/>
          </p:nvSpPr>
          <p:spPr bwMode="auto">
            <a:xfrm>
              <a:off x="7107238" y="1557338"/>
              <a:ext cx="156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/>
                <a:t>Temperature</a:t>
              </a:r>
            </a:p>
          </p:txBody>
        </p:sp>
        <p:sp>
          <p:nvSpPr>
            <p:cNvPr id="54282" name="Text Box 14"/>
            <p:cNvSpPr txBox="1">
              <a:spLocks noChangeArrowheads="1"/>
            </p:cNvSpPr>
            <p:nvPr/>
          </p:nvSpPr>
          <p:spPr bwMode="auto">
            <a:xfrm>
              <a:off x="3887788" y="2355850"/>
              <a:ext cx="971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/>
                <a:t>12h</a:t>
              </a:r>
            </a:p>
          </p:txBody>
        </p:sp>
        <p:sp>
          <p:nvSpPr>
            <p:cNvPr id="54283" name="Text Box 17"/>
            <p:cNvSpPr txBox="1">
              <a:spLocks noChangeArrowheads="1"/>
            </p:cNvSpPr>
            <p:nvPr/>
          </p:nvSpPr>
          <p:spPr bwMode="auto">
            <a:xfrm>
              <a:off x="3851275" y="4451350"/>
              <a:ext cx="971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/>
                <a:t>48h</a:t>
              </a:r>
            </a:p>
          </p:txBody>
        </p:sp>
        <p:pic>
          <p:nvPicPr>
            <p:cNvPr id="54284" name="Picture 19" descr="O-P_48_hr_Hemisphere_Nord"/>
            <p:cNvPicPr>
              <a:picLocks noChangeAspect="1" noChangeArrowheads="1"/>
            </p:cNvPicPr>
            <p:nvPr/>
          </p:nvPicPr>
          <p:blipFill>
            <a:blip r:embed="rId3" cstate="print"/>
            <a:srcRect l="50981" t="34589" b="30824"/>
            <a:stretch>
              <a:fillRect/>
            </a:stretch>
          </p:blipFill>
          <p:spPr bwMode="auto">
            <a:xfrm>
              <a:off x="6853238" y="3795713"/>
              <a:ext cx="2111375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20" descr="O-P_48_hr_Hemisphere_Nord"/>
            <p:cNvPicPr>
              <a:picLocks noChangeAspect="1" noChangeArrowheads="1"/>
            </p:cNvPicPr>
            <p:nvPr/>
          </p:nvPicPr>
          <p:blipFill>
            <a:blip r:embed="rId3" cstate="print"/>
            <a:srcRect l="50981" t="1106" b="65413"/>
            <a:stretch>
              <a:fillRect/>
            </a:stretch>
          </p:blipFill>
          <p:spPr bwMode="auto">
            <a:xfrm>
              <a:off x="4789488" y="3816350"/>
              <a:ext cx="2087562" cy="206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6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800100" y="2052638"/>
            <a:ext cx="3233738" cy="3833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General short-range forecast improvements above 500 hPa in both wind and temperature fields.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The temperature forecast biases are significantly improved due to the bias correction scheme for aircraft below 200 hPa and to the new rejection criteria for radiosonde humidity data above.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4213" y="274638"/>
            <a:ext cx="8459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kern="0">
                <a:solidFill>
                  <a:srgbClr val="3A601B"/>
                </a:solidFill>
                <a:latin typeface="+mj-lt"/>
                <a:ea typeface="+mj-ea"/>
                <a:cs typeface="+mj-cs"/>
              </a:rPr>
              <a:t>Upgrades to Processing and Assimilation of Radiosonde and Aircraft Data</a:t>
            </a:r>
            <a:endParaRPr lang="en-US" altLang="en-US" sz="3200" b="1" kern="0" dirty="0">
              <a:solidFill>
                <a:srgbClr val="3A601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72" name="Group 140"/>
          <p:cNvGraphicFramePr>
            <a:graphicFrameLocks noGrp="1"/>
          </p:cNvGraphicFramePr>
          <p:nvPr/>
        </p:nvGraphicFramePr>
        <p:xfrm>
          <a:off x="914400" y="1052513"/>
          <a:ext cx="7186613" cy="5226499"/>
        </p:xfrm>
        <a:graphic>
          <a:graphicData uri="http://schemas.openxmlformats.org/drawingml/2006/table">
            <a:tbl>
              <a:tblPr/>
              <a:tblGrid>
                <a:gridCol w="1036638"/>
                <a:gridCol w="2816225"/>
                <a:gridCol w="592137"/>
                <a:gridCol w="519113"/>
                <a:gridCol w="592137"/>
                <a:gridCol w="519113"/>
                <a:gridCol w="593725"/>
                <a:gridCol w="517525"/>
              </a:tblGrid>
              <a:tr h="506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bands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4DVar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4DVar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AIRS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IASI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AIRS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IASI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AIRS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IASI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650-770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sounding</a:t>
                      </a: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</a:t>
                      </a: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than</a:t>
                      </a: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80mb)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fr-C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sounding</a:t>
                      </a: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(80mb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peak &lt; 150mb)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sounding (peak lower than 150mb)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770-980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Surface, low peaking T, RH sounding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980-1070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Ozone sounding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1070-1310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and cloud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1310-2035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vapor &amp; temperature sounding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FF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2035-2175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column amount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2175-2250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Temperature sounding (N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2250-2420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Temperature sounding (CO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2420-2700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and cloud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volume assimilated (Million/day)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55427" name="Rectangle 13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260350"/>
            <a:ext cx="8229600" cy="685800"/>
          </a:xfrm>
        </p:spPr>
        <p:txBody>
          <a:bodyPr/>
          <a:lstStyle/>
          <a:p>
            <a:r>
              <a:rPr lang="en-US" sz="3200" smtClean="0"/>
              <a:t>Revision of AIRS/IASI channel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7" descr="pw_map_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88" y="3405188"/>
            <a:ext cx="40227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 Box 45"/>
          <p:cNvSpPr txBox="1">
            <a:spLocks noChangeArrowheads="1"/>
          </p:cNvSpPr>
          <p:nvPr/>
        </p:nvSpPr>
        <p:spPr bwMode="auto">
          <a:xfrm>
            <a:off x="838200" y="1831975"/>
            <a:ext cx="434816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/>
              <a:t> </a:t>
            </a:r>
            <a:r>
              <a:rPr lang="en-US" altLang="en-US"/>
              <a:t>Data available every 30 minutes. Network uses mostly existing (NGS geodesy) GPS site infrastructure with some additional sites installed and maintained by NOAA. GPS MET from nearby SYNO/METAR at ~50% of sites.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Like NOAA wind profiler network, still a “demonstration” network although GPS PW data are assimilated operationally in NCEP regional models. FSL plans to transfer network to OPS.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More GPS sites in Canada could be added (with assistance from Environment Canada).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44450"/>
            <a:ext cx="7986713" cy="1368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 smtClean="0"/>
              <a:t>Assimilation of GB-GPS Data over North America</a:t>
            </a:r>
          </a:p>
          <a:p>
            <a:pPr eaLnBrk="1" hangingPunct="1">
              <a:defRPr/>
            </a:pPr>
            <a:r>
              <a:rPr lang="en-US" altLang="en-US" sz="2000" kern="0" dirty="0" smtClean="0">
                <a:solidFill>
                  <a:schemeClr val="tx1"/>
                </a:solidFill>
              </a:rPr>
              <a:t>(Stephen Macpherson)</a:t>
            </a:r>
          </a:p>
        </p:txBody>
      </p:sp>
      <p:grpSp>
        <p:nvGrpSpPr>
          <p:cNvPr id="56324" name="Group 3"/>
          <p:cNvGrpSpPr>
            <a:grpSpLocks/>
          </p:cNvGrpSpPr>
          <p:nvPr/>
        </p:nvGrpSpPr>
        <p:grpSpPr bwMode="auto">
          <a:xfrm>
            <a:off x="5762625" y="1662113"/>
            <a:ext cx="2765425" cy="1574800"/>
            <a:chOff x="5954580" y="1508750"/>
            <a:chExt cx="2765315" cy="1574605"/>
          </a:xfrm>
        </p:grpSpPr>
        <p:pic>
          <p:nvPicPr>
            <p:cNvPr id="563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2140" y="2462835"/>
              <a:ext cx="524387" cy="390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4580" y="1508750"/>
              <a:ext cx="703862" cy="5864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56327" name="Text Box 13"/>
            <p:cNvSpPr txBox="1">
              <a:spLocks noChangeArrowheads="1"/>
            </p:cNvSpPr>
            <p:nvPr/>
          </p:nvSpPr>
          <p:spPr bwMode="auto">
            <a:xfrm>
              <a:off x="6738518" y="2775578"/>
              <a:ext cx="10595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 b="1"/>
                <a:t>GPS</a:t>
              </a:r>
              <a:r>
                <a:rPr lang="en-US" altLang="en-US" sz="1400" b="1"/>
                <a:t> </a:t>
              </a:r>
              <a:r>
                <a:rPr lang="en-US" altLang="en-US" sz="1000" b="1"/>
                <a:t>Receiver</a:t>
              </a:r>
            </a:p>
          </p:txBody>
        </p:sp>
        <p:sp>
          <p:nvSpPr>
            <p:cNvPr id="56328" name="Line 31"/>
            <p:cNvSpPr>
              <a:spLocks noChangeShapeType="1"/>
            </p:cNvSpPr>
            <p:nvPr/>
          </p:nvSpPr>
          <p:spPr bwMode="auto">
            <a:xfrm>
              <a:off x="6435853" y="1873820"/>
              <a:ext cx="818164" cy="608451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Line 32"/>
            <p:cNvSpPr>
              <a:spLocks noChangeShapeType="1"/>
            </p:cNvSpPr>
            <p:nvPr/>
          </p:nvSpPr>
          <p:spPr bwMode="auto">
            <a:xfrm>
              <a:off x="7254017" y="1914384"/>
              <a:ext cx="0" cy="567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Text Box 33"/>
            <p:cNvSpPr txBox="1">
              <a:spLocks noChangeArrowheads="1"/>
            </p:cNvSpPr>
            <p:nvPr/>
          </p:nvSpPr>
          <p:spPr bwMode="auto">
            <a:xfrm>
              <a:off x="6821421" y="1739180"/>
              <a:ext cx="6309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altLang="en-US" sz="1000">
                  <a:solidFill>
                    <a:srgbClr val="3366CC"/>
                  </a:solidFill>
                </a:rPr>
                <a:t>zenith</a:t>
              </a:r>
            </a:p>
          </p:txBody>
        </p:sp>
        <p:pic>
          <p:nvPicPr>
            <p:cNvPr id="56331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24054" y="1508750"/>
              <a:ext cx="695841" cy="59323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56332" name="Line 41"/>
            <p:cNvSpPr>
              <a:spLocks noChangeShapeType="1"/>
            </p:cNvSpPr>
            <p:nvPr/>
          </p:nvSpPr>
          <p:spPr bwMode="auto">
            <a:xfrm flipH="1">
              <a:off x="7254016" y="2095229"/>
              <a:ext cx="770037" cy="387042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52"/>
            <p:cNvSpPr>
              <a:spLocks noChangeShapeType="1"/>
            </p:cNvSpPr>
            <p:nvPr/>
          </p:nvSpPr>
          <p:spPr bwMode="auto">
            <a:xfrm flipH="1" flipV="1">
              <a:off x="7302145" y="2136482"/>
              <a:ext cx="336889" cy="127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Text Box 53"/>
            <p:cNvSpPr txBox="1">
              <a:spLocks noChangeArrowheads="1"/>
            </p:cNvSpPr>
            <p:nvPr/>
          </p:nvSpPr>
          <p:spPr bwMode="auto">
            <a:xfrm>
              <a:off x="7337160" y="1899891"/>
              <a:ext cx="8271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altLang="en-US" sz="800"/>
                <a:t>mapping function</a:t>
              </a:r>
            </a:p>
          </p:txBody>
        </p:sp>
        <p:sp>
          <p:nvSpPr>
            <p:cNvPr id="56335" name="Text Box 54"/>
            <p:cNvSpPr txBox="1">
              <a:spLocks noChangeArrowheads="1"/>
            </p:cNvSpPr>
            <p:nvPr/>
          </p:nvSpPr>
          <p:spPr bwMode="auto">
            <a:xfrm rot="-1584740">
              <a:off x="7393092" y="2132224"/>
              <a:ext cx="11069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altLang="en-US" sz="800" b="1"/>
                <a:t>delay</a:t>
              </a:r>
              <a:r>
                <a:rPr lang="en-CA" altLang="en-US" sz="800"/>
                <a:t> due atmosphere N(z)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4"/>
          <p:cNvGrpSpPr>
            <a:grpSpLocks/>
          </p:cNvGrpSpPr>
          <p:nvPr/>
        </p:nvGrpSpPr>
        <p:grpSpPr bwMode="auto">
          <a:xfrm>
            <a:off x="5838825" y="1470025"/>
            <a:ext cx="3495675" cy="2136775"/>
            <a:chOff x="5838825" y="4710113"/>
            <a:chExt cx="3495675" cy="2136775"/>
          </a:xfrm>
        </p:grpSpPr>
        <p:pic>
          <p:nvPicPr>
            <p:cNvPr id="5735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t="3864" b="5624"/>
            <a:stretch>
              <a:fillRect/>
            </a:stretch>
          </p:blipFill>
          <p:spPr bwMode="auto">
            <a:xfrm>
              <a:off x="5838825" y="5160963"/>
              <a:ext cx="3305175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Text Box 10"/>
            <p:cNvSpPr txBox="1">
              <a:spLocks noChangeArrowheads="1"/>
            </p:cNvSpPr>
            <p:nvPr/>
          </p:nvSpPr>
          <p:spPr bwMode="auto">
            <a:xfrm>
              <a:off x="6108700" y="4710113"/>
              <a:ext cx="32258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altLang="en-US" sz="1100" b="1">
                  <a:solidFill>
                    <a:srgbClr val="FF0000"/>
                  </a:solidFill>
                </a:rPr>
                <a:t>PW verification against GPS observations over North America for the GDPS (summer)</a:t>
              </a:r>
            </a:p>
            <a:p>
              <a:pPr>
                <a:spcBef>
                  <a:spcPct val="50000"/>
                </a:spcBef>
              </a:pPr>
              <a:endParaRPr lang="en-CA" altLang="en-US"/>
            </a:p>
            <a:p>
              <a:pPr>
                <a:spcBef>
                  <a:spcPct val="50000"/>
                </a:spcBef>
              </a:pPr>
              <a:endParaRPr lang="en-CA" altLang="en-US"/>
            </a:p>
          </p:txBody>
        </p:sp>
      </p:grpSp>
      <p:pic>
        <p:nvPicPr>
          <p:cNvPr id="57346" name="Picture 13"/>
          <p:cNvPicPr>
            <a:picLocks noChangeAspect="1" noChangeArrowheads="1"/>
          </p:cNvPicPr>
          <p:nvPr/>
        </p:nvPicPr>
        <p:blipFill>
          <a:blip r:embed="rId3" cstate="print"/>
          <a:srcRect t="14771" b="7054"/>
          <a:stretch>
            <a:fillRect/>
          </a:stretch>
        </p:blipFill>
        <p:spPr bwMode="auto">
          <a:xfrm>
            <a:off x="5954713" y="3971925"/>
            <a:ext cx="3159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18"/>
          <p:cNvSpPr>
            <a:spLocks noChangeArrowheads="1"/>
          </p:cNvSpPr>
          <p:nvPr/>
        </p:nvSpPr>
        <p:spPr bwMode="auto">
          <a:xfrm>
            <a:off x="6915150" y="3805238"/>
            <a:ext cx="2111375" cy="536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57348" name="Text Box 21"/>
          <p:cNvSpPr txBox="1">
            <a:spLocks noChangeArrowheads="1"/>
          </p:cNvSpPr>
          <p:nvPr/>
        </p:nvSpPr>
        <p:spPr bwMode="auto">
          <a:xfrm>
            <a:off x="6108700" y="3697288"/>
            <a:ext cx="31511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1100" b="1">
                <a:solidFill>
                  <a:srgbClr val="FF3300"/>
                </a:solidFill>
              </a:rPr>
              <a:t>0h-24h precipitation bias and threat scores over the USA for the RDPS (summer)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69938" y="1662113"/>
            <a:ext cx="5222875" cy="4646612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95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CA" altLang="en-US" sz="1800" kern="0" dirty="0"/>
              <a:t>P</a:t>
            </a:r>
            <a:r>
              <a:rPr lang="en-CA" altLang="en-US" sz="1800" kern="0" dirty="0" smtClean="0"/>
              <a:t>ositive impact on analysis and forecast HU (PW) when verified against GB-GPS observations, mainly in the short range (days 1-2).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800" kern="0" dirty="0" smtClean="0"/>
              <a:t>GB-GPS data help reduce moist bias in </a:t>
            </a:r>
            <a:r>
              <a:rPr lang="en-CA" altLang="en-US" sz="1800" kern="0" dirty="0" err="1" smtClean="0"/>
              <a:t>EnVar</a:t>
            </a:r>
            <a:r>
              <a:rPr lang="en-CA" altLang="en-US" sz="1800" kern="0" dirty="0" smtClean="0"/>
              <a:t> HU analysis over some regions of USA and Mexico.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800" kern="0" dirty="0" smtClean="0"/>
              <a:t>RDPS 24h PR accumulation forecast scores improved, mostly in classes &lt; 20 mm and for 00-24h period; overall PR is reduced (due to reduced PW), which helps reduce the positive PR bias of the model.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800" kern="0" dirty="0" smtClean="0"/>
              <a:t>Overall impact is less in winter but still evident in the warmer, more humid regions of North America.</a:t>
            </a:r>
          </a:p>
          <a:p>
            <a:pPr>
              <a:lnSpc>
                <a:spcPct val="90000"/>
              </a:lnSpc>
              <a:defRPr/>
            </a:pPr>
            <a:r>
              <a:rPr lang="en-CA" altLang="en-US" sz="1800" kern="0" dirty="0" smtClean="0"/>
              <a:t>Data from other GPS networks (E-GVAP) will be added in the future.</a:t>
            </a:r>
            <a:endParaRPr lang="en-CA" altLang="en-US" sz="1800" kern="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201613"/>
            <a:ext cx="7986713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 smtClean="0"/>
              <a:t>Assimilation of GB-GPS Data over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557338"/>
            <a:ext cx="8172450" cy="3240087"/>
          </a:xfrm>
        </p:spPr>
        <p:txBody>
          <a:bodyPr/>
          <a:lstStyle/>
          <a:p>
            <a:pPr algn="ctr"/>
            <a:r>
              <a:rPr lang="en-US" sz="3200" smtClean="0"/>
              <a:t>Results showing total impact from all proposed changes </a:t>
            </a:r>
            <a:br>
              <a:rPr lang="en-US" sz="3200" smtClean="0"/>
            </a:br>
            <a:r>
              <a:rPr lang="en-US" sz="3200" smtClean="0"/>
              <a:t>(GDPS 4.0.0 vs. GDPS 3.0.0)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Verification against radiosonde observations (1D or 4D)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http://riemann.cmc.ec.gc.ca/SGPD/ENVAR/SCORES/HIVER/ARCAD/k4h1v4af_GDPL40CH1AP1_own/E-T_O-A_Mon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84313"/>
            <a:ext cx="362426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8" descr="http://riemann.cmc.ec.gc.ca/SGPD/ENVAR/SCORES/HIVER/ARCAD/k4h1v4af_GDPL40CH1AP1_own/E-T_O-P6hr_Mon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(1D/4D) Radiosondes – </a:t>
            </a:r>
            <a:r>
              <a:rPr lang="en-US" sz="2000" u="sng" smtClean="0">
                <a:solidFill>
                  <a:schemeClr val="tx1"/>
                </a:solidFill>
              </a:rPr>
              <a:t>Feb-March, 2011, World</a:t>
            </a:r>
          </a:p>
        </p:txBody>
      </p:sp>
      <p:sp>
        <p:nvSpPr>
          <p:cNvPr id="59396" name="Rectangle 11"/>
          <p:cNvSpPr>
            <a:spLocks noChangeArrowheads="1"/>
          </p:cNvSpPr>
          <p:nvPr/>
        </p:nvSpPr>
        <p:spPr bwMode="auto">
          <a:xfrm>
            <a:off x="2149475" y="1095375"/>
            <a:ext cx="98266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Anl-Obs</a:t>
            </a:r>
          </a:p>
        </p:txBody>
      </p:sp>
      <p:sp>
        <p:nvSpPr>
          <p:cNvPr id="59397" name="Text Box 33"/>
          <p:cNvSpPr txBox="1">
            <a:spLocks noChangeArrowheads="1"/>
          </p:cNvSpPr>
          <p:nvPr/>
        </p:nvSpPr>
        <p:spPr bwMode="auto">
          <a:xfrm>
            <a:off x="1782763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59398" name="Text Box 35"/>
          <p:cNvSpPr txBox="1">
            <a:spLocks noChangeArrowheads="1"/>
          </p:cNvSpPr>
          <p:nvPr/>
        </p:nvSpPr>
        <p:spPr bwMode="auto">
          <a:xfrm>
            <a:off x="3779838" y="2328863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59399" name="Text Box 36"/>
          <p:cNvSpPr txBox="1">
            <a:spLocks noChangeArrowheads="1"/>
          </p:cNvSpPr>
          <p:nvPr/>
        </p:nvSpPr>
        <p:spPr bwMode="auto">
          <a:xfrm>
            <a:off x="36147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9400" name="Text Box 37"/>
          <p:cNvSpPr txBox="1">
            <a:spLocks noChangeArrowheads="1"/>
          </p:cNvSpPr>
          <p:nvPr/>
        </p:nvSpPr>
        <p:spPr bwMode="auto">
          <a:xfrm>
            <a:off x="6364288" y="23320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59401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59402" name="Text Box 40"/>
          <p:cNvSpPr txBox="1">
            <a:spLocks noChangeArrowheads="1"/>
          </p:cNvSpPr>
          <p:nvPr/>
        </p:nvSpPr>
        <p:spPr bwMode="auto">
          <a:xfrm>
            <a:off x="8077200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496050" y="1109663"/>
            <a:ext cx="10287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P6h-Obs</a:t>
            </a:r>
          </a:p>
        </p:txBody>
      </p:sp>
      <p:sp>
        <p:nvSpPr>
          <p:cNvPr id="59404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9405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9406" name="AutoShape 6" descr="http://riemann.cmc.ec.gc.ca/SGPD/ENVAR/SCORES/HIVER/ARCAD/k4h1v4af_GDPL40CH1AP1_own/E-T_O-P6hr_Hemisphere_Nord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Rectangle 21"/>
          <p:cNvSpPr>
            <a:spLocks noChangeArrowheads="1"/>
          </p:cNvSpPr>
          <p:nvPr/>
        </p:nvSpPr>
        <p:spPr bwMode="auto">
          <a:xfrm>
            <a:off x="827088" y="3429000"/>
            <a:ext cx="1873250" cy="1728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Rectangle 22"/>
          <p:cNvSpPr>
            <a:spLocks noChangeArrowheads="1"/>
          </p:cNvSpPr>
          <p:nvPr/>
        </p:nvSpPr>
        <p:spPr bwMode="auto">
          <a:xfrm>
            <a:off x="5219700" y="3429000"/>
            <a:ext cx="1873250" cy="1728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8" descr="http://riemann.cmc.ec.gc.ca/SGPD/ENVAR/SCORES/HIVER/ARCAD/k4h1v4af_GDPL40CH1AP1_own/E-T_O-P6hr_Hemisphere_No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10" descr="http://riemann.cmc.ec.gc.ca/SGPD/ENVAR/SCORES/ETE/ARCAD/k4e1v4af_GDPL40CE1AP1_own/E-T_O-P6hr_Hemisphere_No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31750"/>
            <a:ext cx="889317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(1D/4D) Radiosondes – </a:t>
            </a:r>
            <a:r>
              <a:rPr lang="en-US" sz="2000" u="sng" smtClean="0">
                <a:solidFill>
                  <a:schemeClr val="tx1"/>
                </a:solidFill>
              </a:rPr>
              <a:t>P6h-Obs, Northern extra-tropics</a:t>
            </a:r>
          </a:p>
        </p:txBody>
      </p:sp>
      <p:sp>
        <p:nvSpPr>
          <p:cNvPr id="60420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0421" name="Text Box 33"/>
          <p:cNvSpPr txBox="1">
            <a:spLocks noChangeArrowheads="1"/>
          </p:cNvSpPr>
          <p:nvPr/>
        </p:nvSpPr>
        <p:spPr bwMode="auto">
          <a:xfrm>
            <a:off x="1782763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0422" name="Text Box 35"/>
          <p:cNvSpPr txBox="1">
            <a:spLocks noChangeArrowheads="1"/>
          </p:cNvSpPr>
          <p:nvPr/>
        </p:nvSpPr>
        <p:spPr bwMode="auto">
          <a:xfrm>
            <a:off x="3779838" y="2328863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0423" name="Text Box 36"/>
          <p:cNvSpPr txBox="1">
            <a:spLocks noChangeArrowheads="1"/>
          </p:cNvSpPr>
          <p:nvPr/>
        </p:nvSpPr>
        <p:spPr bwMode="auto">
          <a:xfrm>
            <a:off x="36147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0424" name="Text Box 37"/>
          <p:cNvSpPr txBox="1">
            <a:spLocks noChangeArrowheads="1"/>
          </p:cNvSpPr>
          <p:nvPr/>
        </p:nvSpPr>
        <p:spPr bwMode="auto">
          <a:xfrm>
            <a:off x="6364288" y="23320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0425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0426" name="Text Box 40"/>
          <p:cNvSpPr txBox="1">
            <a:spLocks noChangeArrowheads="1"/>
          </p:cNvSpPr>
          <p:nvPr/>
        </p:nvSpPr>
        <p:spPr bwMode="auto">
          <a:xfrm>
            <a:off x="8077200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0428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0429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0430" name="AutoShape 6" descr="http://riemann.cmc.ec.gc.ca/SGPD/ENVAR/SCORES/HIVER/ARCAD/k4h1v4af_GDPL40CH1AP1_own/E-T_O-P6hr_Hemisphere_Nord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Rectangle 21"/>
          <p:cNvSpPr>
            <a:spLocks noChangeArrowheads="1"/>
          </p:cNvSpPr>
          <p:nvPr/>
        </p:nvSpPr>
        <p:spPr bwMode="auto">
          <a:xfrm>
            <a:off x="827088" y="3429000"/>
            <a:ext cx="1873250" cy="1728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Rectangle 22"/>
          <p:cNvSpPr>
            <a:spLocks noChangeArrowheads="1"/>
          </p:cNvSpPr>
          <p:nvPr/>
        </p:nvSpPr>
        <p:spPr bwMode="auto">
          <a:xfrm>
            <a:off x="5219700" y="3429000"/>
            <a:ext cx="1873250" cy="1728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 descr="http://riemann.cmc.ec.gc.ca/SGPD/ENVAR/SCORES/HIVER/ARCAD/k4h1v4af_GDPL40CH1AP1_own/E-T_O-P6hr_Hemisphere_S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362426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8" descr="http://riemann.cmc.ec.gc.ca/SGPD/ENVAR/SCORES/HIVER/ARCAD/k4h1v4af_GDPL40CH1AP1_own/E-T_O-P6hr_Tropiqu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(1D/4D) Radiosondes – </a:t>
            </a:r>
            <a:r>
              <a:rPr lang="en-US" sz="2000" u="sng" smtClean="0">
                <a:solidFill>
                  <a:schemeClr val="tx1"/>
                </a:solidFill>
              </a:rPr>
              <a:t>P6h-Obs, Feb-March, 2011</a:t>
            </a:r>
          </a:p>
        </p:txBody>
      </p:sp>
      <p:sp>
        <p:nvSpPr>
          <p:cNvPr id="61444" name="Rectangle 11"/>
          <p:cNvSpPr>
            <a:spLocks noChangeArrowheads="1"/>
          </p:cNvSpPr>
          <p:nvPr/>
        </p:nvSpPr>
        <p:spPr bwMode="auto">
          <a:xfrm>
            <a:off x="1476375" y="1095375"/>
            <a:ext cx="238442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Southern extra-tropics</a:t>
            </a:r>
          </a:p>
        </p:txBody>
      </p:sp>
      <p:sp>
        <p:nvSpPr>
          <p:cNvPr id="61445" name="Text Box 33"/>
          <p:cNvSpPr txBox="1">
            <a:spLocks noChangeArrowheads="1"/>
          </p:cNvSpPr>
          <p:nvPr/>
        </p:nvSpPr>
        <p:spPr bwMode="auto">
          <a:xfrm>
            <a:off x="1782763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1446" name="Text Box 35"/>
          <p:cNvSpPr txBox="1">
            <a:spLocks noChangeArrowheads="1"/>
          </p:cNvSpPr>
          <p:nvPr/>
        </p:nvSpPr>
        <p:spPr bwMode="auto">
          <a:xfrm>
            <a:off x="3779838" y="2328863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1447" name="Text Box 36"/>
          <p:cNvSpPr txBox="1">
            <a:spLocks noChangeArrowheads="1"/>
          </p:cNvSpPr>
          <p:nvPr/>
        </p:nvSpPr>
        <p:spPr bwMode="auto">
          <a:xfrm>
            <a:off x="36147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1448" name="Text Box 37"/>
          <p:cNvSpPr txBox="1">
            <a:spLocks noChangeArrowheads="1"/>
          </p:cNvSpPr>
          <p:nvPr/>
        </p:nvSpPr>
        <p:spPr bwMode="auto">
          <a:xfrm>
            <a:off x="6364288" y="23320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1449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1450" name="Text Box 40"/>
          <p:cNvSpPr txBox="1">
            <a:spLocks noChangeArrowheads="1"/>
          </p:cNvSpPr>
          <p:nvPr/>
        </p:nvSpPr>
        <p:spPr bwMode="auto">
          <a:xfrm>
            <a:off x="8077200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610350" y="1109663"/>
            <a:ext cx="9144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Tropics</a:t>
            </a:r>
          </a:p>
        </p:txBody>
      </p:sp>
      <p:sp>
        <p:nvSpPr>
          <p:cNvPr id="61452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1453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1454" name="Rectangle 20"/>
          <p:cNvSpPr>
            <a:spLocks noChangeArrowheads="1"/>
          </p:cNvSpPr>
          <p:nvPr/>
        </p:nvSpPr>
        <p:spPr bwMode="auto">
          <a:xfrm>
            <a:off x="827088" y="3429000"/>
            <a:ext cx="1873250" cy="1728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Rectangle 21"/>
          <p:cNvSpPr>
            <a:spLocks noChangeArrowheads="1"/>
          </p:cNvSpPr>
          <p:nvPr/>
        </p:nvSpPr>
        <p:spPr bwMode="auto">
          <a:xfrm>
            <a:off x="5219700" y="3429000"/>
            <a:ext cx="1873250" cy="1728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561263" cy="561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Upgrade to deterministic systems</a:t>
            </a:r>
            <a:endParaRPr lang="en-US" sz="2000" b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088" y="836613"/>
            <a:ext cx="8320087" cy="532923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Changes are mostly to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the data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assimilation systems (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GDPS/RDPS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):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b="1" kern="0" dirty="0">
                <a:solidFill>
                  <a:srgbClr val="3366CC"/>
                </a:solidFill>
                <a:latin typeface="+mn-lt"/>
                <a:ea typeface="+mn-ea"/>
                <a:cs typeface="+mn-cs"/>
              </a:rPr>
              <a:t>4D-EnVar replaces 4D-Var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Model and Analysis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grids:</a:t>
            </a:r>
          </a:p>
          <a:p>
            <a:pPr marL="744538" lvl="1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Analysis increment: 50km instead of 100km grid spacing</a:t>
            </a:r>
          </a:p>
          <a:p>
            <a:pPr marL="744538" lvl="1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Unchanged for background and 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analysis</a:t>
            </a:r>
            <a:endParaRPr lang="en-US" kern="0" dirty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Satellite radiance observations:</a:t>
            </a:r>
          </a:p>
          <a:p>
            <a:pPr marL="744538" lvl="1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Improved satellite radiance bias correction scheme</a:t>
            </a:r>
          </a:p>
          <a:p>
            <a:pPr marL="744538" lvl="1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Additional AIRS/IASI channels assimilated</a:t>
            </a:r>
          </a:p>
          <a:p>
            <a:pPr marL="744538" lvl="1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U</a:t>
            </a:r>
            <a:r>
              <a:rPr lang="en-US" kern="0" dirty="0" err="1">
                <a:latin typeface="+mn-lt"/>
                <a:ea typeface="+mn-ea"/>
                <a:cs typeface="+mn-cs"/>
              </a:rPr>
              <a:t>pgrade</a:t>
            </a:r>
            <a:r>
              <a:rPr lang="en-US" kern="0" dirty="0">
                <a:latin typeface="+mn-lt"/>
                <a:ea typeface="+mn-ea"/>
                <a:cs typeface="+mn-cs"/>
              </a:rPr>
              <a:t> RTTOV8 to RTTOV10</a:t>
            </a:r>
          </a:p>
          <a:p>
            <a:pPr marL="744538" lvl="1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M</a:t>
            </a:r>
            <a:r>
              <a:rPr lang="en-US" kern="0" dirty="0" err="1">
                <a:latin typeface="+mn-lt"/>
                <a:ea typeface="+mn-ea"/>
                <a:cs typeface="+mn-cs"/>
              </a:rPr>
              <a:t>odified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 err="1">
                <a:latin typeface="+mn-lt"/>
                <a:ea typeface="+mn-ea"/>
                <a:cs typeface="+mn-cs"/>
              </a:rPr>
              <a:t>obs</a:t>
            </a:r>
            <a:r>
              <a:rPr lang="en-US" kern="0" dirty="0">
                <a:latin typeface="+mn-lt"/>
                <a:ea typeface="+mn-ea"/>
                <a:cs typeface="+mn-cs"/>
              </a:rPr>
              <a:t> error </a:t>
            </a:r>
            <a:r>
              <a:rPr lang="en-US" kern="0" dirty="0" err="1">
                <a:latin typeface="+mn-lt"/>
                <a:ea typeface="+mn-ea"/>
                <a:cs typeface="+mn-cs"/>
              </a:rPr>
              <a:t>stddev</a:t>
            </a:r>
            <a:r>
              <a:rPr lang="en-US" kern="0" dirty="0">
                <a:latin typeface="+mn-lt"/>
                <a:ea typeface="+mn-ea"/>
                <a:cs typeface="+mn-cs"/>
              </a:rPr>
              <a:t> for all radiance observations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Improved treatment of radiosonde (4D) and aircraft observations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Assimilation of ground-based GPS data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Use of new global sea ice concentration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analysis</a:t>
            </a: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4D-IAU and recycling of physics variables (GDPS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only)</a:t>
            </a:r>
          </a:p>
          <a:p>
            <a:pPr marL="287338" indent="-287338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Use of Maestro for R/D/O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ttp://riemann.cmc.ec.gc.ca/SGPD/ENVAR/SCORES/HIVER/ARCAD/k4h1v4af_GDPL40CH1AP1_own/E-T_O-P_24_hr_Hemisphere_No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84313"/>
            <a:ext cx="362426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4" descr="http://riemann.cmc.ec.gc.ca/SGPD/ENVAR/SCORES/ETE/ARCAD/k4e1v4af_GDPL40CE1AP1_own/E-T_O-P_24_hr_Hemisphere_No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24h, Northern extra-tropics</a:t>
            </a:r>
          </a:p>
        </p:txBody>
      </p:sp>
      <p:sp>
        <p:nvSpPr>
          <p:cNvPr id="62468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2469" name="Text Box 33"/>
          <p:cNvSpPr txBox="1">
            <a:spLocks noChangeArrowheads="1"/>
          </p:cNvSpPr>
          <p:nvPr/>
        </p:nvSpPr>
        <p:spPr bwMode="auto">
          <a:xfrm>
            <a:off x="1782763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2470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2471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2472" name="Text Box 36"/>
          <p:cNvSpPr txBox="1">
            <a:spLocks noChangeArrowheads="1"/>
          </p:cNvSpPr>
          <p:nvPr/>
        </p:nvSpPr>
        <p:spPr bwMode="auto">
          <a:xfrm>
            <a:off x="36147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2473" name="Text Box 37"/>
          <p:cNvSpPr txBox="1">
            <a:spLocks noChangeArrowheads="1"/>
          </p:cNvSpPr>
          <p:nvPr/>
        </p:nvSpPr>
        <p:spPr bwMode="auto">
          <a:xfrm>
            <a:off x="6364288" y="23320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2474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2475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2476" name="Text Box 40"/>
          <p:cNvSpPr txBox="1">
            <a:spLocks noChangeArrowheads="1"/>
          </p:cNvSpPr>
          <p:nvPr/>
        </p:nvSpPr>
        <p:spPr bwMode="auto">
          <a:xfrm>
            <a:off x="8077200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2478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2479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riemann.cmc.ec.gc.ca/SGPD/ENVAR/SCORES/HIVER/ARCAD/k4h1v4af_GDPL40CH1AP1_own/E-T_O-P_72_hr_Hemisphere_No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84313"/>
            <a:ext cx="362426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 descr="http://riemann.cmc.ec.gc.ca/SGPD/ENVAR/SCORES/ETE/ARCAD/k4e1v4af_GDPL40CE1AP1_own/E-T_O-P_72_hr_Hemisphere_No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72h, Northern extra-tropics</a:t>
            </a:r>
          </a:p>
        </p:txBody>
      </p:sp>
      <p:sp>
        <p:nvSpPr>
          <p:cNvPr id="63492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3493" name="Text Box 33"/>
          <p:cNvSpPr txBox="1">
            <a:spLocks noChangeArrowheads="1"/>
          </p:cNvSpPr>
          <p:nvPr/>
        </p:nvSpPr>
        <p:spPr bwMode="auto">
          <a:xfrm>
            <a:off x="1782763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3494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3495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3496" name="Text Box 36"/>
          <p:cNvSpPr txBox="1">
            <a:spLocks noChangeArrowheads="1"/>
          </p:cNvSpPr>
          <p:nvPr/>
        </p:nvSpPr>
        <p:spPr bwMode="auto">
          <a:xfrm>
            <a:off x="36147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3497" name="Text Box 37"/>
          <p:cNvSpPr txBox="1">
            <a:spLocks noChangeArrowheads="1"/>
          </p:cNvSpPr>
          <p:nvPr/>
        </p:nvSpPr>
        <p:spPr bwMode="auto">
          <a:xfrm>
            <a:off x="6364288" y="23320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3498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3499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3500" name="Text Box 40"/>
          <p:cNvSpPr txBox="1">
            <a:spLocks noChangeArrowheads="1"/>
          </p:cNvSpPr>
          <p:nvPr/>
        </p:nvSpPr>
        <p:spPr bwMode="auto">
          <a:xfrm>
            <a:off x="8077200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3501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3502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3503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riemann.cmc.ec.gc.ca/SGPD/ENVAR/SCORES/HIVER/ARCAD/k4h1v4af_GDPL40CH1AP1_own/E-T_O-P_120_hr_Hemisphere_No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362426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4" descr="http://riemann.cmc.ec.gc.ca/SGPD/ENVAR/SCORES/ETE/ARCAD/k4e1v4af_GDPL40CE1AP1_own/E-T_O-P_120_hr_Hemisphere_No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488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120h, Northern extra-tropics</a:t>
            </a:r>
          </a:p>
        </p:txBody>
      </p:sp>
      <p:sp>
        <p:nvSpPr>
          <p:cNvPr id="64516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027238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4518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4519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4520" name="Text Box 36"/>
          <p:cNvSpPr txBox="1">
            <a:spLocks noChangeArrowheads="1"/>
          </p:cNvSpPr>
          <p:nvPr/>
        </p:nvSpPr>
        <p:spPr bwMode="auto">
          <a:xfrm>
            <a:off x="37036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4521" name="Text Box 37"/>
          <p:cNvSpPr txBox="1">
            <a:spLocks noChangeArrowheads="1"/>
          </p:cNvSpPr>
          <p:nvPr/>
        </p:nvSpPr>
        <p:spPr bwMode="auto">
          <a:xfrm>
            <a:off x="6454775" y="23320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4522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4523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4524" name="Text Box 40"/>
          <p:cNvSpPr txBox="1">
            <a:spLocks noChangeArrowheads="1"/>
          </p:cNvSpPr>
          <p:nvPr/>
        </p:nvSpPr>
        <p:spPr bwMode="auto">
          <a:xfrm>
            <a:off x="816768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4525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4526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4527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4528" name="TextBox 18"/>
          <p:cNvSpPr txBox="1">
            <a:spLocks noChangeArrowheads="1"/>
          </p:cNvSpPr>
          <p:nvPr/>
        </p:nvSpPr>
        <p:spPr bwMode="auto">
          <a:xfrm>
            <a:off x="2700338" y="5229225"/>
            <a:ext cx="2375718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Slight negative impact for winds/GZ 250hPa-500hPa, but…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://riemann.cmc.ec.gc.ca/SGPD/ENVAR/SCORES/HIVER/ARCAD/k4h1v4af_GDPL40CH1AP1_own/E-T_O-P_144_hr_Hemisphere_No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4" descr="http://riemann.cmc.ec.gc.ca/SGPD/ENVAR/SCORES/ETE/ARCAD/k4e1v4af_GDPL40CE1AP1_own/E-T_O-P_144_hr_Hemisphere_No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144h, Northern extra-tropics</a:t>
            </a:r>
          </a:p>
        </p:txBody>
      </p:sp>
      <p:sp>
        <p:nvSpPr>
          <p:cNvPr id="65540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5541" name="Text Box 33"/>
          <p:cNvSpPr txBox="1">
            <a:spLocks noChangeArrowheads="1"/>
          </p:cNvSpPr>
          <p:nvPr/>
        </p:nvSpPr>
        <p:spPr bwMode="auto">
          <a:xfrm>
            <a:off x="2027238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5542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5543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5544" name="Text Box 36"/>
          <p:cNvSpPr txBox="1">
            <a:spLocks noChangeArrowheads="1"/>
          </p:cNvSpPr>
          <p:nvPr/>
        </p:nvSpPr>
        <p:spPr bwMode="auto">
          <a:xfrm>
            <a:off x="37036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5545" name="Text Box 37"/>
          <p:cNvSpPr txBox="1">
            <a:spLocks noChangeArrowheads="1"/>
          </p:cNvSpPr>
          <p:nvPr/>
        </p:nvSpPr>
        <p:spPr bwMode="auto">
          <a:xfrm>
            <a:off x="6454775" y="23320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5546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5547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5548" name="Text Box 40"/>
          <p:cNvSpPr txBox="1">
            <a:spLocks noChangeArrowheads="1"/>
          </p:cNvSpPr>
          <p:nvPr/>
        </p:nvSpPr>
        <p:spPr bwMode="auto">
          <a:xfrm>
            <a:off x="816768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5549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5550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5551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5552" name="TextBox 18"/>
          <p:cNvSpPr txBox="1">
            <a:spLocks noChangeArrowheads="1"/>
          </p:cNvSpPr>
          <p:nvPr/>
        </p:nvSpPr>
        <p:spPr bwMode="auto">
          <a:xfrm>
            <a:off x="2771775" y="5300663"/>
            <a:ext cx="2160588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Becomes positive or neutral for day 6!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riemann.cmc.ec.gc.ca/SGPD/ENVAR/SCORES/HIVER/ARCAD/k4h1v4af_GDPL40CH1AP1_own/E-T_O-P_48_hr_Hemisphere_S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362426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4" descr="http://riemann.cmc.ec.gc.ca/SGPD/ENVAR/SCORES/ETE/ARCAD/k4e1v4af_GDPL40CE1AP1_own/E-T_O-P_48_hr_Hemisphere_S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3" y="1484313"/>
            <a:ext cx="362426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48h, Southern extra-tropics</a:t>
            </a:r>
          </a:p>
        </p:txBody>
      </p: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6565" name="Text Box 33"/>
          <p:cNvSpPr txBox="1">
            <a:spLocks noChangeArrowheads="1"/>
          </p:cNvSpPr>
          <p:nvPr/>
        </p:nvSpPr>
        <p:spPr bwMode="auto">
          <a:xfrm>
            <a:off x="2027238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6566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6567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6568" name="Text Box 36"/>
          <p:cNvSpPr txBox="1">
            <a:spLocks noChangeArrowheads="1"/>
          </p:cNvSpPr>
          <p:nvPr/>
        </p:nvSpPr>
        <p:spPr bwMode="auto">
          <a:xfrm>
            <a:off x="37036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6569" name="Text Box 37"/>
          <p:cNvSpPr txBox="1">
            <a:spLocks noChangeArrowheads="1"/>
          </p:cNvSpPr>
          <p:nvPr/>
        </p:nvSpPr>
        <p:spPr bwMode="auto">
          <a:xfrm>
            <a:off x="6454775" y="23320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6570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6571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6572" name="Text Box 40"/>
          <p:cNvSpPr txBox="1">
            <a:spLocks noChangeArrowheads="1"/>
          </p:cNvSpPr>
          <p:nvPr/>
        </p:nvSpPr>
        <p:spPr bwMode="auto">
          <a:xfrm>
            <a:off x="816768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6573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6574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6575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riemann.cmc.ec.gc.ca/SGPD/ENVAR/SCORES/HIVER/ARCAD/k4h1v4af_GDPL40CH1AP1_own/E-T_O-P_120_hr_Hemisphere_S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4" descr="http://riemann.cmc.ec.gc.ca/SGPD/ENVAR/SCORES/ETE/ARCAD/k4e1v4af_GDPL40CE1AP1_own/E-T_O-P_120_hr_Hemisphere_S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775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120h, Southern extra-tropics</a:t>
            </a:r>
          </a:p>
        </p:txBody>
      </p:sp>
      <p:sp>
        <p:nvSpPr>
          <p:cNvPr id="67588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7589" name="Text Box 33"/>
          <p:cNvSpPr txBox="1">
            <a:spLocks noChangeArrowheads="1"/>
          </p:cNvSpPr>
          <p:nvPr/>
        </p:nvSpPr>
        <p:spPr bwMode="auto">
          <a:xfrm>
            <a:off x="2027238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7590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7591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7592" name="Text Box 36"/>
          <p:cNvSpPr txBox="1">
            <a:spLocks noChangeArrowheads="1"/>
          </p:cNvSpPr>
          <p:nvPr/>
        </p:nvSpPr>
        <p:spPr bwMode="auto">
          <a:xfrm>
            <a:off x="37036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7593" name="Text Box 37"/>
          <p:cNvSpPr txBox="1">
            <a:spLocks noChangeArrowheads="1"/>
          </p:cNvSpPr>
          <p:nvPr/>
        </p:nvSpPr>
        <p:spPr bwMode="auto">
          <a:xfrm>
            <a:off x="6454775" y="23320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7594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7595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7596" name="Text Box 40"/>
          <p:cNvSpPr txBox="1">
            <a:spLocks noChangeArrowheads="1"/>
          </p:cNvSpPr>
          <p:nvPr/>
        </p:nvSpPr>
        <p:spPr bwMode="auto">
          <a:xfrm>
            <a:off x="816768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7597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7599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ttp://riemann.cmc.ec.gc.ca/SGPD/ENVAR/SCORES/HIVER/ARCAD/k4h1v4af_GDPL40CH1AP1_own/E-T_O-P_24_hr_Tropiqu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4" descr="http://riemann.cmc.ec.gc.ca/SGPD/ENVAR/SCORES/ETE/ARCAD/k4e1v4af_GDPL40CE1AP1_own/E-T_O-P_24_hr_Tropiqu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24h, Tropics</a:t>
            </a: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8613" name="Text Box 33"/>
          <p:cNvSpPr txBox="1">
            <a:spLocks noChangeArrowheads="1"/>
          </p:cNvSpPr>
          <p:nvPr/>
        </p:nvSpPr>
        <p:spPr bwMode="auto">
          <a:xfrm>
            <a:off x="2027238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8614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8615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8616" name="Text Box 36"/>
          <p:cNvSpPr txBox="1">
            <a:spLocks noChangeArrowheads="1"/>
          </p:cNvSpPr>
          <p:nvPr/>
        </p:nvSpPr>
        <p:spPr bwMode="auto">
          <a:xfrm>
            <a:off x="37036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8617" name="Text Box 37"/>
          <p:cNvSpPr txBox="1">
            <a:spLocks noChangeArrowheads="1"/>
          </p:cNvSpPr>
          <p:nvPr/>
        </p:nvSpPr>
        <p:spPr bwMode="auto">
          <a:xfrm>
            <a:off x="6454775" y="23320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8618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8619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8620" name="Text Box 40"/>
          <p:cNvSpPr txBox="1">
            <a:spLocks noChangeArrowheads="1"/>
          </p:cNvSpPr>
          <p:nvPr/>
        </p:nvSpPr>
        <p:spPr bwMode="auto">
          <a:xfrm>
            <a:off x="816768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8621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8623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riemann.cmc.ec.gc.ca/SGPD/ENVAR/SCORES/HIVER/ARCAD/k4h1v4af_GDPL40CH1AP1_own/E-T_O-P_120_hr_Tropiqu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1484313"/>
            <a:ext cx="362426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4" descr="http://riemann.cmc.ec.gc.ca/SGPD/ENVAR/SCORES/ETE/ARCAD/k4e1v4af_GDPL40CE1AP1_own/E-T_O-P_120_hr_Tropiqu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3" y="1484313"/>
            <a:ext cx="362267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1750"/>
            <a:ext cx="8607425" cy="1020763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(1D) Radiosondes – </a:t>
            </a:r>
            <a:r>
              <a:rPr lang="en-US" sz="2000" u="sng" smtClean="0">
                <a:solidFill>
                  <a:schemeClr val="tx1"/>
                </a:solidFill>
              </a:rPr>
              <a:t>120h, Tropics</a:t>
            </a:r>
          </a:p>
        </p:txBody>
      </p:sp>
      <p:sp>
        <p:nvSpPr>
          <p:cNvPr id="69636" name="Rectangle 11"/>
          <p:cNvSpPr>
            <a:spLocks noChangeArrowheads="1"/>
          </p:cNvSpPr>
          <p:nvPr/>
        </p:nvSpPr>
        <p:spPr bwMode="auto">
          <a:xfrm>
            <a:off x="1782763" y="1095375"/>
            <a:ext cx="17811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69637" name="Text Box 33"/>
          <p:cNvSpPr txBox="1">
            <a:spLocks noChangeArrowheads="1"/>
          </p:cNvSpPr>
          <p:nvPr/>
        </p:nvSpPr>
        <p:spPr bwMode="auto">
          <a:xfrm>
            <a:off x="2027238" y="23288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9638" name="Text Box 34"/>
          <p:cNvSpPr txBox="1">
            <a:spLocks noChangeArrowheads="1"/>
          </p:cNvSpPr>
          <p:nvPr/>
        </p:nvSpPr>
        <p:spPr bwMode="auto">
          <a:xfrm>
            <a:off x="1814513" y="4076700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9639" name="Text Box 35"/>
          <p:cNvSpPr txBox="1">
            <a:spLocks noChangeArrowheads="1"/>
          </p:cNvSpPr>
          <p:nvPr/>
        </p:nvSpPr>
        <p:spPr bwMode="auto">
          <a:xfrm>
            <a:off x="3848100" y="23288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9640" name="Text Box 36"/>
          <p:cNvSpPr txBox="1">
            <a:spLocks noChangeArrowheads="1"/>
          </p:cNvSpPr>
          <p:nvPr/>
        </p:nvSpPr>
        <p:spPr bwMode="auto">
          <a:xfrm>
            <a:off x="370363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9641" name="Text Box 37"/>
          <p:cNvSpPr txBox="1">
            <a:spLocks noChangeArrowheads="1"/>
          </p:cNvSpPr>
          <p:nvPr/>
        </p:nvSpPr>
        <p:spPr bwMode="auto">
          <a:xfrm>
            <a:off x="6454775" y="23320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9642" name="Text Box 38"/>
          <p:cNvSpPr txBox="1">
            <a:spLocks noChangeArrowheads="1"/>
          </p:cNvSpPr>
          <p:nvPr/>
        </p:nvSpPr>
        <p:spPr bwMode="auto">
          <a:xfrm>
            <a:off x="62769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69643" name="Text Box 39"/>
          <p:cNvSpPr txBox="1">
            <a:spLocks noChangeArrowheads="1"/>
          </p:cNvSpPr>
          <p:nvPr/>
        </p:nvSpPr>
        <p:spPr bwMode="auto">
          <a:xfrm>
            <a:off x="8221663" y="2332038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|U|</a:t>
            </a:r>
          </a:p>
        </p:txBody>
      </p:sp>
      <p:sp>
        <p:nvSpPr>
          <p:cNvPr id="69644" name="Text Box 40"/>
          <p:cNvSpPr txBox="1">
            <a:spLocks noChangeArrowheads="1"/>
          </p:cNvSpPr>
          <p:nvPr/>
        </p:nvSpPr>
        <p:spPr bwMode="auto">
          <a:xfrm>
            <a:off x="8167688" y="40767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9645" name="Rectangle 11"/>
          <p:cNvSpPr>
            <a:spLocks noChangeArrowheads="1"/>
          </p:cNvSpPr>
          <p:nvPr/>
        </p:nvSpPr>
        <p:spPr bwMode="auto">
          <a:xfrm>
            <a:off x="6156325" y="1109663"/>
            <a:ext cx="192881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69646" name="Text Box 36"/>
          <p:cNvSpPr txBox="1">
            <a:spLocks noChangeArrowheads="1"/>
          </p:cNvSpPr>
          <p:nvPr/>
        </p:nvSpPr>
        <p:spPr bwMode="auto">
          <a:xfrm>
            <a:off x="1358900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9647" name="Text Box 36"/>
          <p:cNvSpPr txBox="1">
            <a:spLocks noChangeArrowheads="1"/>
          </p:cNvSpPr>
          <p:nvPr/>
        </p:nvSpPr>
        <p:spPr bwMode="auto">
          <a:xfrm>
            <a:off x="5845175" y="5568950"/>
            <a:ext cx="525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T-T</a:t>
            </a:r>
            <a:r>
              <a:rPr lang="en-US" sz="1400" b="1" baseline="-25000">
                <a:solidFill>
                  <a:srgbClr val="0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628775"/>
            <a:ext cx="8172450" cy="4103688"/>
          </a:xfrm>
        </p:spPr>
        <p:txBody>
          <a:bodyPr/>
          <a:lstStyle/>
          <a:p>
            <a:pPr algn="ctr"/>
            <a:r>
              <a:rPr lang="en-US" sz="3200" smtClean="0"/>
              <a:t>Results showing total impact from all proposed changes </a:t>
            </a:r>
            <a:br>
              <a:rPr lang="en-US" sz="3200" smtClean="0"/>
            </a:br>
            <a:r>
              <a:rPr lang="en-US" sz="3200" smtClean="0"/>
              <a:t>(GDPS 4.0.0 vs. GDPS 3.0.0)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Verification against own analyses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2800" smtClean="0">
                <a:solidFill>
                  <a:schemeClr val="tx1"/>
                </a:solidFill>
              </a:rPr>
              <a:t>Not reliable for short-term forecast verification (≤ 48h) due to significant change to 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iweb/%7Earmaccc/VERDICT_ENVAR_iau_final_gem25KM/images_ver/PRO_ALL_072_ALL_ALL_extratropiques_nord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357313"/>
            <a:ext cx="4141788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4" descr="http://iweb/%7Earmaccc/VERDICT_ENVAR_iau_final_gem25KM/images_ver/PRO_ALL_072_ALL_ALL_extratropiques_nord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362075"/>
            <a:ext cx="41402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7463"/>
            <a:ext cx="8605837" cy="10922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72h, Northern extra-tropics</a:t>
            </a: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1685" name="Text Box 33"/>
          <p:cNvSpPr txBox="1">
            <a:spLocks noChangeArrowheads="1"/>
          </p:cNvSpPr>
          <p:nvPr/>
        </p:nvSpPr>
        <p:spPr bwMode="auto">
          <a:xfrm>
            <a:off x="1333500" y="19891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686" name="Text Box 34"/>
          <p:cNvSpPr txBox="1">
            <a:spLocks noChangeArrowheads="1"/>
          </p:cNvSpPr>
          <p:nvPr/>
        </p:nvSpPr>
        <p:spPr bwMode="auto">
          <a:xfrm>
            <a:off x="1549400" y="463708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1687" name="Text Box 35"/>
          <p:cNvSpPr txBox="1">
            <a:spLocks noChangeArrowheads="1"/>
          </p:cNvSpPr>
          <p:nvPr/>
        </p:nvSpPr>
        <p:spPr bwMode="auto">
          <a:xfrm>
            <a:off x="3397250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1688" name="Text Box 36"/>
          <p:cNvSpPr txBox="1">
            <a:spLocks noChangeArrowheads="1"/>
          </p:cNvSpPr>
          <p:nvPr/>
        </p:nvSpPr>
        <p:spPr bwMode="auto">
          <a:xfrm>
            <a:off x="3349625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1689" name="Text Box 37"/>
          <p:cNvSpPr txBox="1">
            <a:spLocks noChangeArrowheads="1"/>
          </p:cNvSpPr>
          <p:nvPr/>
        </p:nvSpPr>
        <p:spPr bwMode="auto">
          <a:xfrm>
            <a:off x="5940425" y="20447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690" name="Text Box 38"/>
          <p:cNvSpPr txBox="1">
            <a:spLocks noChangeArrowheads="1"/>
          </p:cNvSpPr>
          <p:nvPr/>
        </p:nvSpPr>
        <p:spPr bwMode="auto">
          <a:xfrm>
            <a:off x="6156325" y="463708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1691" name="Text Box 39"/>
          <p:cNvSpPr txBox="1">
            <a:spLocks noChangeArrowheads="1"/>
          </p:cNvSpPr>
          <p:nvPr/>
        </p:nvSpPr>
        <p:spPr bwMode="auto">
          <a:xfrm>
            <a:off x="8004175" y="20447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1692" name="Text Box 40"/>
          <p:cNvSpPr txBox="1">
            <a:spLocks noChangeArrowheads="1"/>
          </p:cNvSpPr>
          <p:nvPr/>
        </p:nvSpPr>
        <p:spPr bwMode="auto">
          <a:xfrm>
            <a:off x="7956550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1693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8388350" cy="106680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Ensemble-Variational assimilation: EnVar</a:t>
            </a:r>
            <a:endParaRPr lang="en-US" sz="320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" y="957263"/>
            <a:ext cx="8359775" cy="53276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EnVar</a:t>
            </a:r>
            <a:r>
              <a:rPr lang="en-US" dirty="0" smtClean="0"/>
              <a:t> uses a </a:t>
            </a:r>
            <a:r>
              <a:rPr lang="en-US" b="1" dirty="0" smtClean="0">
                <a:solidFill>
                  <a:srgbClr val="003399"/>
                </a:solidFill>
              </a:rPr>
              <a:t>variational assimilation approach</a:t>
            </a:r>
            <a:r>
              <a:rPr lang="en-US" dirty="0" smtClean="0"/>
              <a:t> in combination with the already available </a:t>
            </a:r>
            <a:r>
              <a:rPr lang="en-US" b="1" dirty="0" smtClean="0">
                <a:solidFill>
                  <a:srgbClr val="003399"/>
                </a:solidFill>
              </a:rPr>
              <a:t>4D ensemble covariances</a:t>
            </a:r>
            <a:r>
              <a:rPr lang="en-US" dirty="0" smtClean="0"/>
              <a:t> from the EnKF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By making use of the 4D ensembles, </a:t>
            </a:r>
            <a:r>
              <a:rPr lang="en-US" dirty="0" err="1" smtClean="0"/>
              <a:t>EnVar</a:t>
            </a:r>
            <a:r>
              <a:rPr lang="en-US" dirty="0" smtClean="0"/>
              <a:t> performs a 4D analysis without the need of the tangent-linear and </a:t>
            </a:r>
            <a:r>
              <a:rPr lang="en-US" dirty="0" err="1" smtClean="0"/>
              <a:t>adjoint</a:t>
            </a:r>
            <a:r>
              <a:rPr lang="en-US" dirty="0" smtClean="0"/>
              <a:t> of GEM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Consequently, it is </a:t>
            </a:r>
            <a:r>
              <a:rPr lang="en-US" b="1" dirty="0" smtClean="0">
                <a:solidFill>
                  <a:srgbClr val="003399"/>
                </a:solidFill>
              </a:rPr>
              <a:t>more computationally efficient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3399"/>
                </a:solidFill>
              </a:rPr>
              <a:t>easier to maintain/adapt </a:t>
            </a:r>
            <a:r>
              <a:rPr lang="en-US" dirty="0" smtClean="0"/>
              <a:t>than 4D-Var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Hybrid covariances are used in </a:t>
            </a:r>
            <a:r>
              <a:rPr lang="en-US" dirty="0" err="1" smtClean="0"/>
              <a:t>EnVar</a:t>
            </a:r>
            <a:r>
              <a:rPr lang="en-US" dirty="0" smtClean="0"/>
              <a:t> by averaging the ensemble covariances with the static NMC-method covariances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Future improvements to EnKF will benefit both ensemble and deterministic forecasts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incentive to increase overall effort on EnKF development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http://iweb/%7Earmaccc/VERDICT_ENVAR_iau_final_gem25KM/images_ver/PRO_ALL_120_ALL_ALL_extratropiques_nord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360488"/>
            <a:ext cx="41402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4" descr="http://iweb/%7Earmaccc/VERDICT_ENVAR_iau_final_gem25KM/images_ver/PRO_ALL_120_ALL_ALL_extratropiques_nord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77950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7463"/>
            <a:ext cx="8605837" cy="10922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120h, Northern extra-tropics</a:t>
            </a:r>
          </a:p>
        </p:txBody>
      </p:sp>
      <p:sp>
        <p:nvSpPr>
          <p:cNvPr id="72708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2709" name="Text Box 33"/>
          <p:cNvSpPr txBox="1">
            <a:spLocks noChangeArrowheads="1"/>
          </p:cNvSpPr>
          <p:nvPr/>
        </p:nvSpPr>
        <p:spPr bwMode="auto">
          <a:xfrm>
            <a:off x="1471613" y="213201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2710" name="Text Box 34"/>
          <p:cNvSpPr txBox="1">
            <a:spLocks noChangeArrowheads="1"/>
          </p:cNvSpPr>
          <p:nvPr/>
        </p:nvSpPr>
        <p:spPr bwMode="auto">
          <a:xfrm>
            <a:off x="1549400" y="463708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2711" name="Text Box 35"/>
          <p:cNvSpPr txBox="1">
            <a:spLocks noChangeArrowheads="1"/>
          </p:cNvSpPr>
          <p:nvPr/>
        </p:nvSpPr>
        <p:spPr bwMode="auto">
          <a:xfrm>
            <a:off x="3397250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2712" name="Text Box 36"/>
          <p:cNvSpPr txBox="1">
            <a:spLocks noChangeArrowheads="1"/>
          </p:cNvSpPr>
          <p:nvPr/>
        </p:nvSpPr>
        <p:spPr bwMode="auto">
          <a:xfrm>
            <a:off x="3487738" y="47799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2713" name="Text Box 37"/>
          <p:cNvSpPr txBox="1">
            <a:spLocks noChangeArrowheads="1"/>
          </p:cNvSpPr>
          <p:nvPr/>
        </p:nvSpPr>
        <p:spPr bwMode="auto">
          <a:xfrm>
            <a:off x="5940425" y="20447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2714" name="Text Box 38"/>
          <p:cNvSpPr txBox="1">
            <a:spLocks noChangeArrowheads="1"/>
          </p:cNvSpPr>
          <p:nvPr/>
        </p:nvSpPr>
        <p:spPr bwMode="auto">
          <a:xfrm>
            <a:off x="6156325" y="463708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2715" name="Text Box 39"/>
          <p:cNvSpPr txBox="1">
            <a:spLocks noChangeArrowheads="1"/>
          </p:cNvSpPr>
          <p:nvPr/>
        </p:nvSpPr>
        <p:spPr bwMode="auto">
          <a:xfrm>
            <a:off x="8004175" y="20447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2716" name="Text Box 40"/>
          <p:cNvSpPr txBox="1">
            <a:spLocks noChangeArrowheads="1"/>
          </p:cNvSpPr>
          <p:nvPr/>
        </p:nvSpPr>
        <p:spPr bwMode="auto">
          <a:xfrm>
            <a:off x="8167688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2717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http://iweb/%7Earmaccc/VERDICT_ENVAR_iau_final_gem25KM/images_ver/PRO_ALL_072_ALL_ALL_extratropiques_sud_K4E1V4AF_OWN-GDPOWNCE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1370013"/>
            <a:ext cx="41402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 descr="http://iweb/%7Earmaccc/VERDICT_ENVAR_iau_final_gem25KM/images_ver/PRO_ALL_072_ALL_ALL_extratropiques_sud_K4H1V4AF_OWN-GDPOWNCH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55725"/>
            <a:ext cx="41402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72h, Southern extra-tropics</a:t>
            </a:r>
          </a:p>
        </p:txBody>
      </p:sp>
      <p:sp>
        <p:nvSpPr>
          <p:cNvPr id="73732" name="Text Box 33"/>
          <p:cNvSpPr txBox="1">
            <a:spLocks noChangeArrowheads="1"/>
          </p:cNvSpPr>
          <p:nvPr/>
        </p:nvSpPr>
        <p:spPr bwMode="auto">
          <a:xfrm>
            <a:off x="1693863" y="193198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3733" name="Text Box 34"/>
          <p:cNvSpPr txBox="1">
            <a:spLocks noChangeArrowheads="1"/>
          </p:cNvSpPr>
          <p:nvPr/>
        </p:nvSpPr>
        <p:spPr bwMode="auto">
          <a:xfrm>
            <a:off x="1909763" y="457993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3734" name="Text Box 35"/>
          <p:cNvSpPr txBox="1">
            <a:spLocks noChangeArrowheads="1"/>
          </p:cNvSpPr>
          <p:nvPr/>
        </p:nvSpPr>
        <p:spPr bwMode="auto">
          <a:xfrm>
            <a:off x="3397250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3735" name="Text Box 36"/>
          <p:cNvSpPr txBox="1">
            <a:spLocks noChangeArrowheads="1"/>
          </p:cNvSpPr>
          <p:nvPr/>
        </p:nvSpPr>
        <p:spPr bwMode="auto">
          <a:xfrm>
            <a:off x="3919538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3736" name="Text Box 37"/>
          <p:cNvSpPr txBox="1">
            <a:spLocks noChangeArrowheads="1"/>
          </p:cNvSpPr>
          <p:nvPr/>
        </p:nvSpPr>
        <p:spPr bwMode="auto">
          <a:xfrm>
            <a:off x="620395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3737" name="Text Box 38"/>
          <p:cNvSpPr txBox="1">
            <a:spLocks noChangeArrowheads="1"/>
          </p:cNvSpPr>
          <p:nvPr/>
        </p:nvSpPr>
        <p:spPr bwMode="auto">
          <a:xfrm>
            <a:off x="608647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3738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3739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3741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ttp://iweb/%7Earmaccc/VERDICT_ENVAR_iau_final_gem25KM/images_ver/PRO_ALL_120_ALL_ALL_extratropiques_sud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1355725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4" descr="http://iweb/%7Earmaccc/VERDICT_ENVAR_iau_final_gem25KM/images_ver/PRO_ALL_120_ALL_ALL_extratropiques_sud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188" y="1366838"/>
            <a:ext cx="41402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120h, Southern extra-tropics</a:t>
            </a:r>
          </a:p>
        </p:txBody>
      </p:sp>
      <p:sp>
        <p:nvSpPr>
          <p:cNvPr id="74756" name="Text Box 33"/>
          <p:cNvSpPr txBox="1">
            <a:spLocks noChangeArrowheads="1"/>
          </p:cNvSpPr>
          <p:nvPr/>
        </p:nvSpPr>
        <p:spPr bwMode="auto">
          <a:xfrm>
            <a:off x="1400175" y="19319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4757" name="Text Box 34"/>
          <p:cNvSpPr txBox="1">
            <a:spLocks noChangeArrowheads="1"/>
          </p:cNvSpPr>
          <p:nvPr/>
        </p:nvSpPr>
        <p:spPr bwMode="auto">
          <a:xfrm>
            <a:off x="1616075" y="45799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4758" name="Text Box 35"/>
          <p:cNvSpPr txBox="1">
            <a:spLocks noChangeArrowheads="1"/>
          </p:cNvSpPr>
          <p:nvPr/>
        </p:nvSpPr>
        <p:spPr bwMode="auto">
          <a:xfrm>
            <a:off x="3397250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4759" name="Text Box 36"/>
          <p:cNvSpPr txBox="1">
            <a:spLocks noChangeArrowheads="1"/>
          </p:cNvSpPr>
          <p:nvPr/>
        </p:nvSpPr>
        <p:spPr bwMode="auto">
          <a:xfrm>
            <a:off x="3416300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4760" name="Text Box 37"/>
          <p:cNvSpPr txBox="1">
            <a:spLocks noChangeArrowheads="1"/>
          </p:cNvSpPr>
          <p:nvPr/>
        </p:nvSpPr>
        <p:spPr bwMode="auto">
          <a:xfrm>
            <a:off x="565150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4761" name="Text Box 38"/>
          <p:cNvSpPr txBox="1">
            <a:spLocks noChangeArrowheads="1"/>
          </p:cNvSpPr>
          <p:nvPr/>
        </p:nvSpPr>
        <p:spPr bwMode="auto">
          <a:xfrm>
            <a:off x="5867400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4762" name="Text Box 39"/>
          <p:cNvSpPr txBox="1">
            <a:spLocks noChangeArrowheads="1"/>
          </p:cNvSpPr>
          <p:nvPr/>
        </p:nvSpPr>
        <p:spPr bwMode="auto">
          <a:xfrm>
            <a:off x="7715250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4763" name="Text Box 40"/>
          <p:cNvSpPr txBox="1">
            <a:spLocks noChangeArrowheads="1"/>
          </p:cNvSpPr>
          <p:nvPr/>
        </p:nvSpPr>
        <p:spPr bwMode="auto">
          <a:xfrm>
            <a:off x="7667625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4765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http://iweb/%7Earmaccc/VERDICT_ENVAR_iau_final_gem25KM/images_ver/PRO_ALL_072_ALL_ALL_tropiques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52550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4" descr="http://iweb/%7Earmaccc/VERDICT_ENVAR_iau_final_gem25KM/images_ver/PRO_ALL_072_ALL_ALL_tropiques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1363663"/>
            <a:ext cx="41402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72h, Tropics</a:t>
            </a:r>
          </a:p>
        </p:txBody>
      </p:sp>
      <p:sp>
        <p:nvSpPr>
          <p:cNvPr id="75780" name="Text Box 33"/>
          <p:cNvSpPr txBox="1">
            <a:spLocks noChangeArrowheads="1"/>
          </p:cNvSpPr>
          <p:nvPr/>
        </p:nvSpPr>
        <p:spPr bwMode="auto">
          <a:xfrm>
            <a:off x="2041525" y="19319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5781" name="Text Box 34"/>
          <p:cNvSpPr txBox="1">
            <a:spLocks noChangeArrowheads="1"/>
          </p:cNvSpPr>
          <p:nvPr/>
        </p:nvSpPr>
        <p:spPr bwMode="auto">
          <a:xfrm>
            <a:off x="1851025" y="45799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5782" name="Text Box 35"/>
          <p:cNvSpPr txBox="1">
            <a:spLocks noChangeArrowheads="1"/>
          </p:cNvSpPr>
          <p:nvPr/>
        </p:nvSpPr>
        <p:spPr bwMode="auto">
          <a:xfrm>
            <a:off x="3698875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5783" name="Text Box 36"/>
          <p:cNvSpPr txBox="1">
            <a:spLocks noChangeArrowheads="1"/>
          </p:cNvSpPr>
          <p:nvPr/>
        </p:nvSpPr>
        <p:spPr bwMode="auto">
          <a:xfrm>
            <a:off x="3651250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5784" name="Text Box 37"/>
          <p:cNvSpPr txBox="1">
            <a:spLocks noChangeArrowheads="1"/>
          </p:cNvSpPr>
          <p:nvPr/>
        </p:nvSpPr>
        <p:spPr bwMode="auto">
          <a:xfrm>
            <a:off x="6346825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5785" name="Text Box 38"/>
          <p:cNvSpPr txBox="1">
            <a:spLocks noChangeArrowheads="1"/>
          </p:cNvSpPr>
          <p:nvPr/>
        </p:nvSpPr>
        <p:spPr bwMode="auto">
          <a:xfrm>
            <a:off x="61563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5786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5787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5789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http://iweb/%7Earmaccc/VERDICT_ENVAR_iau_final_gem25KM/images_ver/PRO_ALL_120_ALL_ALL_tropiques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1346200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4" descr="http://iweb/%7Earmaccc/VERDICT_ENVAR_iau_final_gem25KM/images_ver/PRO_ALL_120_ALL_ALL_tropiques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366838"/>
            <a:ext cx="41402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120h, Tropics</a:t>
            </a:r>
          </a:p>
        </p:txBody>
      </p:sp>
      <p:sp>
        <p:nvSpPr>
          <p:cNvPr id="76804" name="Text Box 33"/>
          <p:cNvSpPr txBox="1">
            <a:spLocks noChangeArrowheads="1"/>
          </p:cNvSpPr>
          <p:nvPr/>
        </p:nvSpPr>
        <p:spPr bwMode="auto">
          <a:xfrm>
            <a:off x="1490663" y="193198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6805" name="Text Box 34"/>
          <p:cNvSpPr txBox="1">
            <a:spLocks noChangeArrowheads="1"/>
          </p:cNvSpPr>
          <p:nvPr/>
        </p:nvSpPr>
        <p:spPr bwMode="auto">
          <a:xfrm>
            <a:off x="1706563" y="457993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6806" name="Text Box 35"/>
          <p:cNvSpPr txBox="1">
            <a:spLocks noChangeArrowheads="1"/>
          </p:cNvSpPr>
          <p:nvPr/>
        </p:nvSpPr>
        <p:spPr bwMode="auto">
          <a:xfrm>
            <a:off x="3554413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6807" name="Text Box 36"/>
          <p:cNvSpPr txBox="1">
            <a:spLocks noChangeArrowheads="1"/>
          </p:cNvSpPr>
          <p:nvPr/>
        </p:nvSpPr>
        <p:spPr bwMode="auto">
          <a:xfrm>
            <a:off x="3506788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6808" name="Text Box 37"/>
          <p:cNvSpPr txBox="1">
            <a:spLocks noChangeArrowheads="1"/>
          </p:cNvSpPr>
          <p:nvPr/>
        </p:nvSpPr>
        <p:spPr bwMode="auto">
          <a:xfrm>
            <a:off x="5940425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6809" name="Text Box 38"/>
          <p:cNvSpPr txBox="1">
            <a:spLocks noChangeArrowheads="1"/>
          </p:cNvSpPr>
          <p:nvPr/>
        </p:nvSpPr>
        <p:spPr bwMode="auto">
          <a:xfrm>
            <a:off x="61563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6810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6811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6812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6813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http://iweb/%7Earmaccc/VERDICT_ENVAR_iau_final_gem25KM/images_ver/PRO_ALL_072_ALL_ALL_amerique_du_nord_K4E1V4AF_OWN-GDPOWNCE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1370013"/>
            <a:ext cx="41402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4" descr="http://iweb/%7Earmaccc/VERDICT_ENVAR_iau_final_gem25KM/images_ver/PRO_ALL_072_ALL_ALL_amerique_du_nord_K4H1V4AF_OWN-GDPOWNCH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1341438"/>
            <a:ext cx="4141787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72h, North America</a:t>
            </a:r>
          </a:p>
        </p:txBody>
      </p:sp>
      <p:sp>
        <p:nvSpPr>
          <p:cNvPr id="77828" name="Text Box 33"/>
          <p:cNvSpPr txBox="1">
            <a:spLocks noChangeArrowheads="1"/>
          </p:cNvSpPr>
          <p:nvPr/>
        </p:nvSpPr>
        <p:spPr bwMode="auto">
          <a:xfrm>
            <a:off x="1274763" y="19891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7829" name="Text Box 34"/>
          <p:cNvSpPr txBox="1">
            <a:spLocks noChangeArrowheads="1"/>
          </p:cNvSpPr>
          <p:nvPr/>
        </p:nvSpPr>
        <p:spPr bwMode="auto">
          <a:xfrm>
            <a:off x="1490663" y="463708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7830" name="Text Box 35"/>
          <p:cNvSpPr txBox="1">
            <a:spLocks noChangeArrowheads="1"/>
          </p:cNvSpPr>
          <p:nvPr/>
        </p:nvSpPr>
        <p:spPr bwMode="auto">
          <a:xfrm>
            <a:off x="3338513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7831" name="Text Box 36"/>
          <p:cNvSpPr txBox="1">
            <a:spLocks noChangeArrowheads="1"/>
          </p:cNvSpPr>
          <p:nvPr/>
        </p:nvSpPr>
        <p:spPr bwMode="auto">
          <a:xfrm>
            <a:off x="3559175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7832" name="Text Box 37"/>
          <p:cNvSpPr txBox="1">
            <a:spLocks noChangeArrowheads="1"/>
          </p:cNvSpPr>
          <p:nvPr/>
        </p:nvSpPr>
        <p:spPr bwMode="auto">
          <a:xfrm>
            <a:off x="586740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7833" name="Text Box 38"/>
          <p:cNvSpPr txBox="1">
            <a:spLocks noChangeArrowheads="1"/>
          </p:cNvSpPr>
          <p:nvPr/>
        </p:nvSpPr>
        <p:spPr bwMode="auto">
          <a:xfrm>
            <a:off x="59404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7834" name="Text Box 39"/>
          <p:cNvSpPr txBox="1">
            <a:spLocks noChangeArrowheads="1"/>
          </p:cNvSpPr>
          <p:nvPr/>
        </p:nvSpPr>
        <p:spPr bwMode="auto">
          <a:xfrm>
            <a:off x="7932738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7835" name="Text Box 40"/>
          <p:cNvSpPr txBox="1">
            <a:spLocks noChangeArrowheads="1"/>
          </p:cNvSpPr>
          <p:nvPr/>
        </p:nvSpPr>
        <p:spPr bwMode="auto">
          <a:xfrm>
            <a:off x="7885113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7837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http://iweb/%7Earmaccc/VERDICT_ENVAR_iau_final_gem25KM/images_ver/PRO_ALL_120_ALL_ALL_amerique_du_nord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46200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4" descr="http://iweb/%7Earmaccc/VERDICT_ENVAR_iau_final_gem25KM/images_ver/PRO_ALL_120_ALL_ALL_amerique_du_nord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1374775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120h, North America</a:t>
            </a:r>
          </a:p>
        </p:txBody>
      </p:sp>
      <p:sp>
        <p:nvSpPr>
          <p:cNvPr id="78852" name="Text Box 33"/>
          <p:cNvSpPr txBox="1">
            <a:spLocks noChangeArrowheads="1"/>
          </p:cNvSpPr>
          <p:nvPr/>
        </p:nvSpPr>
        <p:spPr bwMode="auto">
          <a:xfrm>
            <a:off x="1274763" y="19891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8853" name="Text Box 34"/>
          <p:cNvSpPr txBox="1">
            <a:spLocks noChangeArrowheads="1"/>
          </p:cNvSpPr>
          <p:nvPr/>
        </p:nvSpPr>
        <p:spPr bwMode="auto">
          <a:xfrm>
            <a:off x="1547813" y="4652963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8854" name="Text Box 35"/>
          <p:cNvSpPr txBox="1">
            <a:spLocks noChangeArrowheads="1"/>
          </p:cNvSpPr>
          <p:nvPr/>
        </p:nvSpPr>
        <p:spPr bwMode="auto">
          <a:xfrm>
            <a:off x="3338513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8855" name="Text Box 36"/>
          <p:cNvSpPr txBox="1">
            <a:spLocks noChangeArrowheads="1"/>
          </p:cNvSpPr>
          <p:nvPr/>
        </p:nvSpPr>
        <p:spPr bwMode="auto">
          <a:xfrm>
            <a:off x="3919538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8856" name="Text Box 37"/>
          <p:cNvSpPr txBox="1">
            <a:spLocks noChangeArrowheads="1"/>
          </p:cNvSpPr>
          <p:nvPr/>
        </p:nvSpPr>
        <p:spPr bwMode="auto">
          <a:xfrm>
            <a:off x="586740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8857" name="Text Box 38"/>
          <p:cNvSpPr txBox="1">
            <a:spLocks noChangeArrowheads="1"/>
          </p:cNvSpPr>
          <p:nvPr/>
        </p:nvSpPr>
        <p:spPr bwMode="auto">
          <a:xfrm>
            <a:off x="6229350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78858" name="Text Box 39"/>
          <p:cNvSpPr txBox="1">
            <a:spLocks noChangeArrowheads="1"/>
          </p:cNvSpPr>
          <p:nvPr/>
        </p:nvSpPr>
        <p:spPr bwMode="auto">
          <a:xfrm>
            <a:off x="7932738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78859" name="Text Box 40"/>
          <p:cNvSpPr txBox="1">
            <a:spLocks noChangeArrowheads="1"/>
          </p:cNvSpPr>
          <p:nvPr/>
        </p:nvSpPr>
        <p:spPr bwMode="auto">
          <a:xfrm>
            <a:off x="8167688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8860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8861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GZ 500hPa, Northern extra-tropics</a:t>
            </a:r>
          </a:p>
        </p:txBody>
      </p:sp>
      <p:sp>
        <p:nvSpPr>
          <p:cNvPr id="79874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79875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pic>
        <p:nvPicPr>
          <p:cNvPr id="79876" name="Picture 2" descr="http://iweb.cmc.ec.gc.ca/%7Earmaccc/VERDICT_ENVAR_iau_final_gem25KM/images_ver/ACC_VER_ALL_GZ_500.000_extratropiques_nord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4140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6" descr="http://iweb.cmc.ec.gc.ca/%7Earmaccc/VERDICT_ENVAR_iau_final_gem25KM/images_ver/ACC_VER_ALL_GZ_500.000_extratropiques_nord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700213"/>
            <a:ext cx="4140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http://iweb.cmc.ec.gc.ca/%7Earmaccc/VERDICT_ENVAR_iau_final_gem25KM/images_ver/ACC_VER_ALL_GZ_500.000_extratropiques_sud_K4H1V4AF_OWN-GDPOWN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4140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OWN analyses – </a:t>
            </a:r>
            <a:r>
              <a:rPr lang="en-US" sz="2000" u="sng" smtClean="0">
                <a:solidFill>
                  <a:schemeClr val="tx1"/>
                </a:solidFill>
              </a:rPr>
              <a:t>GZ 500hPa Southern extra-tropics</a:t>
            </a:r>
          </a:p>
        </p:txBody>
      </p:sp>
      <p:sp>
        <p:nvSpPr>
          <p:cNvPr id="80899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pic>
        <p:nvPicPr>
          <p:cNvPr id="80901" name="Picture 8" descr="http://iweb.cmc.ec.gc.ca/%7Earmaccc/VERDICT_ENVAR_iau_final_gem25KM/images_ver/ACC_VER_ALL_GZ_500.000_extratropiques_sud_K4E1V4AF_OWN-GDPOWN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4140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254" y="1269578"/>
            <a:ext cx="8389242" cy="4823718"/>
          </a:xfrm>
        </p:spPr>
        <p:txBody>
          <a:bodyPr/>
          <a:lstStyle/>
          <a:p>
            <a:pPr algn="ctr"/>
            <a:r>
              <a:rPr lang="en-US" sz="3200" dirty="0" smtClean="0"/>
              <a:t>Results showing total impact from all proposed changes </a:t>
            </a:r>
            <a:br>
              <a:rPr lang="en-US" sz="3200" dirty="0" smtClean="0"/>
            </a:br>
            <a:r>
              <a:rPr lang="en-US" sz="3200" dirty="0" smtClean="0"/>
              <a:t>(GDPS 4.0.0 vs. GDPS 3.0.0)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Verification against ERA-interim </a:t>
            </a:r>
            <a:r>
              <a:rPr lang="en-US" sz="3200" dirty="0" err="1" smtClean="0"/>
              <a:t>reanalyses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Just at 24h lead-time, analyses used for verification are independent of both systems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Rectangle 2"/>
          <p:cNvSpPr>
            <a:spLocks noChangeArrowheads="1"/>
          </p:cNvSpPr>
          <p:nvPr/>
        </p:nvSpPr>
        <p:spPr bwMode="auto">
          <a:xfrm>
            <a:off x="827088" y="1541463"/>
            <a:ext cx="8208962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000" dirty="0"/>
              <a:t>In 4D-Var the 3D analysis increment is evolved in time using the TL/AD forecast model (here included in </a:t>
            </a:r>
            <a:r>
              <a:rPr kumimoji="0" lang="en-US" sz="2000" b="1" dirty="0"/>
              <a:t>H</a:t>
            </a:r>
            <a:r>
              <a:rPr kumimoji="0" lang="en-US" sz="1600" baseline="-25000" dirty="0">
                <a:cs typeface="Arial" charset="0"/>
              </a:rPr>
              <a:t>4D</a:t>
            </a:r>
            <a:r>
              <a:rPr kumimoji="0" lang="en-US" sz="2000" dirty="0"/>
              <a:t>):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 dirty="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 dirty="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 dirty="0" smtClean="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r>
              <a:rPr kumimoji="0" lang="en-US" sz="2000" dirty="0" smtClean="0"/>
              <a:t>In </a:t>
            </a:r>
            <a:r>
              <a:rPr kumimoji="0" lang="en-US" sz="2000" dirty="0" err="1"/>
              <a:t>EnVar</a:t>
            </a:r>
            <a:r>
              <a:rPr kumimoji="0" lang="en-US" sz="2000" dirty="0"/>
              <a:t> the background-error covariances and </a:t>
            </a:r>
            <a:r>
              <a:rPr kumimoji="0" lang="en-US" sz="2000" dirty="0" err="1"/>
              <a:t>analysed</a:t>
            </a:r>
            <a:r>
              <a:rPr kumimoji="0" lang="en-US" sz="2000" dirty="0"/>
              <a:t> state are explicitly 4-dimensional, resulting in cost function: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 dirty="0"/>
          </a:p>
          <a:p>
            <a:pPr marL="457200" indent="-457200" ea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Tx/>
              <a:buChar char="•"/>
            </a:pPr>
            <a:endParaRPr kumimoji="0" lang="en-US" sz="2000" dirty="0"/>
          </a:p>
        </p:txBody>
      </p:sp>
      <p:graphicFrame>
        <p:nvGraphicFramePr>
          <p:cNvPr id="4170" name="Object 7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088" y="4367064"/>
          <a:ext cx="8172450" cy="638175"/>
        </p:xfrm>
        <a:graphic>
          <a:graphicData uri="http://schemas.openxmlformats.org/presentationml/2006/ole">
            <p:oleObj spid="_x0000_s4170" name="Equation" r:id="rId3" imgW="5041900" imgH="393700" progId="Equation.3">
              <p:embed/>
            </p:oleObj>
          </a:graphicData>
        </a:graphic>
      </p:graphicFrame>
      <p:sp>
        <p:nvSpPr>
          <p:cNvPr id="4173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8316913" cy="1066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3200" smtClean="0"/>
              <a:t>EnVar formulation</a:t>
            </a:r>
          </a:p>
        </p:txBody>
      </p:sp>
      <p:graphicFrame>
        <p:nvGraphicFramePr>
          <p:cNvPr id="4171" name="Object 75"/>
          <p:cNvGraphicFramePr>
            <a:graphicFrameLocks noChangeAspect="1"/>
          </p:cNvGraphicFramePr>
          <p:nvPr/>
        </p:nvGraphicFramePr>
        <p:xfrm>
          <a:off x="1012825" y="2407147"/>
          <a:ext cx="7666038" cy="650875"/>
        </p:xfrm>
        <a:graphic>
          <a:graphicData uri="http://schemas.openxmlformats.org/presentationml/2006/ole">
            <p:oleObj spid="_x0000_s4171" name="Equation" r:id="rId4" imgW="4635500" imgH="393700" progId="Equation.3">
              <p:embed/>
            </p:oleObj>
          </a:graphicData>
        </a:graphic>
      </p:graphicFrame>
      <p:sp>
        <p:nvSpPr>
          <p:cNvPr id="328710" name="Oval 6"/>
          <p:cNvSpPr>
            <a:spLocks noChangeArrowheads="1"/>
          </p:cNvSpPr>
          <p:nvPr/>
        </p:nvSpPr>
        <p:spPr bwMode="auto">
          <a:xfrm>
            <a:off x="3132138" y="2407147"/>
            <a:ext cx="935037" cy="7191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1" name="Oval 7"/>
          <p:cNvSpPr>
            <a:spLocks noChangeArrowheads="1"/>
          </p:cNvSpPr>
          <p:nvPr/>
        </p:nvSpPr>
        <p:spPr bwMode="auto">
          <a:xfrm>
            <a:off x="5940425" y="2407147"/>
            <a:ext cx="935038" cy="7191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2" name="Oval 8"/>
          <p:cNvSpPr>
            <a:spLocks noChangeArrowheads="1"/>
          </p:cNvSpPr>
          <p:nvPr/>
        </p:nvSpPr>
        <p:spPr bwMode="auto">
          <a:xfrm>
            <a:off x="5795963" y="4294039"/>
            <a:ext cx="935037" cy="7191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3" name="Oval 9"/>
          <p:cNvSpPr>
            <a:spLocks noChangeArrowheads="1"/>
          </p:cNvSpPr>
          <p:nvPr/>
        </p:nvSpPr>
        <p:spPr bwMode="auto">
          <a:xfrm>
            <a:off x="3059113" y="4294039"/>
            <a:ext cx="935037" cy="7191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4" name="Oval 10"/>
          <p:cNvSpPr>
            <a:spLocks noChangeArrowheads="1"/>
          </p:cNvSpPr>
          <p:nvPr/>
        </p:nvSpPr>
        <p:spPr bwMode="auto">
          <a:xfrm>
            <a:off x="7451725" y="4294039"/>
            <a:ext cx="1654175" cy="719137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7524750" y="2407147"/>
            <a:ext cx="1225550" cy="719137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0" grpId="0" animBg="1"/>
      <p:bldP spid="328711" grpId="0" animBg="1"/>
      <p:bldP spid="328712" grpId="0" animBg="1"/>
      <p:bldP spid="328713" grpId="0" animBg="1"/>
      <p:bldP spid="328714" grpId="0" animBg="1"/>
      <p:bldP spid="3287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http://iweb/%7Earmaccc/VERDICT_ENVAR_iau_final_gem25KM/images_ver/PRO_ALL_024_ALL_ALL_extratropiques_nord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1374775"/>
            <a:ext cx="41402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4" descr="http://iweb/%7Earmaccc/VERDICT_ENVAR_iau_final_gem25KM/images_ver/PRO_ALL_024_ALL_ALL_extratropiques_nord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1384300"/>
            <a:ext cx="41402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7463"/>
            <a:ext cx="8605837" cy="10922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24h, Northern extra-tropics</a:t>
            </a:r>
          </a:p>
        </p:txBody>
      </p:sp>
      <p:sp>
        <p:nvSpPr>
          <p:cNvPr id="82948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2949" name="Text Box 33"/>
          <p:cNvSpPr txBox="1">
            <a:spLocks noChangeArrowheads="1"/>
          </p:cNvSpPr>
          <p:nvPr/>
        </p:nvSpPr>
        <p:spPr bwMode="auto">
          <a:xfrm>
            <a:off x="1333500" y="202565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950" name="Text Box 34"/>
          <p:cNvSpPr txBox="1">
            <a:spLocks noChangeArrowheads="1"/>
          </p:cNvSpPr>
          <p:nvPr/>
        </p:nvSpPr>
        <p:spPr bwMode="auto">
          <a:xfrm>
            <a:off x="1549400" y="46736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2951" name="Text Box 35"/>
          <p:cNvSpPr txBox="1">
            <a:spLocks noChangeArrowheads="1"/>
          </p:cNvSpPr>
          <p:nvPr/>
        </p:nvSpPr>
        <p:spPr bwMode="auto">
          <a:xfrm>
            <a:off x="3397250" y="202565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2952" name="Text Box 36"/>
          <p:cNvSpPr txBox="1">
            <a:spLocks noChangeArrowheads="1"/>
          </p:cNvSpPr>
          <p:nvPr/>
        </p:nvSpPr>
        <p:spPr bwMode="auto">
          <a:xfrm>
            <a:off x="3349625" y="46736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2953" name="Text Box 37"/>
          <p:cNvSpPr txBox="1">
            <a:spLocks noChangeArrowheads="1"/>
          </p:cNvSpPr>
          <p:nvPr/>
        </p:nvSpPr>
        <p:spPr bwMode="auto">
          <a:xfrm>
            <a:off x="5940425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954" name="Text Box 38"/>
          <p:cNvSpPr txBox="1">
            <a:spLocks noChangeArrowheads="1"/>
          </p:cNvSpPr>
          <p:nvPr/>
        </p:nvSpPr>
        <p:spPr bwMode="auto">
          <a:xfrm>
            <a:off x="61563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2955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2956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2957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http://iweb/%7Earmaccc/VERDICT_ENVAR_iau_final_gem25KM/images_ver/PRO_ALL_024_ALL_ALL_extratropiques_sud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346200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4" descr="http://iweb/%7Earmaccc/VERDICT_ENVAR_iau_final_gem25KM/images_ver/PRO_ALL_024_ALL_ALL_extratropiques_sud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1374775"/>
            <a:ext cx="41402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24h, Southern extra-tropics</a:t>
            </a:r>
          </a:p>
        </p:txBody>
      </p:sp>
      <p:sp>
        <p:nvSpPr>
          <p:cNvPr id="86020" name="Text Box 33"/>
          <p:cNvSpPr txBox="1">
            <a:spLocks noChangeArrowheads="1"/>
          </p:cNvSpPr>
          <p:nvPr/>
        </p:nvSpPr>
        <p:spPr bwMode="auto">
          <a:xfrm>
            <a:off x="1333500" y="19319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6021" name="Text Box 34"/>
          <p:cNvSpPr txBox="1">
            <a:spLocks noChangeArrowheads="1"/>
          </p:cNvSpPr>
          <p:nvPr/>
        </p:nvSpPr>
        <p:spPr bwMode="auto">
          <a:xfrm>
            <a:off x="1549400" y="45799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6022" name="Text Box 35"/>
          <p:cNvSpPr txBox="1">
            <a:spLocks noChangeArrowheads="1"/>
          </p:cNvSpPr>
          <p:nvPr/>
        </p:nvSpPr>
        <p:spPr bwMode="auto">
          <a:xfrm>
            <a:off x="3397250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6023" name="Text Box 36"/>
          <p:cNvSpPr txBox="1">
            <a:spLocks noChangeArrowheads="1"/>
          </p:cNvSpPr>
          <p:nvPr/>
        </p:nvSpPr>
        <p:spPr bwMode="auto">
          <a:xfrm>
            <a:off x="3487738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6024" name="Text Box 37"/>
          <p:cNvSpPr txBox="1">
            <a:spLocks noChangeArrowheads="1"/>
          </p:cNvSpPr>
          <p:nvPr/>
        </p:nvSpPr>
        <p:spPr bwMode="auto">
          <a:xfrm>
            <a:off x="620395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6025" name="Text Box 38"/>
          <p:cNvSpPr txBox="1">
            <a:spLocks noChangeArrowheads="1"/>
          </p:cNvSpPr>
          <p:nvPr/>
        </p:nvSpPr>
        <p:spPr bwMode="auto">
          <a:xfrm>
            <a:off x="608647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6026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6027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6028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6029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http://iweb/%7Earmaccc/VERDICT_ENVAR_iau_final_gem25KM/images_ver/PRO_ALL_024_ALL_ALL_tropiques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1366838"/>
            <a:ext cx="41402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4" descr="http://iweb/%7Earmaccc/VERDICT_ENVAR_iau_final_gem25KM/images_ver/PRO_ALL_024_ALL_ALL_tropiques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66838"/>
            <a:ext cx="41402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24h, Tropics</a:t>
            </a:r>
          </a:p>
        </p:txBody>
      </p:sp>
      <p:sp>
        <p:nvSpPr>
          <p:cNvPr id="88068" name="Text Box 33"/>
          <p:cNvSpPr txBox="1">
            <a:spLocks noChangeArrowheads="1"/>
          </p:cNvSpPr>
          <p:nvPr/>
        </p:nvSpPr>
        <p:spPr bwMode="auto">
          <a:xfrm>
            <a:off x="1635125" y="19319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8069" name="Text Box 34"/>
          <p:cNvSpPr txBox="1">
            <a:spLocks noChangeArrowheads="1"/>
          </p:cNvSpPr>
          <p:nvPr/>
        </p:nvSpPr>
        <p:spPr bwMode="auto">
          <a:xfrm>
            <a:off x="1851025" y="45799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8070" name="Text Box 35"/>
          <p:cNvSpPr txBox="1">
            <a:spLocks noChangeArrowheads="1"/>
          </p:cNvSpPr>
          <p:nvPr/>
        </p:nvSpPr>
        <p:spPr bwMode="auto">
          <a:xfrm>
            <a:off x="3698875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8071" name="Text Box 36"/>
          <p:cNvSpPr txBox="1">
            <a:spLocks noChangeArrowheads="1"/>
          </p:cNvSpPr>
          <p:nvPr/>
        </p:nvSpPr>
        <p:spPr bwMode="auto">
          <a:xfrm>
            <a:off x="3651250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8072" name="Text Box 37"/>
          <p:cNvSpPr txBox="1">
            <a:spLocks noChangeArrowheads="1"/>
          </p:cNvSpPr>
          <p:nvPr/>
        </p:nvSpPr>
        <p:spPr bwMode="auto">
          <a:xfrm>
            <a:off x="5940425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8073" name="Text Box 38"/>
          <p:cNvSpPr txBox="1">
            <a:spLocks noChangeArrowheads="1"/>
          </p:cNvSpPr>
          <p:nvPr/>
        </p:nvSpPr>
        <p:spPr bwMode="auto">
          <a:xfrm>
            <a:off x="61563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8074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8075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8076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8077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http://iweb/%7Earmaccc/VERDICT_ENVAR_iau_final_gem25KM/images_ver/PRO_ALL_024_ALL_ALL_amerique_du_nord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1346200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4" descr="http://iweb/%7Earmaccc/VERDICT_ENVAR_iau_final_gem25KM/images_ver/PRO_ALL_024_ALL_ALL_amerique_du_nord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50" y="1377950"/>
            <a:ext cx="4141788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24h, North America</a:t>
            </a:r>
          </a:p>
        </p:txBody>
      </p:sp>
      <p:sp>
        <p:nvSpPr>
          <p:cNvPr id="90116" name="Text Box 33"/>
          <p:cNvSpPr txBox="1">
            <a:spLocks noChangeArrowheads="1"/>
          </p:cNvSpPr>
          <p:nvPr/>
        </p:nvSpPr>
        <p:spPr bwMode="auto">
          <a:xfrm>
            <a:off x="1274763" y="19891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0117" name="Text Box 34"/>
          <p:cNvSpPr txBox="1">
            <a:spLocks noChangeArrowheads="1"/>
          </p:cNvSpPr>
          <p:nvPr/>
        </p:nvSpPr>
        <p:spPr bwMode="auto">
          <a:xfrm>
            <a:off x="1490663" y="463708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90118" name="Text Box 35"/>
          <p:cNvSpPr txBox="1">
            <a:spLocks noChangeArrowheads="1"/>
          </p:cNvSpPr>
          <p:nvPr/>
        </p:nvSpPr>
        <p:spPr bwMode="auto">
          <a:xfrm>
            <a:off x="3338513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90119" name="Text Box 36"/>
          <p:cNvSpPr txBox="1">
            <a:spLocks noChangeArrowheads="1"/>
          </p:cNvSpPr>
          <p:nvPr/>
        </p:nvSpPr>
        <p:spPr bwMode="auto">
          <a:xfrm>
            <a:off x="3559175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0120" name="Text Box 37"/>
          <p:cNvSpPr txBox="1">
            <a:spLocks noChangeArrowheads="1"/>
          </p:cNvSpPr>
          <p:nvPr/>
        </p:nvSpPr>
        <p:spPr bwMode="auto">
          <a:xfrm>
            <a:off x="586740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0121" name="Text Box 38"/>
          <p:cNvSpPr txBox="1">
            <a:spLocks noChangeArrowheads="1"/>
          </p:cNvSpPr>
          <p:nvPr/>
        </p:nvSpPr>
        <p:spPr bwMode="auto">
          <a:xfrm>
            <a:off x="59404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90122" name="Text Box 39"/>
          <p:cNvSpPr txBox="1">
            <a:spLocks noChangeArrowheads="1"/>
          </p:cNvSpPr>
          <p:nvPr/>
        </p:nvSpPr>
        <p:spPr bwMode="auto">
          <a:xfrm>
            <a:off x="7932738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90123" name="Text Box 40"/>
          <p:cNvSpPr txBox="1">
            <a:spLocks noChangeArrowheads="1"/>
          </p:cNvSpPr>
          <p:nvPr/>
        </p:nvSpPr>
        <p:spPr bwMode="auto">
          <a:xfrm>
            <a:off x="7885113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0124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90125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557338"/>
            <a:ext cx="8172450" cy="3240087"/>
          </a:xfrm>
        </p:spPr>
        <p:txBody>
          <a:bodyPr/>
          <a:lstStyle/>
          <a:p>
            <a:pPr algn="ctr"/>
            <a:r>
              <a:rPr lang="en-US" sz="3200" smtClean="0"/>
              <a:t>Results showing total impact from all proposed changes </a:t>
            </a:r>
            <a:br>
              <a:rPr lang="en-US" sz="3200" smtClean="0"/>
            </a:br>
            <a:r>
              <a:rPr lang="en-US" sz="3200" smtClean="0"/>
              <a:t>(GDPS 4.0.0 vs. GDPS 3.0.0)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Verification against surface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Surface obs: </a:t>
            </a:r>
            <a:r>
              <a:rPr lang="en-US" sz="2000" u="sng" smtClean="0">
                <a:solidFill>
                  <a:schemeClr val="tx1"/>
                </a:solidFill>
              </a:rPr>
              <a:t>Temperature stddev</a:t>
            </a:r>
          </a:p>
        </p:txBody>
      </p:sp>
      <p:pic>
        <p:nvPicPr>
          <p:cNvPr id="94210" name="Picture 2" descr="http://arxt02.cmc.ec.gc.ca/%7Earmnval/stat_html/verif/images/glb/exp_20110201-20110331_glb25_k4-1v4af-vs-glb25_gdpl40c-1ap1/graphiques_mosstn_am/stde_diff-spot3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81113"/>
            <a:ext cx="3757612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4211" name="Picture 4" descr="http://arxt02.cmc.ec.gc.ca/%7Earmnval/stat_html/verif/images/glb/exp_20110201-20110331_glb25_k4-1v4af-vs-glb25_gdpl40c-1ap1/graphiques_mosstn_am/stde_diff-spot3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4054475"/>
            <a:ext cx="3757613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4212" name="Picture 6" descr="http://arxt02.cmc.ec.gc.ca/%7Earmnval/stat_html/verif/images/glb/exp_20110701-20110831_glb25_k4-1v4af-vs-glb25_gdpl40c-1ap1/graphiques_mosstn_am/stde_diff-spot3-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1950" y="1257300"/>
            <a:ext cx="3757613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4213" name="Picture 8" descr="http://arxt02.cmc.ec.gc.ca/%7Earmnval/stat_html/verif/images/glb/exp_20110701-20110831_glb25_k4-1v4af-vs-glb25_gdpl40c-1ap1/graphiques_mosstn_am/stde_diff-spot3-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1950" y="4052888"/>
            <a:ext cx="3757613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4214" name="Rectangle 11"/>
          <p:cNvSpPr>
            <a:spLocks noChangeArrowheads="1"/>
          </p:cNvSpPr>
          <p:nvPr/>
        </p:nvSpPr>
        <p:spPr bwMode="auto">
          <a:xfrm>
            <a:off x="4364038" y="2492375"/>
            <a:ext cx="423862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0Z</a:t>
            </a:r>
          </a:p>
        </p:txBody>
      </p:sp>
      <p:sp>
        <p:nvSpPr>
          <p:cNvPr id="94215" name="Rectangle 11"/>
          <p:cNvSpPr>
            <a:spLocks noChangeArrowheads="1"/>
          </p:cNvSpPr>
          <p:nvPr/>
        </p:nvSpPr>
        <p:spPr bwMode="auto">
          <a:xfrm>
            <a:off x="4364038" y="5013325"/>
            <a:ext cx="5381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12Z</a:t>
            </a:r>
          </a:p>
        </p:txBody>
      </p:sp>
      <p:sp>
        <p:nvSpPr>
          <p:cNvPr id="94216" name="Rectangle 11"/>
          <p:cNvSpPr>
            <a:spLocks noChangeArrowheads="1"/>
          </p:cNvSpPr>
          <p:nvPr/>
        </p:nvSpPr>
        <p:spPr bwMode="auto">
          <a:xfrm>
            <a:off x="5940425" y="923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94217" name="Rectangle 11"/>
          <p:cNvSpPr>
            <a:spLocks noChangeArrowheads="1"/>
          </p:cNvSpPr>
          <p:nvPr/>
        </p:nvSpPr>
        <p:spPr bwMode="auto">
          <a:xfrm>
            <a:off x="1782763" y="938213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94218" name="TextBox 10"/>
          <p:cNvSpPr txBox="1">
            <a:spLocks noChangeArrowheads="1"/>
          </p:cNvSpPr>
          <p:nvPr/>
        </p:nvSpPr>
        <p:spPr bwMode="auto">
          <a:xfrm rot="-5400000">
            <a:off x="-1563688" y="3405188"/>
            <a:ext cx="41433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4219" name="TextBox 11"/>
          <p:cNvSpPr txBox="1">
            <a:spLocks noChangeArrowheads="1"/>
          </p:cNvSpPr>
          <p:nvPr/>
        </p:nvSpPr>
        <p:spPr bwMode="auto">
          <a:xfrm rot="5400000">
            <a:off x="6573044" y="3404394"/>
            <a:ext cx="414337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4220" name="TextBox 12"/>
          <p:cNvSpPr txBox="1">
            <a:spLocks noChangeArrowheads="1"/>
          </p:cNvSpPr>
          <p:nvPr/>
        </p:nvSpPr>
        <p:spPr bwMode="auto">
          <a:xfrm>
            <a:off x="1065213" y="280352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3.0</a:t>
            </a:r>
          </a:p>
        </p:txBody>
      </p:sp>
      <p:sp>
        <p:nvSpPr>
          <p:cNvPr id="94221" name="TextBox 13"/>
          <p:cNvSpPr txBox="1">
            <a:spLocks noChangeArrowheads="1"/>
          </p:cNvSpPr>
          <p:nvPr/>
        </p:nvSpPr>
        <p:spPr bwMode="auto">
          <a:xfrm>
            <a:off x="1065213" y="5732463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2.5</a:t>
            </a:r>
          </a:p>
        </p:txBody>
      </p:sp>
      <p:sp>
        <p:nvSpPr>
          <p:cNvPr id="94222" name="TextBox 14"/>
          <p:cNvSpPr txBox="1">
            <a:spLocks noChangeArrowheads="1"/>
          </p:cNvSpPr>
          <p:nvPr/>
        </p:nvSpPr>
        <p:spPr bwMode="auto">
          <a:xfrm>
            <a:off x="1071563" y="1450975"/>
            <a:ext cx="4333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5.5</a:t>
            </a:r>
          </a:p>
        </p:txBody>
      </p:sp>
      <p:sp>
        <p:nvSpPr>
          <p:cNvPr id="94223" name="TextBox 17"/>
          <p:cNvSpPr txBox="1">
            <a:spLocks noChangeArrowheads="1"/>
          </p:cNvSpPr>
          <p:nvPr/>
        </p:nvSpPr>
        <p:spPr bwMode="auto">
          <a:xfrm>
            <a:off x="1065213" y="431482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5.5</a:t>
            </a:r>
          </a:p>
        </p:txBody>
      </p:sp>
      <p:sp>
        <p:nvSpPr>
          <p:cNvPr id="94224" name="TextBox 20"/>
          <p:cNvSpPr txBox="1">
            <a:spLocks noChangeArrowheads="1"/>
          </p:cNvSpPr>
          <p:nvPr/>
        </p:nvSpPr>
        <p:spPr bwMode="auto">
          <a:xfrm>
            <a:off x="5191125" y="2976563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2.0</a:t>
            </a:r>
          </a:p>
        </p:txBody>
      </p:sp>
      <p:sp>
        <p:nvSpPr>
          <p:cNvPr id="94225" name="TextBox 21"/>
          <p:cNvSpPr txBox="1">
            <a:spLocks noChangeArrowheads="1"/>
          </p:cNvSpPr>
          <p:nvPr/>
        </p:nvSpPr>
        <p:spPr bwMode="auto">
          <a:xfrm>
            <a:off x="5191125" y="5638800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2.0</a:t>
            </a:r>
          </a:p>
        </p:txBody>
      </p:sp>
      <p:sp>
        <p:nvSpPr>
          <p:cNvPr id="94226" name="TextBox 22"/>
          <p:cNvSpPr txBox="1">
            <a:spLocks noChangeArrowheads="1"/>
          </p:cNvSpPr>
          <p:nvPr/>
        </p:nvSpPr>
        <p:spPr bwMode="auto">
          <a:xfrm>
            <a:off x="5205413" y="1708150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3.5</a:t>
            </a:r>
          </a:p>
        </p:txBody>
      </p:sp>
      <p:sp>
        <p:nvSpPr>
          <p:cNvPr id="94227" name="TextBox 23"/>
          <p:cNvSpPr txBox="1">
            <a:spLocks noChangeArrowheads="1"/>
          </p:cNvSpPr>
          <p:nvPr/>
        </p:nvSpPr>
        <p:spPr bwMode="auto">
          <a:xfrm>
            <a:off x="5192713" y="4381500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3.5</a:t>
            </a:r>
          </a:p>
        </p:txBody>
      </p:sp>
      <p:sp>
        <p:nvSpPr>
          <p:cNvPr id="94228" name="TextBox 24"/>
          <p:cNvSpPr txBox="1">
            <a:spLocks noChangeArrowheads="1"/>
          </p:cNvSpPr>
          <p:nvPr/>
        </p:nvSpPr>
        <p:spPr bwMode="auto">
          <a:xfrm>
            <a:off x="4067175" y="3284538"/>
            <a:ext cx="1323975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More positive for winter than 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http://arxt02.cmc.ec.gc.ca/%7Earmnval/stat_html/verif/images/glb/exp_20110201-20110331_glb25_k4-1v4af-vs-glb25_gdpl40c-1ap1/graphiques_mosstn_am/biais_diff-spot3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3757612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5234" name="Picture 4" descr="http://arxt02.cmc.ec.gc.ca/%7Earmnval/stat_html/verif/images/glb/exp_20110201-20110331_glb25_k4-1v4af-vs-glb25_gdpl40c-1ap1/graphiques_mosstn_am/biais_diff-spot3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54475"/>
            <a:ext cx="3757612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52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Surface obs: </a:t>
            </a:r>
            <a:r>
              <a:rPr lang="en-US" sz="2000" u="sng" smtClean="0">
                <a:solidFill>
                  <a:schemeClr val="tx1"/>
                </a:solidFill>
              </a:rPr>
              <a:t>Temperature bias</a:t>
            </a:r>
          </a:p>
        </p:txBody>
      </p:sp>
      <p:sp>
        <p:nvSpPr>
          <p:cNvPr id="95236" name="Rectangle 11"/>
          <p:cNvSpPr>
            <a:spLocks noChangeArrowheads="1"/>
          </p:cNvSpPr>
          <p:nvPr/>
        </p:nvSpPr>
        <p:spPr bwMode="auto">
          <a:xfrm>
            <a:off x="4364038" y="2492375"/>
            <a:ext cx="423862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0Z</a:t>
            </a: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4364038" y="5013325"/>
            <a:ext cx="5381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12Z</a:t>
            </a:r>
          </a:p>
        </p:txBody>
      </p:sp>
      <p:pic>
        <p:nvPicPr>
          <p:cNvPr id="95238" name="Picture 6" descr="http://arxt02.cmc.ec.gc.ca/%7Earmnval/stat_html/verif/images/glb/exp_20110701-20110831_glb25_k4-1v4af-vs-glb25_gdpl40c-1ap1/graphiques_mosstn_am/biais_diff-spot3-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338" y="1268413"/>
            <a:ext cx="3757612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5239" name="Picture 8" descr="http://arxt02.cmc.ec.gc.ca/%7Earmnval/stat_html/verif/images/glb/exp_20110701-20110831_glb25_k4-1v4af-vs-glb25_gdpl40c-1ap1/graphiques_mosstn_am/biais_diff-spot3-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054475"/>
            <a:ext cx="3757613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5940425" y="923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95241" name="Rectangle 11"/>
          <p:cNvSpPr>
            <a:spLocks noChangeArrowheads="1"/>
          </p:cNvSpPr>
          <p:nvPr/>
        </p:nvSpPr>
        <p:spPr bwMode="auto">
          <a:xfrm>
            <a:off x="1782763" y="938213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95242" name="TextBox 10"/>
          <p:cNvSpPr txBox="1">
            <a:spLocks noChangeArrowheads="1"/>
          </p:cNvSpPr>
          <p:nvPr/>
        </p:nvSpPr>
        <p:spPr bwMode="auto">
          <a:xfrm rot="-5400000">
            <a:off x="-1563688" y="3405188"/>
            <a:ext cx="41433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5243" name="TextBox 11"/>
          <p:cNvSpPr txBox="1">
            <a:spLocks noChangeArrowheads="1"/>
          </p:cNvSpPr>
          <p:nvPr/>
        </p:nvSpPr>
        <p:spPr bwMode="auto">
          <a:xfrm rot="5400000">
            <a:off x="6573044" y="3404394"/>
            <a:ext cx="414337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5244" name="TextBox 12"/>
          <p:cNvSpPr txBox="1">
            <a:spLocks noChangeArrowheads="1"/>
          </p:cNvSpPr>
          <p:nvPr/>
        </p:nvSpPr>
        <p:spPr bwMode="auto">
          <a:xfrm>
            <a:off x="1012825" y="2957513"/>
            <a:ext cx="492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-1.5</a:t>
            </a:r>
          </a:p>
        </p:txBody>
      </p:sp>
      <p:sp>
        <p:nvSpPr>
          <p:cNvPr id="95245" name="TextBox 13"/>
          <p:cNvSpPr txBox="1">
            <a:spLocks noChangeArrowheads="1"/>
          </p:cNvSpPr>
          <p:nvPr/>
        </p:nvSpPr>
        <p:spPr bwMode="auto">
          <a:xfrm>
            <a:off x="1004888" y="5548313"/>
            <a:ext cx="49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-0.6</a:t>
            </a:r>
          </a:p>
        </p:txBody>
      </p:sp>
      <p:sp>
        <p:nvSpPr>
          <p:cNvPr id="95246" name="TextBox 14"/>
          <p:cNvSpPr txBox="1">
            <a:spLocks noChangeArrowheads="1"/>
          </p:cNvSpPr>
          <p:nvPr/>
        </p:nvSpPr>
        <p:spPr bwMode="auto">
          <a:xfrm>
            <a:off x="1071563" y="1557338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0.0</a:t>
            </a:r>
          </a:p>
        </p:txBody>
      </p:sp>
      <p:sp>
        <p:nvSpPr>
          <p:cNvPr id="95247" name="TextBox 17"/>
          <p:cNvSpPr txBox="1">
            <a:spLocks noChangeArrowheads="1"/>
          </p:cNvSpPr>
          <p:nvPr/>
        </p:nvSpPr>
        <p:spPr bwMode="auto">
          <a:xfrm>
            <a:off x="1065213" y="4149725"/>
            <a:ext cx="431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0.4</a:t>
            </a:r>
          </a:p>
        </p:txBody>
      </p:sp>
      <p:sp>
        <p:nvSpPr>
          <p:cNvPr id="95248" name="TextBox 20"/>
          <p:cNvSpPr txBox="1">
            <a:spLocks noChangeArrowheads="1"/>
          </p:cNvSpPr>
          <p:nvPr/>
        </p:nvSpPr>
        <p:spPr bwMode="auto">
          <a:xfrm>
            <a:off x="5156200" y="2962275"/>
            <a:ext cx="49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-0.8</a:t>
            </a:r>
          </a:p>
        </p:txBody>
      </p:sp>
      <p:sp>
        <p:nvSpPr>
          <p:cNvPr id="95249" name="TextBox 21"/>
          <p:cNvSpPr txBox="1">
            <a:spLocks noChangeArrowheads="1"/>
          </p:cNvSpPr>
          <p:nvPr/>
        </p:nvSpPr>
        <p:spPr bwMode="auto">
          <a:xfrm>
            <a:off x="5183188" y="5641975"/>
            <a:ext cx="49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-0.8</a:t>
            </a:r>
          </a:p>
        </p:txBody>
      </p:sp>
      <p:sp>
        <p:nvSpPr>
          <p:cNvPr id="95250" name="TextBox 22"/>
          <p:cNvSpPr txBox="1">
            <a:spLocks noChangeArrowheads="1"/>
          </p:cNvSpPr>
          <p:nvPr/>
        </p:nvSpPr>
        <p:spPr bwMode="auto">
          <a:xfrm>
            <a:off x="5213350" y="1454150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0.2</a:t>
            </a:r>
          </a:p>
        </p:txBody>
      </p:sp>
      <p:sp>
        <p:nvSpPr>
          <p:cNvPr id="95251" name="TextBox 23"/>
          <p:cNvSpPr txBox="1">
            <a:spLocks noChangeArrowheads="1"/>
          </p:cNvSpPr>
          <p:nvPr/>
        </p:nvSpPr>
        <p:spPr bwMode="auto">
          <a:xfrm>
            <a:off x="5237163" y="4216400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0.2</a:t>
            </a:r>
          </a:p>
        </p:txBody>
      </p:sp>
      <p:sp>
        <p:nvSpPr>
          <p:cNvPr id="95252" name="TextBox 24"/>
          <p:cNvSpPr txBox="1">
            <a:spLocks noChangeArrowheads="1"/>
          </p:cNvSpPr>
          <p:nvPr/>
        </p:nvSpPr>
        <p:spPr bwMode="auto">
          <a:xfrm>
            <a:off x="2124075" y="2565400"/>
            <a:ext cx="2160588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Decreased initial bias due to cycling clouds</a:t>
            </a:r>
          </a:p>
        </p:txBody>
      </p:sp>
      <p:cxnSp>
        <p:nvCxnSpPr>
          <p:cNvPr id="95253" name="Straight Arrow Connector 26"/>
          <p:cNvCxnSpPr>
            <a:cxnSpLocks noChangeShapeType="1"/>
            <a:stCxn id="95252" idx="1"/>
          </p:cNvCxnSpPr>
          <p:nvPr/>
        </p:nvCxnSpPr>
        <p:spPr bwMode="auto">
          <a:xfrm flipH="1" flipV="1">
            <a:off x="1763713" y="2492375"/>
            <a:ext cx="360362" cy="3333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5254" name="TextBox 28"/>
          <p:cNvSpPr txBox="1">
            <a:spLocks noChangeArrowheads="1"/>
          </p:cNvSpPr>
          <p:nvPr/>
        </p:nvSpPr>
        <p:spPr bwMode="auto">
          <a:xfrm>
            <a:off x="3971925" y="3284538"/>
            <a:ext cx="1323975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More positive for winter than 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http://arxt02.cmc.ec.gc.ca/%7Earmnval/stat_html/verif/images/glb/exp_20110201-20110331_glb25_k4-1v4af-vs-glb25_gdpl40c-1ap1/graphiques_glb25km-mosstn_am_mx100/stde_diff-dewt3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1268413"/>
            <a:ext cx="3757613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6258" name="Picture 4" descr="http://arxt02.cmc.ec.gc.ca/%7Earmnval/stat_html/verif/images/glb/exp_20110201-20110331_glb25_k4-1v4af-vs-glb25_gdpl40c-1ap1/graphiques_glb25km-mosstn_am_mx100/stde_diff-dewt3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3981450"/>
            <a:ext cx="3757613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6259" name="Picture 6" descr="http://arxt02.cmc.ec.gc.ca/%7Earmnval/stat_html/verif/images/glb/exp_20110701-20110831_glb25_k4-1v4af-vs-glb25_gdpl40c-1ap1/graphiques_glb25km-mosstn_am_mx100/stde_diff-dewt3-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338" y="1246188"/>
            <a:ext cx="3757612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6260" name="Picture 8" descr="http://arxt02.cmc.ec.gc.ca/%7Earmnval/stat_html/verif/images/glb/exp_20110701-20110831_glb25_k4-1v4af-vs-glb25_gdpl40c-1ap1/graphiques_glb25km-mosstn_am_mx100/stde_diff-dewt3-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981450"/>
            <a:ext cx="3757613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626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Surface obs: </a:t>
            </a:r>
            <a:r>
              <a:rPr lang="en-US" sz="2000" u="sng" smtClean="0">
                <a:solidFill>
                  <a:schemeClr val="tx1"/>
                </a:solidFill>
              </a:rPr>
              <a:t>Dewpoint stddev</a:t>
            </a:r>
          </a:p>
        </p:txBody>
      </p:sp>
      <p:sp>
        <p:nvSpPr>
          <p:cNvPr id="96262" name="Rectangle 11"/>
          <p:cNvSpPr>
            <a:spLocks noChangeArrowheads="1"/>
          </p:cNvSpPr>
          <p:nvPr/>
        </p:nvSpPr>
        <p:spPr bwMode="auto">
          <a:xfrm>
            <a:off x="4364038" y="2492375"/>
            <a:ext cx="423862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0Z</a:t>
            </a:r>
          </a:p>
        </p:txBody>
      </p:sp>
      <p:sp>
        <p:nvSpPr>
          <p:cNvPr id="96263" name="Rectangle 11"/>
          <p:cNvSpPr>
            <a:spLocks noChangeArrowheads="1"/>
          </p:cNvSpPr>
          <p:nvPr/>
        </p:nvSpPr>
        <p:spPr bwMode="auto">
          <a:xfrm>
            <a:off x="4364038" y="5013325"/>
            <a:ext cx="5381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12Z</a:t>
            </a:r>
          </a:p>
        </p:txBody>
      </p:sp>
      <p:sp>
        <p:nvSpPr>
          <p:cNvPr id="96264" name="Rectangle 11"/>
          <p:cNvSpPr>
            <a:spLocks noChangeArrowheads="1"/>
          </p:cNvSpPr>
          <p:nvPr/>
        </p:nvSpPr>
        <p:spPr bwMode="auto">
          <a:xfrm>
            <a:off x="5940425" y="923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1782763" y="938213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96266" name="TextBox 10"/>
          <p:cNvSpPr txBox="1">
            <a:spLocks noChangeArrowheads="1"/>
          </p:cNvSpPr>
          <p:nvPr/>
        </p:nvSpPr>
        <p:spPr bwMode="auto">
          <a:xfrm rot="-5400000">
            <a:off x="-1563688" y="3405188"/>
            <a:ext cx="41433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6267" name="TextBox 11"/>
          <p:cNvSpPr txBox="1">
            <a:spLocks noChangeArrowheads="1"/>
          </p:cNvSpPr>
          <p:nvPr/>
        </p:nvSpPr>
        <p:spPr bwMode="auto">
          <a:xfrm rot="5400000">
            <a:off x="6573044" y="3404394"/>
            <a:ext cx="414337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6268" name="TextBox 12"/>
          <p:cNvSpPr txBox="1">
            <a:spLocks noChangeArrowheads="1"/>
          </p:cNvSpPr>
          <p:nvPr/>
        </p:nvSpPr>
        <p:spPr bwMode="auto">
          <a:xfrm>
            <a:off x="1065213" y="2878138"/>
            <a:ext cx="43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2.5</a:t>
            </a:r>
          </a:p>
        </p:txBody>
      </p:sp>
      <p:sp>
        <p:nvSpPr>
          <p:cNvPr id="96269" name="TextBox 13"/>
          <p:cNvSpPr txBox="1">
            <a:spLocks noChangeArrowheads="1"/>
          </p:cNvSpPr>
          <p:nvPr/>
        </p:nvSpPr>
        <p:spPr bwMode="auto">
          <a:xfrm>
            <a:off x="1065213" y="5378450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3.0</a:t>
            </a:r>
          </a:p>
        </p:txBody>
      </p:sp>
      <p:sp>
        <p:nvSpPr>
          <p:cNvPr id="96270" name="TextBox 14"/>
          <p:cNvSpPr txBox="1">
            <a:spLocks noChangeArrowheads="1"/>
          </p:cNvSpPr>
          <p:nvPr/>
        </p:nvSpPr>
        <p:spPr bwMode="auto">
          <a:xfrm>
            <a:off x="1071563" y="1516063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5.5</a:t>
            </a:r>
          </a:p>
        </p:txBody>
      </p:sp>
      <p:sp>
        <p:nvSpPr>
          <p:cNvPr id="96271" name="TextBox 17"/>
          <p:cNvSpPr txBox="1">
            <a:spLocks noChangeArrowheads="1"/>
          </p:cNvSpPr>
          <p:nvPr/>
        </p:nvSpPr>
        <p:spPr bwMode="auto">
          <a:xfrm>
            <a:off x="1065213" y="4127500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6.0</a:t>
            </a:r>
          </a:p>
        </p:txBody>
      </p:sp>
      <p:sp>
        <p:nvSpPr>
          <p:cNvPr id="96272" name="TextBox 20"/>
          <p:cNvSpPr txBox="1">
            <a:spLocks noChangeArrowheads="1"/>
          </p:cNvSpPr>
          <p:nvPr/>
        </p:nvSpPr>
        <p:spPr bwMode="auto">
          <a:xfrm>
            <a:off x="5227638" y="2843213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2.0</a:t>
            </a:r>
          </a:p>
        </p:txBody>
      </p:sp>
      <p:sp>
        <p:nvSpPr>
          <p:cNvPr id="96273" name="TextBox 21"/>
          <p:cNvSpPr txBox="1">
            <a:spLocks noChangeArrowheads="1"/>
          </p:cNvSpPr>
          <p:nvPr/>
        </p:nvSpPr>
        <p:spPr bwMode="auto">
          <a:xfrm>
            <a:off x="5213350" y="536733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2.0</a:t>
            </a:r>
          </a:p>
        </p:txBody>
      </p:sp>
      <p:sp>
        <p:nvSpPr>
          <p:cNvPr id="96274" name="TextBox 22"/>
          <p:cNvSpPr txBox="1">
            <a:spLocks noChangeArrowheads="1"/>
          </p:cNvSpPr>
          <p:nvPr/>
        </p:nvSpPr>
        <p:spPr bwMode="auto">
          <a:xfrm>
            <a:off x="5241925" y="1574800"/>
            <a:ext cx="433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3.5</a:t>
            </a:r>
          </a:p>
        </p:txBody>
      </p:sp>
      <p:sp>
        <p:nvSpPr>
          <p:cNvPr id="96275" name="TextBox 23"/>
          <p:cNvSpPr txBox="1">
            <a:spLocks noChangeArrowheads="1"/>
          </p:cNvSpPr>
          <p:nvPr/>
        </p:nvSpPr>
        <p:spPr bwMode="auto">
          <a:xfrm>
            <a:off x="5214938" y="4110038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http://arxt02.cmc.ec.gc.ca/%7Earmnval/stat_html/verif/images/glb/exp_20110201-20110331_glb25_k4-1v4af-vs-glb25_gdpl40c-1ap1/graphiques_glb25km-mosstn_am_mx100/biais_diff-dewt3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1268413"/>
            <a:ext cx="3757612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7282" name="Picture 4" descr="http://arxt02.cmc.ec.gc.ca/%7Earmnval/stat_html/verif/images/glb/exp_20110201-20110331_glb25_k4-1v4af-vs-glb25_gdpl40c-1ap1/graphiques_glb25km-mosstn_am_mx100/biais_diff-dewt3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3933825"/>
            <a:ext cx="3757612" cy="290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7283" name="Picture 6" descr="http://arxt02.cmc.ec.gc.ca/%7Earmnval/stat_html/verif/images/glb/exp_20110701-20110831_glb25_k4-1v4af-vs-glb25_gdpl40c-1ap1/graphiques_glb25km-mosstn_am_mx100/biais_diff-dewt3-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246188"/>
            <a:ext cx="3757613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7284" name="Picture 8" descr="http://arxt02.cmc.ec.gc.ca/%7Earmnval/stat_html/verif/images/glb/exp_20110701-20110831_glb25_k4-1v4af-vs-glb25_gdpl40c-1ap1/graphiques_glb25km-mosstn_am_mx100/biais_diff-dewt3-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910013"/>
            <a:ext cx="3757613" cy="290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72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Surface obs: </a:t>
            </a:r>
            <a:r>
              <a:rPr lang="en-US" sz="2000" u="sng" smtClean="0">
                <a:solidFill>
                  <a:schemeClr val="tx1"/>
                </a:solidFill>
              </a:rPr>
              <a:t>Dewpoint bias</a:t>
            </a:r>
          </a:p>
        </p:txBody>
      </p:sp>
      <p:sp>
        <p:nvSpPr>
          <p:cNvPr id="97286" name="Rectangle 11"/>
          <p:cNvSpPr>
            <a:spLocks noChangeArrowheads="1"/>
          </p:cNvSpPr>
          <p:nvPr/>
        </p:nvSpPr>
        <p:spPr bwMode="auto">
          <a:xfrm>
            <a:off x="4364038" y="2565400"/>
            <a:ext cx="4238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0Z</a:t>
            </a:r>
          </a:p>
        </p:txBody>
      </p:sp>
      <p:sp>
        <p:nvSpPr>
          <p:cNvPr id="97287" name="Rectangle 11"/>
          <p:cNvSpPr>
            <a:spLocks noChangeArrowheads="1"/>
          </p:cNvSpPr>
          <p:nvPr/>
        </p:nvSpPr>
        <p:spPr bwMode="auto">
          <a:xfrm>
            <a:off x="4364038" y="5013325"/>
            <a:ext cx="5381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12Z</a:t>
            </a:r>
          </a:p>
        </p:txBody>
      </p:sp>
      <p:sp>
        <p:nvSpPr>
          <p:cNvPr id="97288" name="Rectangle 11"/>
          <p:cNvSpPr>
            <a:spLocks noChangeArrowheads="1"/>
          </p:cNvSpPr>
          <p:nvPr/>
        </p:nvSpPr>
        <p:spPr bwMode="auto">
          <a:xfrm>
            <a:off x="5940425" y="923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  <p:sp>
        <p:nvSpPr>
          <p:cNvPr id="97289" name="Rectangle 11"/>
          <p:cNvSpPr>
            <a:spLocks noChangeArrowheads="1"/>
          </p:cNvSpPr>
          <p:nvPr/>
        </p:nvSpPr>
        <p:spPr bwMode="auto">
          <a:xfrm>
            <a:off x="1782763" y="938213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97290" name="TextBox 10"/>
          <p:cNvSpPr txBox="1">
            <a:spLocks noChangeArrowheads="1"/>
          </p:cNvSpPr>
          <p:nvPr/>
        </p:nvSpPr>
        <p:spPr bwMode="auto">
          <a:xfrm rot="-5400000">
            <a:off x="-1563688" y="3405188"/>
            <a:ext cx="41433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7291" name="TextBox 11"/>
          <p:cNvSpPr txBox="1">
            <a:spLocks noChangeArrowheads="1"/>
          </p:cNvSpPr>
          <p:nvPr/>
        </p:nvSpPr>
        <p:spPr bwMode="auto">
          <a:xfrm rot="5400000">
            <a:off x="6573044" y="3404394"/>
            <a:ext cx="414337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scales are different for each plot!</a:t>
            </a:r>
          </a:p>
        </p:txBody>
      </p:sp>
      <p:sp>
        <p:nvSpPr>
          <p:cNvPr id="97292" name="TextBox 12"/>
          <p:cNvSpPr txBox="1">
            <a:spLocks noChangeArrowheads="1"/>
          </p:cNvSpPr>
          <p:nvPr/>
        </p:nvSpPr>
        <p:spPr bwMode="auto">
          <a:xfrm>
            <a:off x="923925" y="2949575"/>
            <a:ext cx="49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-1.0</a:t>
            </a:r>
          </a:p>
        </p:txBody>
      </p:sp>
      <p:sp>
        <p:nvSpPr>
          <p:cNvPr id="97293" name="TextBox 13"/>
          <p:cNvSpPr txBox="1">
            <a:spLocks noChangeArrowheads="1"/>
          </p:cNvSpPr>
          <p:nvPr/>
        </p:nvSpPr>
        <p:spPr bwMode="auto">
          <a:xfrm>
            <a:off x="998538" y="5435600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0.0</a:t>
            </a:r>
          </a:p>
        </p:txBody>
      </p:sp>
      <p:sp>
        <p:nvSpPr>
          <p:cNvPr id="97294" name="TextBox 14"/>
          <p:cNvSpPr txBox="1">
            <a:spLocks noChangeArrowheads="1"/>
          </p:cNvSpPr>
          <p:nvPr/>
        </p:nvSpPr>
        <p:spPr bwMode="auto">
          <a:xfrm>
            <a:off x="998538" y="1636713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1.0</a:t>
            </a:r>
          </a:p>
        </p:txBody>
      </p:sp>
      <p:sp>
        <p:nvSpPr>
          <p:cNvPr id="97295" name="TextBox 17"/>
          <p:cNvSpPr txBox="1">
            <a:spLocks noChangeArrowheads="1"/>
          </p:cNvSpPr>
          <p:nvPr/>
        </p:nvSpPr>
        <p:spPr bwMode="auto">
          <a:xfrm>
            <a:off x="982663" y="4043363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1.5</a:t>
            </a:r>
          </a:p>
        </p:txBody>
      </p:sp>
      <p:sp>
        <p:nvSpPr>
          <p:cNvPr id="97296" name="TextBox 20"/>
          <p:cNvSpPr txBox="1">
            <a:spLocks noChangeArrowheads="1"/>
          </p:cNvSpPr>
          <p:nvPr/>
        </p:nvSpPr>
        <p:spPr bwMode="auto">
          <a:xfrm>
            <a:off x="5176838" y="2830513"/>
            <a:ext cx="4937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-0.8</a:t>
            </a:r>
          </a:p>
        </p:txBody>
      </p:sp>
      <p:sp>
        <p:nvSpPr>
          <p:cNvPr id="97297" name="TextBox 21"/>
          <p:cNvSpPr txBox="1">
            <a:spLocks noChangeArrowheads="1"/>
          </p:cNvSpPr>
          <p:nvPr/>
        </p:nvSpPr>
        <p:spPr bwMode="auto">
          <a:xfrm>
            <a:off x="5168900" y="5499100"/>
            <a:ext cx="49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-0.8</a:t>
            </a:r>
          </a:p>
        </p:txBody>
      </p:sp>
      <p:sp>
        <p:nvSpPr>
          <p:cNvPr id="97298" name="TextBox 22"/>
          <p:cNvSpPr txBox="1">
            <a:spLocks noChangeArrowheads="1"/>
          </p:cNvSpPr>
          <p:nvPr/>
        </p:nvSpPr>
        <p:spPr bwMode="auto">
          <a:xfrm>
            <a:off x="5235575" y="152717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0.2</a:t>
            </a:r>
          </a:p>
        </p:txBody>
      </p:sp>
      <p:sp>
        <p:nvSpPr>
          <p:cNvPr id="97299" name="TextBox 23"/>
          <p:cNvSpPr txBox="1">
            <a:spLocks noChangeArrowheads="1"/>
          </p:cNvSpPr>
          <p:nvPr/>
        </p:nvSpPr>
        <p:spPr bwMode="auto">
          <a:xfrm>
            <a:off x="5221288" y="4176713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0.4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2124075" y="2618680"/>
            <a:ext cx="2160588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Decreased initial bias due to cycling clouds</a:t>
            </a:r>
          </a:p>
        </p:txBody>
      </p:sp>
      <p:cxnSp>
        <p:nvCxnSpPr>
          <p:cNvPr id="22" name="Straight Arrow Connector 26"/>
          <p:cNvCxnSpPr>
            <a:cxnSpLocks noChangeShapeType="1"/>
            <a:stCxn id="21" idx="1"/>
          </p:cNvCxnSpPr>
          <p:nvPr/>
        </p:nvCxnSpPr>
        <p:spPr bwMode="auto">
          <a:xfrm flipH="1" flipV="1">
            <a:off x="1691680" y="2708920"/>
            <a:ext cx="432395" cy="17090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557338"/>
            <a:ext cx="8172450" cy="3240087"/>
          </a:xfrm>
        </p:spPr>
        <p:txBody>
          <a:bodyPr/>
          <a:lstStyle/>
          <a:p>
            <a:pPr algn="ctr"/>
            <a:r>
              <a:rPr lang="en-US" sz="3200" smtClean="0"/>
              <a:t>Results showing total impact from all proposed changes </a:t>
            </a:r>
            <a:br>
              <a:rPr lang="en-US" sz="3200" smtClean="0"/>
            </a:br>
            <a:r>
              <a:rPr lang="en-US" sz="3200" smtClean="0"/>
              <a:t>(GDPS 4.0.0 vs. GDPS 3.0.0)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Verification against precipitation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63563"/>
            <a:ext cx="8281987" cy="561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EnVar: a replacement for 4D-Var</a:t>
            </a:r>
            <a:endParaRPr lang="en-US" sz="2400" smtClean="0">
              <a:solidFill>
                <a:schemeClr val="tx1"/>
              </a:solidFill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755650" y="1522413"/>
            <a:ext cx="8301038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Overall, global </a:t>
            </a:r>
            <a:r>
              <a:rPr lang="en-US" sz="2400" dirty="0" err="1"/>
              <a:t>EnVar</a:t>
            </a:r>
            <a:r>
              <a:rPr lang="en-US" sz="2400" dirty="0"/>
              <a:t> analysis (~10 min) is </a:t>
            </a:r>
            <a:r>
              <a:rPr lang="en-US" sz="2400" b="1" dirty="0">
                <a:solidFill>
                  <a:srgbClr val="3366CC"/>
                </a:solidFill>
              </a:rPr>
              <a:t>~6X faster than 4D-Var</a:t>
            </a:r>
            <a:r>
              <a:rPr lang="en-US" sz="2400" dirty="0"/>
              <a:t> </a:t>
            </a:r>
            <a:r>
              <a:rPr lang="en-US" sz="2400" dirty="0" smtClean="0"/>
              <a:t>(~1 </a:t>
            </a:r>
            <a:r>
              <a:rPr lang="en-US" sz="2400" dirty="0"/>
              <a:t>hr) </a:t>
            </a:r>
            <a:r>
              <a:rPr lang="en-US" sz="2400" b="1" dirty="0">
                <a:solidFill>
                  <a:srgbClr val="3366CC"/>
                </a:solidFill>
              </a:rPr>
              <a:t>on half as many </a:t>
            </a:r>
            <a:r>
              <a:rPr lang="en-US" sz="2400" b="1" dirty="0" err="1">
                <a:solidFill>
                  <a:srgbClr val="3366CC"/>
                </a:solidFill>
              </a:rPr>
              <a:t>cpus</a:t>
            </a:r>
            <a:r>
              <a:rPr lang="en-US" sz="2400" b="1" dirty="0">
                <a:solidFill>
                  <a:srgbClr val="3366CC"/>
                </a:solidFill>
              </a:rPr>
              <a:t> </a:t>
            </a:r>
            <a:r>
              <a:rPr lang="en-US" sz="2400" dirty="0"/>
              <a:t>(320 </a:t>
            </a:r>
            <a:r>
              <a:rPr lang="en-US" sz="2400" dirty="0" err="1"/>
              <a:t>vs</a:t>
            </a:r>
            <a:r>
              <a:rPr lang="en-US" sz="2400" dirty="0"/>
              <a:t> 640), even though much higher resolution increments (50km </a:t>
            </a:r>
            <a:r>
              <a:rPr lang="en-US" sz="2400" dirty="0" err="1"/>
              <a:t>vs</a:t>
            </a:r>
            <a:r>
              <a:rPr lang="en-US" sz="2400" dirty="0"/>
              <a:t> 100km)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Identical configuration of </a:t>
            </a:r>
            <a:r>
              <a:rPr lang="en-US" sz="2400" dirty="0" err="1"/>
              <a:t>EnVar</a:t>
            </a:r>
            <a:r>
              <a:rPr lang="en-US" sz="2400" dirty="0"/>
              <a:t> used for both global and regional systems (unified deterministic analysis)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</a:t>
            </a:r>
            <a:r>
              <a:rPr lang="en-US" sz="2400" dirty="0" smtClean="0"/>
              <a:t>tarted </a:t>
            </a:r>
            <a:r>
              <a:rPr lang="en-US" sz="2400" dirty="0"/>
              <a:t>to share modular </a:t>
            </a:r>
            <a:r>
              <a:rPr lang="en-US" sz="2400" dirty="0" err="1"/>
              <a:t>fortran</a:t>
            </a:r>
            <a:r>
              <a:rPr lang="en-US" sz="2400" dirty="0"/>
              <a:t> code between </a:t>
            </a:r>
            <a:r>
              <a:rPr lang="en-US" sz="2400" dirty="0" err="1"/>
              <a:t>EnVar</a:t>
            </a:r>
            <a:r>
              <a:rPr lang="en-US" sz="2400" dirty="0"/>
              <a:t> and EnKF, unification effort continuing (</a:t>
            </a:r>
            <a:r>
              <a:rPr lang="en-US" sz="2400" dirty="0" err="1"/>
              <a:t>obs</a:t>
            </a:r>
            <a:r>
              <a:rPr lang="en-US" sz="2400" dirty="0"/>
              <a:t> related)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For practical and scientific reasons, decision </a:t>
            </a:r>
            <a:r>
              <a:rPr lang="en-US" sz="2400" dirty="0"/>
              <a:t>made to replace 4D-Var with more efficient </a:t>
            </a:r>
            <a:r>
              <a:rPr lang="en-US" sz="2400" dirty="0" err="1"/>
              <a:t>EnVar</a:t>
            </a:r>
            <a:r>
              <a:rPr lang="en-US" sz="2400" dirty="0"/>
              <a:t> in GDPS/RDPS,</a:t>
            </a:r>
            <a:r>
              <a:rPr lang="en-US" sz="2400" dirty="0">
                <a:sym typeface="Times New Roman" pitchFamily="18" charset="0"/>
              </a:rPr>
              <a:t> if </a:t>
            </a:r>
            <a:r>
              <a:rPr lang="en-US" sz="2400" dirty="0" smtClean="0">
                <a:sym typeface="Times New Roman" pitchFamily="18" charset="0"/>
              </a:rPr>
              <a:t>results from </a:t>
            </a:r>
            <a:r>
              <a:rPr lang="en-US" sz="2400" dirty="0" err="1" smtClean="0">
                <a:sym typeface="Times New Roman" pitchFamily="18" charset="0"/>
              </a:rPr>
              <a:t>EnVar</a:t>
            </a:r>
            <a:r>
              <a:rPr lang="en-US" sz="2400" dirty="0" smtClean="0">
                <a:sym typeface="Times New Roman" pitchFamily="18" charset="0"/>
              </a:rPr>
              <a:t> are </a:t>
            </a:r>
            <a:r>
              <a:rPr lang="en-US" sz="2400" u="sng" dirty="0">
                <a:sym typeface="Times New Roman" pitchFamily="18" charset="0"/>
              </a:rPr>
              <a:t>at least as good as</a:t>
            </a:r>
            <a:r>
              <a:rPr lang="en-US" sz="2400" dirty="0">
                <a:sym typeface="Times New Roman" pitchFamily="18" charset="0"/>
              </a:rPr>
              <a:t> current 4D-Var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Synop obs: </a:t>
            </a:r>
            <a:r>
              <a:rPr lang="en-US" sz="2000" u="sng" smtClean="0">
                <a:solidFill>
                  <a:schemeClr val="tx1"/>
                </a:solidFill>
              </a:rPr>
              <a:t>Precipitation, Feb-March, 2011</a:t>
            </a:r>
          </a:p>
        </p:txBody>
      </p:sp>
      <p:sp>
        <p:nvSpPr>
          <p:cNvPr id="99330" name="Rectangle 11"/>
          <p:cNvSpPr>
            <a:spLocks noChangeArrowheads="1"/>
          </p:cNvSpPr>
          <p:nvPr/>
        </p:nvSpPr>
        <p:spPr bwMode="auto">
          <a:xfrm>
            <a:off x="1770063" y="1119188"/>
            <a:ext cx="22256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0h-24h accumulation</a:t>
            </a:r>
          </a:p>
        </p:txBody>
      </p:sp>
      <p:pic>
        <p:nvPicPr>
          <p:cNvPr id="99331" name="Picture 4" descr="http://iweb.cmc.ec.gc.ca/%7Earmaccc/VERDICT_ENVAR_iau_final_gem25KM/images_ver/CON_BIA_ALL_HR_ALL_extratropiques_nord_K4H1V4AF.gif"/>
          <p:cNvPicPr>
            <a:picLocks noChangeAspect="1" noChangeArrowheads="1"/>
          </p:cNvPicPr>
          <p:nvPr/>
        </p:nvPicPr>
        <p:blipFill>
          <a:blip r:embed="rId2" cstate="print"/>
          <a:srcRect t="59090" r="8347"/>
          <a:stretch>
            <a:fillRect/>
          </a:stretch>
        </p:blipFill>
        <p:spPr bwMode="auto">
          <a:xfrm>
            <a:off x="4859338" y="2520950"/>
            <a:ext cx="379571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6" descr="http://iweb.cmc.ec.gc.ca/%7Earmaccc/VERDICT_ENVAR_iau_final_gem25KM/images_ver/CON_BIA_ALL_HR_ALL_extratropiques_nord_GDPL40CH1AP1.gif"/>
          <p:cNvPicPr>
            <a:picLocks noChangeAspect="1" noChangeArrowheads="1"/>
          </p:cNvPicPr>
          <p:nvPr/>
        </p:nvPicPr>
        <p:blipFill>
          <a:blip r:embed="rId3" cstate="print"/>
          <a:srcRect t="59090" r="7825"/>
          <a:stretch>
            <a:fillRect/>
          </a:stretch>
        </p:blipFill>
        <p:spPr bwMode="auto">
          <a:xfrm>
            <a:off x="4859338" y="4176713"/>
            <a:ext cx="38179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5532438" y="1916113"/>
            <a:ext cx="2784475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RH, Northern Extra-tropics</a:t>
            </a:r>
          </a:p>
        </p:txBody>
      </p:sp>
      <p:pic>
        <p:nvPicPr>
          <p:cNvPr id="99334" name="Picture 4" descr="http://iweb.cmc.ec.gc.ca/%7Earmaccc/VERDICT_ENVAR_iau_final_gem25KM/images_ver/CON_BIA_ALL_HR_ALL_extratropiques_nord_K4H1V4AF.gif"/>
          <p:cNvPicPr>
            <a:picLocks noChangeAspect="1" noChangeArrowheads="1"/>
          </p:cNvPicPr>
          <p:nvPr/>
        </p:nvPicPr>
        <p:blipFill>
          <a:blip r:embed="rId2" cstate="print"/>
          <a:srcRect l="91811" t="21420" b="11079"/>
          <a:stretch>
            <a:fillRect/>
          </a:stretch>
        </p:blipFill>
        <p:spPr bwMode="auto">
          <a:xfrm>
            <a:off x="8734425" y="3038475"/>
            <a:ext cx="33813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Rectangle 11"/>
          <p:cNvSpPr>
            <a:spLocks noChangeArrowheads="1"/>
          </p:cNvSpPr>
          <p:nvPr/>
        </p:nvSpPr>
        <p:spPr bwMode="auto">
          <a:xfrm>
            <a:off x="5580063" y="2535238"/>
            <a:ext cx="26955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GDPS 3.0.0 – ERA-interim</a:t>
            </a:r>
          </a:p>
        </p:txBody>
      </p:sp>
      <p:sp>
        <p:nvSpPr>
          <p:cNvPr id="99336" name="Rectangle 11"/>
          <p:cNvSpPr>
            <a:spLocks noChangeArrowheads="1"/>
          </p:cNvSpPr>
          <p:nvPr/>
        </p:nvSpPr>
        <p:spPr bwMode="auto">
          <a:xfrm>
            <a:off x="5580063" y="4191000"/>
            <a:ext cx="2695575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GDPS 4.0.0 – ERA-interim</a:t>
            </a:r>
          </a:p>
        </p:txBody>
      </p:sp>
      <p:pic>
        <p:nvPicPr>
          <p:cNvPr id="99337" name="Picture 8" descr="http://riemann.cmc.ec.gc.ca/SGPD/ENVAR/SCORES/HIVER/ncep_2448_k4h1v4af_gdpl40ch1ap1_hi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479550"/>
            <a:ext cx="3871913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extBox 14"/>
          <p:cNvSpPr txBox="1">
            <a:spLocks noChangeArrowheads="1"/>
          </p:cNvSpPr>
          <p:nvPr/>
        </p:nvSpPr>
        <p:spPr bwMode="auto">
          <a:xfrm>
            <a:off x="28575" y="3606800"/>
            <a:ext cx="1223963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Increased precip bias day 1</a:t>
            </a:r>
          </a:p>
        </p:txBody>
      </p:sp>
      <p:sp>
        <p:nvSpPr>
          <p:cNvPr id="99339" name="TextBox 16"/>
          <p:cNvSpPr txBox="1">
            <a:spLocks noChangeArrowheads="1"/>
          </p:cNvSpPr>
          <p:nvPr/>
        </p:nvSpPr>
        <p:spPr bwMode="auto">
          <a:xfrm>
            <a:off x="5724525" y="5445125"/>
            <a:ext cx="259238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Less spin-up of </a:t>
            </a:r>
            <a:r>
              <a:rPr lang="en-US" sz="1600" b="1" dirty="0" smtClean="0"/>
              <a:t>humidity in new system</a:t>
            </a:r>
            <a:endParaRPr lang="en-US" sz="1600" b="1" dirty="0"/>
          </a:p>
        </p:txBody>
      </p:sp>
      <p:cxnSp>
        <p:nvCxnSpPr>
          <p:cNvPr id="99340" name="Straight Arrow Connector 18"/>
          <p:cNvCxnSpPr>
            <a:cxnSpLocks noChangeShapeType="1"/>
          </p:cNvCxnSpPr>
          <p:nvPr/>
        </p:nvCxnSpPr>
        <p:spPr bwMode="auto">
          <a:xfrm flipH="1" flipV="1">
            <a:off x="5436096" y="4941168"/>
            <a:ext cx="720229" cy="50395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9341" name="Straight Arrow Connector 20"/>
          <p:cNvCxnSpPr>
            <a:cxnSpLocks noChangeShapeType="1"/>
          </p:cNvCxnSpPr>
          <p:nvPr/>
        </p:nvCxnSpPr>
        <p:spPr bwMode="auto">
          <a:xfrm flipH="1" flipV="1">
            <a:off x="5436096" y="3284984"/>
            <a:ext cx="936130" cy="216014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Synop obs: </a:t>
            </a:r>
            <a:r>
              <a:rPr lang="en-US" sz="2000" u="sng" smtClean="0">
                <a:solidFill>
                  <a:schemeClr val="tx1"/>
                </a:solidFill>
              </a:rPr>
              <a:t>Precipitation, Feb-March, 2011</a:t>
            </a:r>
          </a:p>
        </p:txBody>
      </p:sp>
      <p:sp>
        <p:nvSpPr>
          <p:cNvPr id="100354" name="Rectangle 11"/>
          <p:cNvSpPr>
            <a:spLocks noChangeArrowheads="1"/>
          </p:cNvSpPr>
          <p:nvPr/>
        </p:nvSpPr>
        <p:spPr bwMode="auto">
          <a:xfrm>
            <a:off x="5651500" y="1119188"/>
            <a:ext cx="24542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96h-120h accumulation</a:t>
            </a:r>
          </a:p>
        </p:txBody>
      </p:sp>
      <p:sp>
        <p:nvSpPr>
          <p:cNvPr id="100355" name="Rectangle 11"/>
          <p:cNvSpPr>
            <a:spLocks noChangeArrowheads="1"/>
          </p:cNvSpPr>
          <p:nvPr/>
        </p:nvSpPr>
        <p:spPr bwMode="auto">
          <a:xfrm>
            <a:off x="1700213" y="1119188"/>
            <a:ext cx="23399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48h-72h accumulation</a:t>
            </a:r>
          </a:p>
        </p:txBody>
      </p:sp>
      <p:pic>
        <p:nvPicPr>
          <p:cNvPr id="100356" name="Picture 2" descr="http://riemann.cmc.ec.gc.ca/SGPD/ENVAR/SCORES/HIVER/ncep_4872_k4h1v4af_gdpl40ch1ap1_h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492250"/>
            <a:ext cx="38703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4" descr="http://riemann.cmc.ec.gc.ca/SGPD/ENVAR/SCORES/HIVER/ncep_96120_k4h1v4af_gdpl40ch1ap1_hi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188" y="1492250"/>
            <a:ext cx="3871912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Box 6"/>
          <p:cNvSpPr txBox="1">
            <a:spLocks noChangeArrowheads="1"/>
          </p:cNvSpPr>
          <p:nvPr/>
        </p:nvSpPr>
        <p:spPr bwMode="auto">
          <a:xfrm>
            <a:off x="28575" y="3606800"/>
            <a:ext cx="1223963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Increased precip bias day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6" descr="http://iweb.cmc.ec.gc.ca/%7Earmaccc/VERDICT_ENVAR_iau_final_gem25KM/images_ver/CON_BIA_ALL_HR_ALL_extratropiques_nord_GDPL40CE1AP1.gif"/>
          <p:cNvPicPr>
            <a:picLocks noChangeAspect="1" noChangeArrowheads="1"/>
          </p:cNvPicPr>
          <p:nvPr/>
        </p:nvPicPr>
        <p:blipFill>
          <a:blip r:embed="rId2" cstate="print"/>
          <a:srcRect t="59090" r="8347"/>
          <a:stretch>
            <a:fillRect/>
          </a:stretch>
        </p:blipFill>
        <p:spPr bwMode="auto">
          <a:xfrm>
            <a:off x="4859338" y="4176713"/>
            <a:ext cx="379571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4" descr="http://iweb.cmc.ec.gc.ca/%7Earmaccc/VERDICT_ENVAR_iau_final_gem25KM/images_ver/CON_BIA_ALL_HR_ALL_extratropiques_nord_K4E1V4AF.gif"/>
          <p:cNvPicPr>
            <a:picLocks noChangeAspect="1" noChangeArrowheads="1"/>
          </p:cNvPicPr>
          <p:nvPr/>
        </p:nvPicPr>
        <p:blipFill>
          <a:blip r:embed="rId3" cstate="print"/>
          <a:srcRect t="59090" r="7825"/>
          <a:stretch>
            <a:fillRect/>
          </a:stretch>
        </p:blipFill>
        <p:spPr bwMode="auto">
          <a:xfrm>
            <a:off x="4859338" y="2506663"/>
            <a:ext cx="38163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Synop obs: </a:t>
            </a:r>
            <a:r>
              <a:rPr lang="en-US" sz="2000" u="sng" smtClean="0">
                <a:solidFill>
                  <a:schemeClr val="tx1"/>
                </a:solidFill>
              </a:rPr>
              <a:t>Precipitation, July-August, 2011</a:t>
            </a:r>
          </a:p>
        </p:txBody>
      </p:sp>
      <p:sp>
        <p:nvSpPr>
          <p:cNvPr id="101380" name="Rectangle 11"/>
          <p:cNvSpPr>
            <a:spLocks noChangeArrowheads="1"/>
          </p:cNvSpPr>
          <p:nvPr/>
        </p:nvSpPr>
        <p:spPr bwMode="auto">
          <a:xfrm>
            <a:off x="1700213" y="1119188"/>
            <a:ext cx="23399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24h-48h accumulation</a:t>
            </a:r>
          </a:p>
        </p:txBody>
      </p:sp>
      <p:sp>
        <p:nvSpPr>
          <p:cNvPr id="101381" name="Rectangle 11"/>
          <p:cNvSpPr>
            <a:spLocks noChangeArrowheads="1"/>
          </p:cNvSpPr>
          <p:nvPr/>
        </p:nvSpPr>
        <p:spPr bwMode="auto">
          <a:xfrm>
            <a:off x="5532438" y="1851025"/>
            <a:ext cx="2784475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RH, Northern Extra-tropics</a:t>
            </a:r>
          </a:p>
        </p:txBody>
      </p:sp>
      <p:sp>
        <p:nvSpPr>
          <p:cNvPr id="101382" name="Rectangle 11"/>
          <p:cNvSpPr>
            <a:spLocks noChangeArrowheads="1"/>
          </p:cNvSpPr>
          <p:nvPr/>
        </p:nvSpPr>
        <p:spPr bwMode="auto">
          <a:xfrm>
            <a:off x="5580063" y="2527300"/>
            <a:ext cx="2695575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GDPS 3.0.0 – ERA-interim</a:t>
            </a: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5580063" y="4184650"/>
            <a:ext cx="269557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GDPS 4.0.0 – ERA-interim</a:t>
            </a:r>
          </a:p>
        </p:txBody>
      </p:sp>
      <p:pic>
        <p:nvPicPr>
          <p:cNvPr id="101384" name="Picture 4" descr="http://iweb.cmc.ec.gc.ca/%7Earmaccc/VERDICT_ENVAR_iau_final_gem25KM/images_ver/CON_BIA_ALL_HR_ALL_extratropiques_nord_K4E1V4AF.gif"/>
          <p:cNvPicPr>
            <a:picLocks noChangeAspect="1" noChangeArrowheads="1"/>
          </p:cNvPicPr>
          <p:nvPr/>
        </p:nvPicPr>
        <p:blipFill>
          <a:blip r:embed="rId3" cstate="print"/>
          <a:srcRect l="91811" t="20682" b="11079"/>
          <a:stretch>
            <a:fillRect/>
          </a:stretch>
        </p:blipFill>
        <p:spPr bwMode="auto">
          <a:xfrm>
            <a:off x="8748713" y="2643188"/>
            <a:ext cx="33813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8" descr="http://riemann.cmc.ec.gc.ca/SGPD/ENVAR/SCORES/ETE/ncep_2448_k4e1v4af_gdpl40ce1ap1_e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1485900"/>
            <a:ext cx="3871913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6" name="TextBox 11"/>
          <p:cNvSpPr txBox="1">
            <a:spLocks noChangeArrowheads="1"/>
          </p:cNvSpPr>
          <p:nvPr/>
        </p:nvSpPr>
        <p:spPr bwMode="auto">
          <a:xfrm>
            <a:off x="28575" y="3606800"/>
            <a:ext cx="1223963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Increased precip bias day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Synop obs: </a:t>
            </a:r>
            <a:r>
              <a:rPr lang="en-US" sz="2000" u="sng" smtClean="0">
                <a:solidFill>
                  <a:schemeClr val="tx1"/>
                </a:solidFill>
              </a:rPr>
              <a:t>Precipitation, July-August, 2011</a:t>
            </a:r>
          </a:p>
        </p:txBody>
      </p:sp>
      <p:sp>
        <p:nvSpPr>
          <p:cNvPr id="102402" name="Rectangle 11"/>
          <p:cNvSpPr>
            <a:spLocks noChangeArrowheads="1"/>
          </p:cNvSpPr>
          <p:nvPr/>
        </p:nvSpPr>
        <p:spPr bwMode="auto">
          <a:xfrm>
            <a:off x="5651500" y="1119188"/>
            <a:ext cx="24542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96h-120h accumulation</a:t>
            </a:r>
          </a:p>
        </p:txBody>
      </p:sp>
      <p:sp>
        <p:nvSpPr>
          <p:cNvPr id="102403" name="Rectangle 11"/>
          <p:cNvSpPr>
            <a:spLocks noChangeArrowheads="1"/>
          </p:cNvSpPr>
          <p:nvPr/>
        </p:nvSpPr>
        <p:spPr bwMode="auto">
          <a:xfrm>
            <a:off x="1700213" y="1119188"/>
            <a:ext cx="23399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48h-72h accumulation</a:t>
            </a:r>
          </a:p>
        </p:txBody>
      </p:sp>
      <p:pic>
        <p:nvPicPr>
          <p:cNvPr id="102404" name="Picture 2" descr="http://riemann.cmc.ec.gc.ca/SGPD/ENVAR/SCORES/ETE/ncep_96120_k4e1v4af_gdpl40ce1ap1_e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93838"/>
            <a:ext cx="387191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4" descr="http://riemann.cmc.ec.gc.ca/SGPD/ENVAR/SCORES/ETE/ncep_4872_k4e1v4af_gdpl40ce1ap1_e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1493838"/>
            <a:ext cx="387191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http://riemann.cmc.ec.gc.ca/SGPD/ENVAR/SCORES/HIVER/shef_ncep_4872_k4h1v4af_gdpl40ch1ap1_h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87191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4" descr="http://riemann.cmc.ec.gc.ca/SGPD/ENVAR/SCORES/HIVER/shef_ncep_96120_k4h1v4af_gdpl40ch1ap1_hi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8" y="1484313"/>
            <a:ext cx="3871912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Forecast Results: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GDPS 4.0.0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66CC"/>
                </a:solidFill>
              </a:rPr>
              <a:t>GDPS 3.0.0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Verification vs. </a:t>
            </a:r>
            <a:r>
              <a:rPr lang="en-US" sz="2000" dirty="0" smtClean="0">
                <a:solidFill>
                  <a:srgbClr val="FF0000"/>
                </a:solidFill>
              </a:rPr>
              <a:t>SHEF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obs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u="sng" dirty="0" smtClean="0">
                <a:solidFill>
                  <a:schemeClr val="tx1"/>
                </a:solidFill>
              </a:rPr>
              <a:t>Precipitation, Feb-March, 2011</a:t>
            </a:r>
          </a:p>
        </p:txBody>
      </p:sp>
      <p:sp>
        <p:nvSpPr>
          <p:cNvPr id="103428" name="Rectangle 11"/>
          <p:cNvSpPr>
            <a:spLocks noChangeArrowheads="1"/>
          </p:cNvSpPr>
          <p:nvPr/>
        </p:nvSpPr>
        <p:spPr bwMode="auto">
          <a:xfrm>
            <a:off x="5651500" y="1119188"/>
            <a:ext cx="24542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96h-120h accumulation</a:t>
            </a:r>
          </a:p>
        </p:txBody>
      </p:sp>
      <p:sp>
        <p:nvSpPr>
          <p:cNvPr id="103429" name="Rectangle 11"/>
          <p:cNvSpPr>
            <a:spLocks noChangeArrowheads="1"/>
          </p:cNvSpPr>
          <p:nvPr/>
        </p:nvSpPr>
        <p:spPr bwMode="auto">
          <a:xfrm>
            <a:off x="1700213" y="1119188"/>
            <a:ext cx="23399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48h-72h 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http://riemann.cmc.ec.gc.ca/SGPD/ENVAR/SCORES/ETE/shef_ncep_4872_k4e1v4af_gdpl40ce1ap1_e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487488"/>
            <a:ext cx="3871912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4" descr="http://riemann.cmc.ec.gc.ca/SGPD/ENVAR/SCORES/ETE/shef_ncep_96120_k4e1v4af_gdpl40ce1ap1_e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7488"/>
            <a:ext cx="387191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949325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Forecast Results: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GDPS 4.0.0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66CC"/>
                </a:solidFill>
              </a:rPr>
              <a:t>GDPS 3.0.0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Verification vs. </a:t>
            </a:r>
            <a:r>
              <a:rPr lang="en-US" sz="2000" dirty="0" smtClean="0">
                <a:solidFill>
                  <a:srgbClr val="FF0000"/>
                </a:solidFill>
              </a:rPr>
              <a:t>SHEF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obs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u="sng" dirty="0" smtClean="0">
                <a:solidFill>
                  <a:schemeClr val="tx1"/>
                </a:solidFill>
              </a:rPr>
              <a:t>Precipitation, July-August, 2011</a:t>
            </a:r>
          </a:p>
        </p:txBody>
      </p:sp>
      <p:sp>
        <p:nvSpPr>
          <p:cNvPr id="104452" name="Rectangle 11"/>
          <p:cNvSpPr>
            <a:spLocks noChangeArrowheads="1"/>
          </p:cNvSpPr>
          <p:nvPr/>
        </p:nvSpPr>
        <p:spPr bwMode="auto">
          <a:xfrm>
            <a:off x="5651500" y="1119188"/>
            <a:ext cx="24542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96h-120h accumulation</a:t>
            </a:r>
          </a:p>
        </p:txBody>
      </p:sp>
      <p:sp>
        <p:nvSpPr>
          <p:cNvPr id="104453" name="Rectangle 11"/>
          <p:cNvSpPr>
            <a:spLocks noChangeArrowheads="1"/>
          </p:cNvSpPr>
          <p:nvPr/>
        </p:nvSpPr>
        <p:spPr bwMode="auto">
          <a:xfrm>
            <a:off x="1700213" y="1119188"/>
            <a:ext cx="23399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48h-72h 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858125" cy="576262"/>
          </a:xfrm>
        </p:spPr>
        <p:txBody>
          <a:bodyPr/>
          <a:lstStyle/>
          <a:p>
            <a:pPr eaLnBrk="1" hangingPunct="1"/>
            <a:r>
              <a:rPr lang="en-US" sz="3200" smtClean="0"/>
              <a:t>Conclusions</a:t>
            </a:r>
            <a:endParaRPr lang="en-US" sz="2400" b="0" smtClean="0"/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836613"/>
            <a:ext cx="8366125" cy="60213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GDPS 4.0.0 </a:t>
            </a:r>
            <a:r>
              <a:rPr lang="en-US" dirty="0" err="1" smtClean="0"/>
              <a:t>vs</a:t>
            </a:r>
            <a:r>
              <a:rPr lang="en-US" dirty="0" smtClean="0"/>
              <a:t> GDPS 3.0.0: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Proposed vs. existing system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overall improvement to forecasts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Relative improvements larger at short lead times than at day 5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Largest day 1 improvements are in the tropics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Only negative impact is at day 5, northern extra-tropics, but positive for day 6 </a:t>
            </a:r>
            <a:r>
              <a:rPr lang="en-US" dirty="0" smtClean="0"/>
              <a:t>(also 3 and </a:t>
            </a:r>
            <a:r>
              <a:rPr lang="en-US" dirty="0" smtClean="0"/>
              <a:t>4)! 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Improved surface scores, especially temperature during winter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snow density fix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Increased precipitation bias at short lead times, likely due to increased 850hPa humidity (but less spin up of humidity)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Above ~20hPa, scores from </a:t>
            </a:r>
            <a:r>
              <a:rPr lang="en-US" dirty="0" err="1" smtClean="0"/>
              <a:t>EnVar</a:t>
            </a:r>
            <a:r>
              <a:rPr lang="en-US" dirty="0" smtClean="0"/>
              <a:t> alone similar to 3D-Var, worse than 4D-Var (benefit from raising EnKF model top to 0.1hPa?)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Compensated by assimilation of 4D radiosonde </a:t>
            </a:r>
            <a:r>
              <a:rPr lang="en-US" dirty="0" err="1" smtClean="0"/>
              <a:t>obs</a:t>
            </a:r>
            <a:r>
              <a:rPr lang="en-US" dirty="0" smtClean="0"/>
              <a:t> that gives improvements up to 10hPa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Computational saving (</a:t>
            </a:r>
            <a:r>
              <a:rPr lang="en-US" dirty="0" err="1" smtClean="0"/>
              <a:t>vs</a:t>
            </a:r>
            <a:r>
              <a:rPr lang="en-US" dirty="0" smtClean="0"/>
              <a:t> 4D-Var) allows more rapid increase in analysis resolution and volume of assimilated observations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en-US" dirty="0" smtClean="0"/>
              <a:t>Increased focus on improving the EnKF will benefit both deterministic and ensemble prediction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708275"/>
            <a:ext cx="8172450" cy="1022350"/>
          </a:xfrm>
        </p:spPr>
        <p:txBody>
          <a:bodyPr/>
          <a:lstStyle/>
          <a:p>
            <a:pPr algn="ctr"/>
            <a:r>
              <a:rPr lang="en-US" sz="3200" smtClean="0"/>
              <a:t>Extra slides follow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Line 2"/>
          <p:cNvSpPr>
            <a:spLocks noChangeShapeType="1"/>
          </p:cNvSpPr>
          <p:nvPr/>
        </p:nvSpPr>
        <p:spPr bwMode="auto">
          <a:xfrm>
            <a:off x="3348038" y="2138363"/>
            <a:ext cx="15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2" name="Freeform 3"/>
          <p:cNvSpPr>
            <a:spLocks/>
          </p:cNvSpPr>
          <p:nvPr/>
        </p:nvSpPr>
        <p:spPr bwMode="auto">
          <a:xfrm>
            <a:off x="1246188" y="4151313"/>
            <a:ext cx="7191375" cy="309562"/>
          </a:xfrm>
          <a:custGeom>
            <a:avLst/>
            <a:gdLst>
              <a:gd name="T0" fmla="*/ 0 w 4530"/>
              <a:gd name="T1" fmla="*/ 2147483647 h 195"/>
              <a:gd name="T2" fmla="*/ 2147483647 w 4530"/>
              <a:gd name="T3" fmla="*/ 2147483647 h 195"/>
              <a:gd name="T4" fmla="*/ 2147483647 w 4530"/>
              <a:gd name="T5" fmla="*/ 2147483647 h 195"/>
              <a:gd name="T6" fmla="*/ 2147483647 w 4530"/>
              <a:gd name="T7" fmla="*/ 2147483647 h 195"/>
              <a:gd name="T8" fmla="*/ 2147483647 w 4530"/>
              <a:gd name="T9" fmla="*/ 2147483647 h 195"/>
              <a:gd name="T10" fmla="*/ 2147483647 w 4530"/>
              <a:gd name="T11" fmla="*/ 2147483647 h 195"/>
              <a:gd name="T12" fmla="*/ 2147483647 w 4530"/>
              <a:gd name="T13" fmla="*/ 2147483647 h 195"/>
              <a:gd name="T14" fmla="*/ 2147483647 w 4530"/>
              <a:gd name="T15" fmla="*/ 2147483647 h 195"/>
              <a:gd name="T16" fmla="*/ 2147483647 w 4530"/>
              <a:gd name="T17" fmla="*/ 2147483647 h 195"/>
              <a:gd name="T18" fmla="*/ 2147483647 w 4530"/>
              <a:gd name="T19" fmla="*/ 2147483647 h 195"/>
              <a:gd name="T20" fmla="*/ 2147483647 w 4530"/>
              <a:gd name="T21" fmla="*/ 2147483647 h 195"/>
              <a:gd name="T22" fmla="*/ 2147483647 w 4530"/>
              <a:gd name="T23" fmla="*/ 2147483647 h 195"/>
              <a:gd name="T24" fmla="*/ 2147483647 w 4530"/>
              <a:gd name="T25" fmla="*/ 2147483647 h 195"/>
              <a:gd name="T26" fmla="*/ 2147483647 w 4530"/>
              <a:gd name="T27" fmla="*/ 0 h 1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30"/>
              <a:gd name="T43" fmla="*/ 0 h 195"/>
              <a:gd name="T44" fmla="*/ 4530 w 4530"/>
              <a:gd name="T45" fmla="*/ 195 h 1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30" h="195">
                <a:moveTo>
                  <a:pt x="0" y="144"/>
                </a:moveTo>
                <a:cubicBezTo>
                  <a:pt x="80" y="171"/>
                  <a:pt x="67" y="163"/>
                  <a:pt x="186" y="168"/>
                </a:cubicBezTo>
                <a:cubicBezTo>
                  <a:pt x="308" y="182"/>
                  <a:pt x="422" y="178"/>
                  <a:pt x="546" y="174"/>
                </a:cubicBezTo>
                <a:cubicBezTo>
                  <a:pt x="1091" y="180"/>
                  <a:pt x="1602" y="195"/>
                  <a:pt x="2136" y="186"/>
                </a:cubicBezTo>
                <a:cubicBezTo>
                  <a:pt x="2198" y="179"/>
                  <a:pt x="2260" y="172"/>
                  <a:pt x="2322" y="162"/>
                </a:cubicBezTo>
                <a:cubicBezTo>
                  <a:pt x="2379" y="152"/>
                  <a:pt x="2432" y="133"/>
                  <a:pt x="2490" y="126"/>
                </a:cubicBezTo>
                <a:cubicBezTo>
                  <a:pt x="2630" y="79"/>
                  <a:pt x="2776" y="40"/>
                  <a:pt x="2922" y="24"/>
                </a:cubicBezTo>
                <a:cubicBezTo>
                  <a:pt x="3193" y="32"/>
                  <a:pt x="3267" y="33"/>
                  <a:pt x="3582" y="24"/>
                </a:cubicBezTo>
                <a:cubicBezTo>
                  <a:pt x="3644" y="28"/>
                  <a:pt x="3706" y="29"/>
                  <a:pt x="3768" y="36"/>
                </a:cubicBezTo>
                <a:cubicBezTo>
                  <a:pt x="3816" y="41"/>
                  <a:pt x="3866" y="64"/>
                  <a:pt x="3912" y="78"/>
                </a:cubicBezTo>
                <a:cubicBezTo>
                  <a:pt x="3962" y="93"/>
                  <a:pt x="4013" y="104"/>
                  <a:pt x="4062" y="120"/>
                </a:cubicBezTo>
                <a:cubicBezTo>
                  <a:pt x="4146" y="115"/>
                  <a:pt x="4206" y="106"/>
                  <a:pt x="4284" y="84"/>
                </a:cubicBezTo>
                <a:cubicBezTo>
                  <a:pt x="4313" y="76"/>
                  <a:pt x="4355" y="71"/>
                  <a:pt x="4380" y="54"/>
                </a:cubicBezTo>
                <a:cubicBezTo>
                  <a:pt x="4404" y="38"/>
                  <a:pt x="4498" y="0"/>
                  <a:pt x="453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3" name="Freeform 4"/>
          <p:cNvSpPr>
            <a:spLocks/>
          </p:cNvSpPr>
          <p:nvPr/>
        </p:nvSpPr>
        <p:spPr bwMode="auto">
          <a:xfrm>
            <a:off x="1255713" y="4611688"/>
            <a:ext cx="7226300" cy="244475"/>
          </a:xfrm>
          <a:custGeom>
            <a:avLst/>
            <a:gdLst>
              <a:gd name="T0" fmla="*/ 0 w 4552"/>
              <a:gd name="T1" fmla="*/ 2147483647 h 154"/>
              <a:gd name="T2" fmla="*/ 2147483647 w 4552"/>
              <a:gd name="T3" fmla="*/ 2147483647 h 154"/>
              <a:gd name="T4" fmla="*/ 2147483647 w 4552"/>
              <a:gd name="T5" fmla="*/ 2147483647 h 154"/>
              <a:gd name="T6" fmla="*/ 2147483647 w 4552"/>
              <a:gd name="T7" fmla="*/ 2147483647 h 154"/>
              <a:gd name="T8" fmla="*/ 2147483647 w 4552"/>
              <a:gd name="T9" fmla="*/ 2147483647 h 154"/>
              <a:gd name="T10" fmla="*/ 2147483647 w 4552"/>
              <a:gd name="T11" fmla="*/ 2147483647 h 154"/>
              <a:gd name="T12" fmla="*/ 2147483647 w 4552"/>
              <a:gd name="T13" fmla="*/ 2147483647 h 154"/>
              <a:gd name="T14" fmla="*/ 2147483647 w 4552"/>
              <a:gd name="T15" fmla="*/ 2147483647 h 154"/>
              <a:gd name="T16" fmla="*/ 2147483647 w 4552"/>
              <a:gd name="T17" fmla="*/ 2147483647 h 154"/>
              <a:gd name="T18" fmla="*/ 2147483647 w 4552"/>
              <a:gd name="T19" fmla="*/ 2147483647 h 154"/>
              <a:gd name="T20" fmla="*/ 2147483647 w 4552"/>
              <a:gd name="T21" fmla="*/ 2147483647 h 154"/>
              <a:gd name="T22" fmla="*/ 2147483647 w 4552"/>
              <a:gd name="T23" fmla="*/ 2147483647 h 154"/>
              <a:gd name="T24" fmla="*/ 2147483647 w 4552"/>
              <a:gd name="T25" fmla="*/ 2147483647 h 154"/>
              <a:gd name="T26" fmla="*/ 2147483647 w 4552"/>
              <a:gd name="T27" fmla="*/ 2147483647 h 154"/>
              <a:gd name="T28" fmla="*/ 2147483647 w 4552"/>
              <a:gd name="T29" fmla="*/ 2147483647 h 154"/>
              <a:gd name="T30" fmla="*/ 2147483647 w 4552"/>
              <a:gd name="T31" fmla="*/ 2147483647 h 154"/>
              <a:gd name="T32" fmla="*/ 2147483647 w 4552"/>
              <a:gd name="T33" fmla="*/ 2147483647 h 154"/>
              <a:gd name="T34" fmla="*/ 2147483647 w 4552"/>
              <a:gd name="T35" fmla="*/ 2147483647 h 1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552"/>
              <a:gd name="T55" fmla="*/ 0 h 154"/>
              <a:gd name="T56" fmla="*/ 4552 w 4552"/>
              <a:gd name="T57" fmla="*/ 154 h 1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552" h="154">
                <a:moveTo>
                  <a:pt x="0" y="10"/>
                </a:moveTo>
                <a:cubicBezTo>
                  <a:pt x="442" y="6"/>
                  <a:pt x="486" y="0"/>
                  <a:pt x="780" y="16"/>
                </a:cubicBezTo>
                <a:cubicBezTo>
                  <a:pt x="891" y="38"/>
                  <a:pt x="988" y="86"/>
                  <a:pt x="1104" y="100"/>
                </a:cubicBezTo>
                <a:cubicBezTo>
                  <a:pt x="1233" y="96"/>
                  <a:pt x="1360" y="93"/>
                  <a:pt x="1488" y="82"/>
                </a:cubicBezTo>
                <a:cubicBezTo>
                  <a:pt x="1576" y="60"/>
                  <a:pt x="1669" y="61"/>
                  <a:pt x="1758" y="46"/>
                </a:cubicBezTo>
                <a:cubicBezTo>
                  <a:pt x="1842" y="48"/>
                  <a:pt x="1926" y="49"/>
                  <a:pt x="2010" y="52"/>
                </a:cubicBezTo>
                <a:cubicBezTo>
                  <a:pt x="2071" y="55"/>
                  <a:pt x="2130" y="74"/>
                  <a:pt x="2190" y="82"/>
                </a:cubicBezTo>
                <a:cubicBezTo>
                  <a:pt x="2226" y="87"/>
                  <a:pt x="2262" y="90"/>
                  <a:pt x="2298" y="94"/>
                </a:cubicBezTo>
                <a:cubicBezTo>
                  <a:pt x="2348" y="100"/>
                  <a:pt x="2448" y="112"/>
                  <a:pt x="2448" y="112"/>
                </a:cubicBezTo>
                <a:cubicBezTo>
                  <a:pt x="2713" y="103"/>
                  <a:pt x="2972" y="55"/>
                  <a:pt x="3234" y="22"/>
                </a:cubicBezTo>
                <a:cubicBezTo>
                  <a:pt x="3276" y="24"/>
                  <a:pt x="3318" y="25"/>
                  <a:pt x="3360" y="28"/>
                </a:cubicBezTo>
                <a:cubicBezTo>
                  <a:pt x="3403" y="32"/>
                  <a:pt x="3449" y="55"/>
                  <a:pt x="3492" y="64"/>
                </a:cubicBezTo>
                <a:cubicBezTo>
                  <a:pt x="3569" y="103"/>
                  <a:pt x="3679" y="112"/>
                  <a:pt x="3762" y="118"/>
                </a:cubicBezTo>
                <a:cubicBezTo>
                  <a:pt x="3868" y="145"/>
                  <a:pt x="3994" y="126"/>
                  <a:pt x="4104" y="130"/>
                </a:cubicBezTo>
                <a:cubicBezTo>
                  <a:pt x="4164" y="137"/>
                  <a:pt x="4224" y="144"/>
                  <a:pt x="4284" y="154"/>
                </a:cubicBezTo>
                <a:cubicBezTo>
                  <a:pt x="4310" y="152"/>
                  <a:pt x="4336" y="152"/>
                  <a:pt x="4362" y="148"/>
                </a:cubicBezTo>
                <a:cubicBezTo>
                  <a:pt x="4407" y="141"/>
                  <a:pt x="4465" y="106"/>
                  <a:pt x="4506" y="88"/>
                </a:cubicBezTo>
                <a:cubicBezTo>
                  <a:pt x="4552" y="67"/>
                  <a:pt x="4531" y="87"/>
                  <a:pt x="4548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4" name="Freeform 5"/>
          <p:cNvSpPr>
            <a:spLocks/>
          </p:cNvSpPr>
          <p:nvPr/>
        </p:nvSpPr>
        <p:spPr bwMode="auto">
          <a:xfrm>
            <a:off x="1236663" y="4341813"/>
            <a:ext cx="7219950" cy="295275"/>
          </a:xfrm>
          <a:custGeom>
            <a:avLst/>
            <a:gdLst>
              <a:gd name="T0" fmla="*/ 0 w 4548"/>
              <a:gd name="T1" fmla="*/ 2147483647 h 186"/>
              <a:gd name="T2" fmla="*/ 2147483647 w 4548"/>
              <a:gd name="T3" fmla="*/ 2147483647 h 186"/>
              <a:gd name="T4" fmla="*/ 2147483647 w 4548"/>
              <a:gd name="T5" fmla="*/ 2147483647 h 186"/>
              <a:gd name="T6" fmla="*/ 2147483647 w 4548"/>
              <a:gd name="T7" fmla="*/ 2147483647 h 186"/>
              <a:gd name="T8" fmla="*/ 2147483647 w 4548"/>
              <a:gd name="T9" fmla="*/ 2147483647 h 186"/>
              <a:gd name="T10" fmla="*/ 2147483647 w 4548"/>
              <a:gd name="T11" fmla="*/ 2147483647 h 186"/>
              <a:gd name="T12" fmla="*/ 2147483647 w 4548"/>
              <a:gd name="T13" fmla="*/ 2147483647 h 186"/>
              <a:gd name="T14" fmla="*/ 2147483647 w 4548"/>
              <a:gd name="T15" fmla="*/ 2147483647 h 186"/>
              <a:gd name="T16" fmla="*/ 2147483647 w 4548"/>
              <a:gd name="T17" fmla="*/ 2147483647 h 186"/>
              <a:gd name="T18" fmla="*/ 2147483647 w 4548"/>
              <a:gd name="T19" fmla="*/ 2147483647 h 186"/>
              <a:gd name="T20" fmla="*/ 2147483647 w 4548"/>
              <a:gd name="T21" fmla="*/ 2147483647 h 186"/>
              <a:gd name="T22" fmla="*/ 2147483647 w 4548"/>
              <a:gd name="T23" fmla="*/ 0 h 186"/>
              <a:gd name="T24" fmla="*/ 2147483647 w 4548"/>
              <a:gd name="T25" fmla="*/ 2147483647 h 186"/>
              <a:gd name="T26" fmla="*/ 2147483647 w 4548"/>
              <a:gd name="T27" fmla="*/ 2147483647 h 1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48"/>
              <a:gd name="T43" fmla="*/ 0 h 186"/>
              <a:gd name="T44" fmla="*/ 4548 w 4548"/>
              <a:gd name="T45" fmla="*/ 186 h 1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48" h="186">
                <a:moveTo>
                  <a:pt x="0" y="108"/>
                </a:moveTo>
                <a:cubicBezTo>
                  <a:pt x="193" y="103"/>
                  <a:pt x="378" y="95"/>
                  <a:pt x="570" y="114"/>
                </a:cubicBezTo>
                <a:cubicBezTo>
                  <a:pt x="617" y="126"/>
                  <a:pt x="666" y="131"/>
                  <a:pt x="714" y="138"/>
                </a:cubicBezTo>
                <a:cubicBezTo>
                  <a:pt x="758" y="153"/>
                  <a:pt x="807" y="151"/>
                  <a:pt x="852" y="156"/>
                </a:cubicBezTo>
                <a:cubicBezTo>
                  <a:pt x="938" y="166"/>
                  <a:pt x="1023" y="179"/>
                  <a:pt x="1110" y="186"/>
                </a:cubicBezTo>
                <a:cubicBezTo>
                  <a:pt x="1617" y="178"/>
                  <a:pt x="1720" y="174"/>
                  <a:pt x="2082" y="150"/>
                </a:cubicBezTo>
                <a:cubicBezTo>
                  <a:pt x="2306" y="105"/>
                  <a:pt x="2532" y="106"/>
                  <a:pt x="2760" y="102"/>
                </a:cubicBezTo>
                <a:cubicBezTo>
                  <a:pt x="2895" y="87"/>
                  <a:pt x="3020" y="21"/>
                  <a:pt x="3156" y="6"/>
                </a:cubicBezTo>
                <a:cubicBezTo>
                  <a:pt x="3327" y="13"/>
                  <a:pt x="3491" y="43"/>
                  <a:pt x="3660" y="60"/>
                </a:cubicBezTo>
                <a:cubicBezTo>
                  <a:pt x="3988" y="55"/>
                  <a:pt x="3957" y="63"/>
                  <a:pt x="4146" y="36"/>
                </a:cubicBezTo>
                <a:cubicBezTo>
                  <a:pt x="4181" y="24"/>
                  <a:pt x="4212" y="15"/>
                  <a:pt x="4248" y="6"/>
                </a:cubicBezTo>
                <a:cubicBezTo>
                  <a:pt x="4256" y="4"/>
                  <a:pt x="4272" y="0"/>
                  <a:pt x="4272" y="0"/>
                </a:cubicBezTo>
                <a:cubicBezTo>
                  <a:pt x="4322" y="2"/>
                  <a:pt x="4372" y="3"/>
                  <a:pt x="4422" y="6"/>
                </a:cubicBezTo>
                <a:cubicBezTo>
                  <a:pt x="4465" y="9"/>
                  <a:pt x="4504" y="36"/>
                  <a:pt x="4548" y="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5" name="Freeform 6"/>
          <p:cNvSpPr>
            <a:spLocks/>
          </p:cNvSpPr>
          <p:nvPr/>
        </p:nvSpPr>
        <p:spPr bwMode="auto">
          <a:xfrm>
            <a:off x="1198563" y="4713288"/>
            <a:ext cx="7334250" cy="476250"/>
          </a:xfrm>
          <a:custGeom>
            <a:avLst/>
            <a:gdLst>
              <a:gd name="T0" fmla="*/ 0 w 4620"/>
              <a:gd name="T1" fmla="*/ 2147483647 h 300"/>
              <a:gd name="T2" fmla="*/ 2147483647 w 4620"/>
              <a:gd name="T3" fmla="*/ 2147483647 h 300"/>
              <a:gd name="T4" fmla="*/ 2147483647 w 4620"/>
              <a:gd name="T5" fmla="*/ 2147483647 h 300"/>
              <a:gd name="T6" fmla="*/ 2147483647 w 4620"/>
              <a:gd name="T7" fmla="*/ 2147483647 h 300"/>
              <a:gd name="T8" fmla="*/ 2147483647 w 4620"/>
              <a:gd name="T9" fmla="*/ 2147483647 h 300"/>
              <a:gd name="T10" fmla="*/ 2147483647 w 4620"/>
              <a:gd name="T11" fmla="*/ 2147483647 h 300"/>
              <a:gd name="T12" fmla="*/ 2147483647 w 4620"/>
              <a:gd name="T13" fmla="*/ 2147483647 h 300"/>
              <a:gd name="T14" fmla="*/ 2147483647 w 4620"/>
              <a:gd name="T15" fmla="*/ 2147483647 h 300"/>
              <a:gd name="T16" fmla="*/ 2147483647 w 4620"/>
              <a:gd name="T17" fmla="*/ 2147483647 h 300"/>
              <a:gd name="T18" fmla="*/ 2147483647 w 4620"/>
              <a:gd name="T19" fmla="*/ 2147483647 h 300"/>
              <a:gd name="T20" fmla="*/ 2147483647 w 4620"/>
              <a:gd name="T21" fmla="*/ 2147483647 h 300"/>
              <a:gd name="T22" fmla="*/ 2147483647 w 4620"/>
              <a:gd name="T23" fmla="*/ 2147483647 h 300"/>
              <a:gd name="T24" fmla="*/ 2147483647 w 4620"/>
              <a:gd name="T25" fmla="*/ 2147483647 h 300"/>
              <a:gd name="T26" fmla="*/ 2147483647 w 4620"/>
              <a:gd name="T27" fmla="*/ 2147483647 h 300"/>
              <a:gd name="T28" fmla="*/ 2147483647 w 4620"/>
              <a:gd name="T29" fmla="*/ 2147483647 h 300"/>
              <a:gd name="T30" fmla="*/ 2147483647 w 4620"/>
              <a:gd name="T31" fmla="*/ 2147483647 h 300"/>
              <a:gd name="T32" fmla="*/ 2147483647 w 4620"/>
              <a:gd name="T33" fmla="*/ 2147483647 h 300"/>
              <a:gd name="T34" fmla="*/ 2147483647 w 4620"/>
              <a:gd name="T35" fmla="*/ 2147483647 h 300"/>
              <a:gd name="T36" fmla="*/ 2147483647 w 4620"/>
              <a:gd name="T37" fmla="*/ 2147483647 h 300"/>
              <a:gd name="T38" fmla="*/ 2147483647 w 4620"/>
              <a:gd name="T39" fmla="*/ 2147483647 h 3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20"/>
              <a:gd name="T61" fmla="*/ 0 h 300"/>
              <a:gd name="T62" fmla="*/ 4620 w 4620"/>
              <a:gd name="T63" fmla="*/ 300 h 3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20" h="300">
                <a:moveTo>
                  <a:pt x="0" y="42"/>
                </a:moveTo>
                <a:cubicBezTo>
                  <a:pt x="104" y="34"/>
                  <a:pt x="201" y="31"/>
                  <a:pt x="306" y="36"/>
                </a:cubicBezTo>
                <a:cubicBezTo>
                  <a:pt x="370" y="44"/>
                  <a:pt x="429" y="65"/>
                  <a:pt x="492" y="78"/>
                </a:cubicBezTo>
                <a:cubicBezTo>
                  <a:pt x="557" y="91"/>
                  <a:pt x="624" y="93"/>
                  <a:pt x="690" y="102"/>
                </a:cubicBezTo>
                <a:cubicBezTo>
                  <a:pt x="952" y="100"/>
                  <a:pt x="1214" y="100"/>
                  <a:pt x="1476" y="96"/>
                </a:cubicBezTo>
                <a:cubicBezTo>
                  <a:pt x="1535" y="95"/>
                  <a:pt x="1612" y="61"/>
                  <a:pt x="1668" y="42"/>
                </a:cubicBezTo>
                <a:cubicBezTo>
                  <a:pt x="1795" y="0"/>
                  <a:pt x="1936" y="32"/>
                  <a:pt x="2070" y="30"/>
                </a:cubicBezTo>
                <a:cubicBezTo>
                  <a:pt x="2239" y="22"/>
                  <a:pt x="2219" y="20"/>
                  <a:pt x="2424" y="30"/>
                </a:cubicBezTo>
                <a:cubicBezTo>
                  <a:pt x="2478" y="33"/>
                  <a:pt x="2539" y="65"/>
                  <a:pt x="2592" y="78"/>
                </a:cubicBezTo>
                <a:cubicBezTo>
                  <a:pt x="2670" y="97"/>
                  <a:pt x="2766" y="92"/>
                  <a:pt x="2844" y="108"/>
                </a:cubicBezTo>
                <a:cubicBezTo>
                  <a:pt x="2890" y="117"/>
                  <a:pt x="2929" y="127"/>
                  <a:pt x="2976" y="132"/>
                </a:cubicBezTo>
                <a:cubicBezTo>
                  <a:pt x="3065" y="159"/>
                  <a:pt x="3162" y="135"/>
                  <a:pt x="3258" y="132"/>
                </a:cubicBezTo>
                <a:cubicBezTo>
                  <a:pt x="3292" y="126"/>
                  <a:pt x="3300" y="125"/>
                  <a:pt x="3336" y="120"/>
                </a:cubicBezTo>
                <a:cubicBezTo>
                  <a:pt x="3368" y="116"/>
                  <a:pt x="3432" y="108"/>
                  <a:pt x="3432" y="108"/>
                </a:cubicBezTo>
                <a:cubicBezTo>
                  <a:pt x="3480" y="110"/>
                  <a:pt x="3528" y="109"/>
                  <a:pt x="3576" y="114"/>
                </a:cubicBezTo>
                <a:cubicBezTo>
                  <a:pt x="3609" y="117"/>
                  <a:pt x="3637" y="138"/>
                  <a:pt x="3666" y="150"/>
                </a:cubicBezTo>
                <a:cubicBezTo>
                  <a:pt x="3712" y="170"/>
                  <a:pt x="3758" y="190"/>
                  <a:pt x="3804" y="210"/>
                </a:cubicBezTo>
                <a:cubicBezTo>
                  <a:pt x="3906" y="256"/>
                  <a:pt x="4029" y="286"/>
                  <a:pt x="4140" y="300"/>
                </a:cubicBezTo>
                <a:cubicBezTo>
                  <a:pt x="4299" y="295"/>
                  <a:pt x="4346" y="286"/>
                  <a:pt x="4476" y="270"/>
                </a:cubicBezTo>
                <a:cubicBezTo>
                  <a:pt x="4526" y="253"/>
                  <a:pt x="4566" y="240"/>
                  <a:pt x="462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6" name="Freeform 7"/>
          <p:cNvSpPr>
            <a:spLocks/>
          </p:cNvSpPr>
          <p:nvPr/>
        </p:nvSpPr>
        <p:spPr bwMode="auto">
          <a:xfrm>
            <a:off x="1217613" y="4541838"/>
            <a:ext cx="7305675" cy="242887"/>
          </a:xfrm>
          <a:custGeom>
            <a:avLst/>
            <a:gdLst>
              <a:gd name="T0" fmla="*/ 0 w 4602"/>
              <a:gd name="T1" fmla="*/ 2147483647 h 153"/>
              <a:gd name="T2" fmla="*/ 2147483647 w 4602"/>
              <a:gd name="T3" fmla="*/ 0 h 153"/>
              <a:gd name="T4" fmla="*/ 2147483647 w 4602"/>
              <a:gd name="T5" fmla="*/ 2147483647 h 153"/>
              <a:gd name="T6" fmla="*/ 2147483647 w 4602"/>
              <a:gd name="T7" fmla="*/ 2147483647 h 153"/>
              <a:gd name="T8" fmla="*/ 2147483647 w 4602"/>
              <a:gd name="T9" fmla="*/ 2147483647 h 153"/>
              <a:gd name="T10" fmla="*/ 2147483647 w 4602"/>
              <a:gd name="T11" fmla="*/ 2147483647 h 153"/>
              <a:gd name="T12" fmla="*/ 2147483647 w 4602"/>
              <a:gd name="T13" fmla="*/ 2147483647 h 153"/>
              <a:gd name="T14" fmla="*/ 2147483647 w 4602"/>
              <a:gd name="T15" fmla="*/ 2147483647 h 153"/>
              <a:gd name="T16" fmla="*/ 2147483647 w 4602"/>
              <a:gd name="T17" fmla="*/ 2147483647 h 153"/>
              <a:gd name="T18" fmla="*/ 2147483647 w 4602"/>
              <a:gd name="T19" fmla="*/ 2147483647 h 153"/>
              <a:gd name="T20" fmla="*/ 2147483647 w 4602"/>
              <a:gd name="T21" fmla="*/ 2147483647 h 153"/>
              <a:gd name="T22" fmla="*/ 2147483647 w 4602"/>
              <a:gd name="T23" fmla="*/ 2147483647 h 153"/>
              <a:gd name="T24" fmla="*/ 2147483647 w 4602"/>
              <a:gd name="T25" fmla="*/ 2147483647 h 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02"/>
              <a:gd name="T40" fmla="*/ 0 h 153"/>
              <a:gd name="T41" fmla="*/ 4602 w 4602"/>
              <a:gd name="T42" fmla="*/ 153 h 1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02" h="153">
                <a:moveTo>
                  <a:pt x="0" y="24"/>
                </a:moveTo>
                <a:cubicBezTo>
                  <a:pt x="138" y="21"/>
                  <a:pt x="243" y="14"/>
                  <a:pt x="372" y="0"/>
                </a:cubicBezTo>
                <a:cubicBezTo>
                  <a:pt x="454" y="2"/>
                  <a:pt x="623" y="3"/>
                  <a:pt x="726" y="12"/>
                </a:cubicBezTo>
                <a:cubicBezTo>
                  <a:pt x="813" y="20"/>
                  <a:pt x="892" y="64"/>
                  <a:pt x="978" y="78"/>
                </a:cubicBezTo>
                <a:cubicBezTo>
                  <a:pt x="1085" y="96"/>
                  <a:pt x="1187" y="103"/>
                  <a:pt x="1296" y="108"/>
                </a:cubicBezTo>
                <a:cubicBezTo>
                  <a:pt x="1565" y="153"/>
                  <a:pt x="1855" y="60"/>
                  <a:pt x="2124" y="36"/>
                </a:cubicBezTo>
                <a:cubicBezTo>
                  <a:pt x="2295" y="57"/>
                  <a:pt x="2462" y="97"/>
                  <a:pt x="2634" y="108"/>
                </a:cubicBezTo>
                <a:cubicBezTo>
                  <a:pt x="2802" y="97"/>
                  <a:pt x="2965" y="61"/>
                  <a:pt x="3132" y="42"/>
                </a:cubicBezTo>
                <a:cubicBezTo>
                  <a:pt x="3184" y="25"/>
                  <a:pt x="3240" y="20"/>
                  <a:pt x="3294" y="12"/>
                </a:cubicBezTo>
                <a:cubicBezTo>
                  <a:pt x="3427" y="16"/>
                  <a:pt x="3473" y="10"/>
                  <a:pt x="3576" y="24"/>
                </a:cubicBezTo>
                <a:cubicBezTo>
                  <a:pt x="3616" y="29"/>
                  <a:pt x="3696" y="42"/>
                  <a:pt x="3696" y="42"/>
                </a:cubicBezTo>
                <a:cubicBezTo>
                  <a:pt x="3755" y="62"/>
                  <a:pt x="3820" y="67"/>
                  <a:pt x="3882" y="72"/>
                </a:cubicBezTo>
                <a:cubicBezTo>
                  <a:pt x="4130" y="68"/>
                  <a:pt x="4354" y="60"/>
                  <a:pt x="4602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7" name="Freeform 8"/>
          <p:cNvSpPr>
            <a:spLocks/>
          </p:cNvSpPr>
          <p:nvPr/>
        </p:nvSpPr>
        <p:spPr bwMode="auto">
          <a:xfrm>
            <a:off x="1236663" y="4017963"/>
            <a:ext cx="7305675" cy="550862"/>
          </a:xfrm>
          <a:custGeom>
            <a:avLst/>
            <a:gdLst>
              <a:gd name="T0" fmla="*/ 0 w 4602"/>
              <a:gd name="T1" fmla="*/ 2147483647 h 347"/>
              <a:gd name="T2" fmla="*/ 2147483647 w 4602"/>
              <a:gd name="T3" fmla="*/ 2147483647 h 347"/>
              <a:gd name="T4" fmla="*/ 2147483647 w 4602"/>
              <a:gd name="T5" fmla="*/ 2147483647 h 347"/>
              <a:gd name="T6" fmla="*/ 2147483647 w 4602"/>
              <a:gd name="T7" fmla="*/ 2147483647 h 347"/>
              <a:gd name="T8" fmla="*/ 2147483647 w 4602"/>
              <a:gd name="T9" fmla="*/ 2147483647 h 347"/>
              <a:gd name="T10" fmla="*/ 2147483647 w 4602"/>
              <a:gd name="T11" fmla="*/ 2147483647 h 347"/>
              <a:gd name="T12" fmla="*/ 2147483647 w 4602"/>
              <a:gd name="T13" fmla="*/ 2147483647 h 347"/>
              <a:gd name="T14" fmla="*/ 2147483647 w 4602"/>
              <a:gd name="T15" fmla="*/ 2147483647 h 347"/>
              <a:gd name="T16" fmla="*/ 2147483647 w 4602"/>
              <a:gd name="T17" fmla="*/ 2147483647 h 347"/>
              <a:gd name="T18" fmla="*/ 2147483647 w 4602"/>
              <a:gd name="T19" fmla="*/ 2147483647 h 347"/>
              <a:gd name="T20" fmla="*/ 2147483647 w 4602"/>
              <a:gd name="T21" fmla="*/ 2147483647 h 347"/>
              <a:gd name="T22" fmla="*/ 2147483647 w 4602"/>
              <a:gd name="T23" fmla="*/ 2147483647 h 347"/>
              <a:gd name="T24" fmla="*/ 2147483647 w 4602"/>
              <a:gd name="T25" fmla="*/ 2147483647 h 347"/>
              <a:gd name="T26" fmla="*/ 2147483647 w 4602"/>
              <a:gd name="T27" fmla="*/ 2147483647 h 347"/>
              <a:gd name="T28" fmla="*/ 2147483647 w 4602"/>
              <a:gd name="T29" fmla="*/ 2147483647 h 347"/>
              <a:gd name="T30" fmla="*/ 2147483647 w 4602"/>
              <a:gd name="T31" fmla="*/ 2147483647 h 347"/>
              <a:gd name="T32" fmla="*/ 2147483647 w 4602"/>
              <a:gd name="T33" fmla="*/ 2147483647 h 347"/>
              <a:gd name="T34" fmla="*/ 2147483647 w 4602"/>
              <a:gd name="T35" fmla="*/ 2147483647 h 347"/>
              <a:gd name="T36" fmla="*/ 2147483647 w 4602"/>
              <a:gd name="T37" fmla="*/ 0 h 347"/>
              <a:gd name="T38" fmla="*/ 2147483647 w 4602"/>
              <a:gd name="T39" fmla="*/ 2147483647 h 347"/>
              <a:gd name="T40" fmla="*/ 2147483647 w 4602"/>
              <a:gd name="T41" fmla="*/ 2147483647 h 347"/>
              <a:gd name="T42" fmla="*/ 2147483647 w 4602"/>
              <a:gd name="T43" fmla="*/ 2147483647 h 347"/>
              <a:gd name="T44" fmla="*/ 2147483647 w 4602"/>
              <a:gd name="T45" fmla="*/ 2147483647 h 347"/>
              <a:gd name="T46" fmla="*/ 2147483647 w 4602"/>
              <a:gd name="T47" fmla="*/ 2147483647 h 347"/>
              <a:gd name="T48" fmla="*/ 2147483647 w 4602"/>
              <a:gd name="T49" fmla="*/ 0 h 347"/>
              <a:gd name="T50" fmla="*/ 2147483647 w 4602"/>
              <a:gd name="T51" fmla="*/ 2147483647 h 3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02"/>
              <a:gd name="T79" fmla="*/ 0 h 347"/>
              <a:gd name="T80" fmla="*/ 4602 w 4602"/>
              <a:gd name="T81" fmla="*/ 347 h 3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02" h="347">
                <a:moveTo>
                  <a:pt x="0" y="294"/>
                </a:moveTo>
                <a:cubicBezTo>
                  <a:pt x="119" y="254"/>
                  <a:pt x="181" y="256"/>
                  <a:pt x="324" y="252"/>
                </a:cubicBezTo>
                <a:cubicBezTo>
                  <a:pt x="400" y="241"/>
                  <a:pt x="476" y="230"/>
                  <a:pt x="552" y="222"/>
                </a:cubicBezTo>
                <a:cubicBezTo>
                  <a:pt x="680" y="238"/>
                  <a:pt x="801" y="265"/>
                  <a:pt x="924" y="306"/>
                </a:cubicBezTo>
                <a:cubicBezTo>
                  <a:pt x="951" y="315"/>
                  <a:pt x="980" y="315"/>
                  <a:pt x="1008" y="318"/>
                </a:cubicBezTo>
                <a:cubicBezTo>
                  <a:pt x="1050" y="323"/>
                  <a:pt x="1134" y="330"/>
                  <a:pt x="1134" y="330"/>
                </a:cubicBezTo>
                <a:cubicBezTo>
                  <a:pt x="1307" y="327"/>
                  <a:pt x="1522" y="347"/>
                  <a:pt x="1698" y="288"/>
                </a:cubicBezTo>
                <a:cubicBezTo>
                  <a:pt x="1747" y="272"/>
                  <a:pt x="1798" y="259"/>
                  <a:pt x="1848" y="246"/>
                </a:cubicBezTo>
                <a:cubicBezTo>
                  <a:pt x="1883" y="237"/>
                  <a:pt x="1956" y="234"/>
                  <a:pt x="1956" y="234"/>
                </a:cubicBezTo>
                <a:cubicBezTo>
                  <a:pt x="2062" y="236"/>
                  <a:pt x="2168" y="236"/>
                  <a:pt x="2274" y="240"/>
                </a:cubicBezTo>
                <a:cubicBezTo>
                  <a:pt x="2369" y="243"/>
                  <a:pt x="2467" y="267"/>
                  <a:pt x="2562" y="276"/>
                </a:cubicBezTo>
                <a:cubicBezTo>
                  <a:pt x="2611" y="270"/>
                  <a:pt x="2675" y="267"/>
                  <a:pt x="2724" y="252"/>
                </a:cubicBezTo>
                <a:cubicBezTo>
                  <a:pt x="2861" y="211"/>
                  <a:pt x="2998" y="154"/>
                  <a:pt x="3138" y="126"/>
                </a:cubicBezTo>
                <a:cubicBezTo>
                  <a:pt x="3201" y="113"/>
                  <a:pt x="3266" y="107"/>
                  <a:pt x="3330" y="102"/>
                </a:cubicBezTo>
                <a:cubicBezTo>
                  <a:pt x="3363" y="95"/>
                  <a:pt x="3398" y="86"/>
                  <a:pt x="3432" y="84"/>
                </a:cubicBezTo>
                <a:cubicBezTo>
                  <a:pt x="3508" y="79"/>
                  <a:pt x="3660" y="72"/>
                  <a:pt x="3660" y="72"/>
                </a:cubicBezTo>
                <a:cubicBezTo>
                  <a:pt x="3717" y="64"/>
                  <a:pt x="3748" y="46"/>
                  <a:pt x="3798" y="24"/>
                </a:cubicBezTo>
                <a:cubicBezTo>
                  <a:pt x="3815" y="16"/>
                  <a:pt x="3834" y="12"/>
                  <a:pt x="3852" y="6"/>
                </a:cubicBezTo>
                <a:cubicBezTo>
                  <a:pt x="3858" y="4"/>
                  <a:pt x="3870" y="0"/>
                  <a:pt x="3870" y="0"/>
                </a:cubicBezTo>
                <a:cubicBezTo>
                  <a:pt x="3918" y="2"/>
                  <a:pt x="3966" y="3"/>
                  <a:pt x="4014" y="6"/>
                </a:cubicBezTo>
                <a:cubicBezTo>
                  <a:pt x="4035" y="7"/>
                  <a:pt x="4053" y="23"/>
                  <a:pt x="4074" y="24"/>
                </a:cubicBezTo>
                <a:cubicBezTo>
                  <a:pt x="4102" y="26"/>
                  <a:pt x="4130" y="28"/>
                  <a:pt x="4158" y="30"/>
                </a:cubicBezTo>
                <a:cubicBezTo>
                  <a:pt x="4190" y="28"/>
                  <a:pt x="4222" y="28"/>
                  <a:pt x="4254" y="24"/>
                </a:cubicBezTo>
                <a:cubicBezTo>
                  <a:pt x="4254" y="24"/>
                  <a:pt x="4299" y="9"/>
                  <a:pt x="4308" y="6"/>
                </a:cubicBezTo>
                <a:cubicBezTo>
                  <a:pt x="4314" y="4"/>
                  <a:pt x="4326" y="0"/>
                  <a:pt x="4326" y="0"/>
                </a:cubicBezTo>
                <a:cubicBezTo>
                  <a:pt x="4418" y="5"/>
                  <a:pt x="4510" y="12"/>
                  <a:pt x="4602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Rectangle 9"/>
          <p:cNvSpPr>
            <a:spLocks noChangeArrowheads="1"/>
          </p:cNvSpPr>
          <p:nvPr/>
        </p:nvSpPr>
        <p:spPr bwMode="auto">
          <a:xfrm>
            <a:off x="1649413" y="3933825"/>
            <a:ext cx="7085012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52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8382000" cy="792163"/>
          </a:xfrm>
        </p:spPr>
        <p:txBody>
          <a:bodyPr/>
          <a:lstStyle/>
          <a:p>
            <a:pPr eaLnBrk="1" hangingPunct="1"/>
            <a:r>
              <a:rPr lang="en-US" sz="3200" smtClean="0"/>
              <a:t>4D error covariances</a:t>
            </a:r>
            <a:br>
              <a:rPr lang="en-US" sz="3200" smtClean="0"/>
            </a:br>
            <a:r>
              <a:rPr lang="en-US" sz="2400" b="0" smtClean="0"/>
              <a:t>Temporal covariance evolution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827088" y="1546225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EnVar (4D B matrix):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27088" y="3860800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4D-Var:</a:t>
            </a:r>
          </a:p>
        </p:txBody>
      </p:sp>
      <p:sp>
        <p:nvSpPr>
          <p:cNvPr id="107532" name="Line 13"/>
          <p:cNvSpPr>
            <a:spLocks noChangeShapeType="1"/>
          </p:cNvSpPr>
          <p:nvPr/>
        </p:nvSpPr>
        <p:spPr bwMode="auto">
          <a:xfrm>
            <a:off x="827088" y="5654675"/>
            <a:ext cx="8066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533" name="Line 14"/>
          <p:cNvSpPr>
            <a:spLocks noChangeShapeType="1"/>
          </p:cNvSpPr>
          <p:nvPr/>
        </p:nvSpPr>
        <p:spPr bwMode="auto">
          <a:xfrm>
            <a:off x="1619250" y="558323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5"/>
          <p:cNvSpPr>
            <a:spLocks noChangeShapeType="1"/>
          </p:cNvSpPr>
          <p:nvPr/>
        </p:nvSpPr>
        <p:spPr bwMode="auto">
          <a:xfrm>
            <a:off x="4932363" y="558323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6"/>
          <p:cNvSpPr>
            <a:spLocks noChangeShapeType="1"/>
          </p:cNvSpPr>
          <p:nvPr/>
        </p:nvSpPr>
        <p:spPr bwMode="auto">
          <a:xfrm>
            <a:off x="8032750" y="558323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Text Box 17"/>
          <p:cNvSpPr txBox="1">
            <a:spLocks noChangeArrowheads="1"/>
          </p:cNvSpPr>
          <p:nvPr/>
        </p:nvSpPr>
        <p:spPr bwMode="auto">
          <a:xfrm>
            <a:off x="1322388" y="5654675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-3h</a:t>
            </a:r>
          </a:p>
        </p:txBody>
      </p:sp>
      <p:sp>
        <p:nvSpPr>
          <p:cNvPr id="107537" name="Text Box 18"/>
          <p:cNvSpPr txBox="1">
            <a:spLocks noChangeArrowheads="1"/>
          </p:cNvSpPr>
          <p:nvPr/>
        </p:nvSpPr>
        <p:spPr bwMode="auto">
          <a:xfrm>
            <a:off x="4716463" y="56546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0h</a:t>
            </a:r>
          </a:p>
        </p:txBody>
      </p:sp>
      <p:sp>
        <p:nvSpPr>
          <p:cNvPr id="107538" name="Text Box 19"/>
          <p:cNvSpPr txBox="1">
            <a:spLocks noChangeArrowheads="1"/>
          </p:cNvSpPr>
          <p:nvPr/>
        </p:nvSpPr>
        <p:spPr bwMode="auto">
          <a:xfrm>
            <a:off x="7745413" y="5654675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+3h</a:t>
            </a:r>
          </a:p>
        </p:txBody>
      </p:sp>
      <p:sp>
        <p:nvSpPr>
          <p:cNvPr id="107539" name="Freeform 20"/>
          <p:cNvSpPr>
            <a:spLocks/>
          </p:cNvSpPr>
          <p:nvPr/>
        </p:nvSpPr>
        <p:spPr bwMode="auto">
          <a:xfrm>
            <a:off x="1241425" y="1924050"/>
            <a:ext cx="7191375" cy="309563"/>
          </a:xfrm>
          <a:custGeom>
            <a:avLst/>
            <a:gdLst>
              <a:gd name="T0" fmla="*/ 0 w 4530"/>
              <a:gd name="T1" fmla="*/ 2147483647 h 195"/>
              <a:gd name="T2" fmla="*/ 2147483647 w 4530"/>
              <a:gd name="T3" fmla="*/ 2147483647 h 195"/>
              <a:gd name="T4" fmla="*/ 2147483647 w 4530"/>
              <a:gd name="T5" fmla="*/ 2147483647 h 195"/>
              <a:gd name="T6" fmla="*/ 2147483647 w 4530"/>
              <a:gd name="T7" fmla="*/ 2147483647 h 195"/>
              <a:gd name="T8" fmla="*/ 2147483647 w 4530"/>
              <a:gd name="T9" fmla="*/ 2147483647 h 195"/>
              <a:gd name="T10" fmla="*/ 2147483647 w 4530"/>
              <a:gd name="T11" fmla="*/ 2147483647 h 195"/>
              <a:gd name="T12" fmla="*/ 2147483647 w 4530"/>
              <a:gd name="T13" fmla="*/ 2147483647 h 195"/>
              <a:gd name="T14" fmla="*/ 2147483647 w 4530"/>
              <a:gd name="T15" fmla="*/ 2147483647 h 195"/>
              <a:gd name="T16" fmla="*/ 2147483647 w 4530"/>
              <a:gd name="T17" fmla="*/ 2147483647 h 195"/>
              <a:gd name="T18" fmla="*/ 2147483647 w 4530"/>
              <a:gd name="T19" fmla="*/ 2147483647 h 195"/>
              <a:gd name="T20" fmla="*/ 2147483647 w 4530"/>
              <a:gd name="T21" fmla="*/ 2147483647 h 195"/>
              <a:gd name="T22" fmla="*/ 2147483647 w 4530"/>
              <a:gd name="T23" fmla="*/ 2147483647 h 195"/>
              <a:gd name="T24" fmla="*/ 2147483647 w 4530"/>
              <a:gd name="T25" fmla="*/ 2147483647 h 195"/>
              <a:gd name="T26" fmla="*/ 2147483647 w 4530"/>
              <a:gd name="T27" fmla="*/ 0 h 1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30"/>
              <a:gd name="T43" fmla="*/ 0 h 195"/>
              <a:gd name="T44" fmla="*/ 4530 w 4530"/>
              <a:gd name="T45" fmla="*/ 195 h 1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30" h="195">
                <a:moveTo>
                  <a:pt x="0" y="144"/>
                </a:moveTo>
                <a:cubicBezTo>
                  <a:pt x="80" y="171"/>
                  <a:pt x="67" y="163"/>
                  <a:pt x="186" y="168"/>
                </a:cubicBezTo>
                <a:cubicBezTo>
                  <a:pt x="308" y="182"/>
                  <a:pt x="422" y="178"/>
                  <a:pt x="546" y="174"/>
                </a:cubicBezTo>
                <a:cubicBezTo>
                  <a:pt x="1091" y="180"/>
                  <a:pt x="1602" y="195"/>
                  <a:pt x="2136" y="186"/>
                </a:cubicBezTo>
                <a:cubicBezTo>
                  <a:pt x="2198" y="179"/>
                  <a:pt x="2260" y="172"/>
                  <a:pt x="2322" y="162"/>
                </a:cubicBezTo>
                <a:cubicBezTo>
                  <a:pt x="2379" y="152"/>
                  <a:pt x="2432" y="133"/>
                  <a:pt x="2490" y="126"/>
                </a:cubicBezTo>
                <a:cubicBezTo>
                  <a:pt x="2630" y="79"/>
                  <a:pt x="2776" y="40"/>
                  <a:pt x="2922" y="24"/>
                </a:cubicBezTo>
                <a:cubicBezTo>
                  <a:pt x="3193" y="32"/>
                  <a:pt x="3267" y="33"/>
                  <a:pt x="3582" y="24"/>
                </a:cubicBezTo>
                <a:cubicBezTo>
                  <a:pt x="3644" y="28"/>
                  <a:pt x="3706" y="29"/>
                  <a:pt x="3768" y="36"/>
                </a:cubicBezTo>
                <a:cubicBezTo>
                  <a:pt x="3816" y="41"/>
                  <a:pt x="3866" y="64"/>
                  <a:pt x="3912" y="78"/>
                </a:cubicBezTo>
                <a:cubicBezTo>
                  <a:pt x="3962" y="93"/>
                  <a:pt x="4013" y="104"/>
                  <a:pt x="4062" y="120"/>
                </a:cubicBezTo>
                <a:cubicBezTo>
                  <a:pt x="4146" y="115"/>
                  <a:pt x="4206" y="106"/>
                  <a:pt x="4284" y="84"/>
                </a:cubicBezTo>
                <a:cubicBezTo>
                  <a:pt x="4313" y="76"/>
                  <a:pt x="4355" y="71"/>
                  <a:pt x="4380" y="54"/>
                </a:cubicBezTo>
                <a:cubicBezTo>
                  <a:pt x="4404" y="38"/>
                  <a:pt x="4498" y="0"/>
                  <a:pt x="453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0" name="Freeform 21"/>
          <p:cNvSpPr>
            <a:spLocks/>
          </p:cNvSpPr>
          <p:nvPr/>
        </p:nvSpPr>
        <p:spPr bwMode="auto">
          <a:xfrm>
            <a:off x="1250950" y="2384425"/>
            <a:ext cx="7226300" cy="244475"/>
          </a:xfrm>
          <a:custGeom>
            <a:avLst/>
            <a:gdLst>
              <a:gd name="T0" fmla="*/ 0 w 4552"/>
              <a:gd name="T1" fmla="*/ 2147483647 h 154"/>
              <a:gd name="T2" fmla="*/ 2147483647 w 4552"/>
              <a:gd name="T3" fmla="*/ 2147483647 h 154"/>
              <a:gd name="T4" fmla="*/ 2147483647 w 4552"/>
              <a:gd name="T5" fmla="*/ 2147483647 h 154"/>
              <a:gd name="T6" fmla="*/ 2147483647 w 4552"/>
              <a:gd name="T7" fmla="*/ 2147483647 h 154"/>
              <a:gd name="T8" fmla="*/ 2147483647 w 4552"/>
              <a:gd name="T9" fmla="*/ 2147483647 h 154"/>
              <a:gd name="T10" fmla="*/ 2147483647 w 4552"/>
              <a:gd name="T11" fmla="*/ 2147483647 h 154"/>
              <a:gd name="T12" fmla="*/ 2147483647 w 4552"/>
              <a:gd name="T13" fmla="*/ 2147483647 h 154"/>
              <a:gd name="T14" fmla="*/ 2147483647 w 4552"/>
              <a:gd name="T15" fmla="*/ 2147483647 h 154"/>
              <a:gd name="T16" fmla="*/ 2147483647 w 4552"/>
              <a:gd name="T17" fmla="*/ 2147483647 h 154"/>
              <a:gd name="T18" fmla="*/ 2147483647 w 4552"/>
              <a:gd name="T19" fmla="*/ 2147483647 h 154"/>
              <a:gd name="T20" fmla="*/ 2147483647 w 4552"/>
              <a:gd name="T21" fmla="*/ 2147483647 h 154"/>
              <a:gd name="T22" fmla="*/ 2147483647 w 4552"/>
              <a:gd name="T23" fmla="*/ 2147483647 h 154"/>
              <a:gd name="T24" fmla="*/ 2147483647 w 4552"/>
              <a:gd name="T25" fmla="*/ 2147483647 h 154"/>
              <a:gd name="T26" fmla="*/ 2147483647 w 4552"/>
              <a:gd name="T27" fmla="*/ 2147483647 h 154"/>
              <a:gd name="T28" fmla="*/ 2147483647 w 4552"/>
              <a:gd name="T29" fmla="*/ 2147483647 h 154"/>
              <a:gd name="T30" fmla="*/ 2147483647 w 4552"/>
              <a:gd name="T31" fmla="*/ 2147483647 h 154"/>
              <a:gd name="T32" fmla="*/ 2147483647 w 4552"/>
              <a:gd name="T33" fmla="*/ 2147483647 h 154"/>
              <a:gd name="T34" fmla="*/ 2147483647 w 4552"/>
              <a:gd name="T35" fmla="*/ 2147483647 h 1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552"/>
              <a:gd name="T55" fmla="*/ 0 h 154"/>
              <a:gd name="T56" fmla="*/ 4552 w 4552"/>
              <a:gd name="T57" fmla="*/ 154 h 1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552" h="154">
                <a:moveTo>
                  <a:pt x="0" y="10"/>
                </a:moveTo>
                <a:cubicBezTo>
                  <a:pt x="442" y="6"/>
                  <a:pt x="486" y="0"/>
                  <a:pt x="780" y="16"/>
                </a:cubicBezTo>
                <a:cubicBezTo>
                  <a:pt x="891" y="38"/>
                  <a:pt x="988" y="86"/>
                  <a:pt x="1104" y="100"/>
                </a:cubicBezTo>
                <a:cubicBezTo>
                  <a:pt x="1233" y="96"/>
                  <a:pt x="1360" y="93"/>
                  <a:pt x="1488" y="82"/>
                </a:cubicBezTo>
                <a:cubicBezTo>
                  <a:pt x="1576" y="60"/>
                  <a:pt x="1669" y="61"/>
                  <a:pt x="1758" y="46"/>
                </a:cubicBezTo>
                <a:cubicBezTo>
                  <a:pt x="1842" y="48"/>
                  <a:pt x="1926" y="49"/>
                  <a:pt x="2010" y="52"/>
                </a:cubicBezTo>
                <a:cubicBezTo>
                  <a:pt x="2071" y="55"/>
                  <a:pt x="2130" y="74"/>
                  <a:pt x="2190" y="82"/>
                </a:cubicBezTo>
                <a:cubicBezTo>
                  <a:pt x="2226" y="87"/>
                  <a:pt x="2262" y="90"/>
                  <a:pt x="2298" y="94"/>
                </a:cubicBezTo>
                <a:cubicBezTo>
                  <a:pt x="2348" y="100"/>
                  <a:pt x="2448" y="112"/>
                  <a:pt x="2448" y="112"/>
                </a:cubicBezTo>
                <a:cubicBezTo>
                  <a:pt x="2713" y="103"/>
                  <a:pt x="2972" y="55"/>
                  <a:pt x="3234" y="22"/>
                </a:cubicBezTo>
                <a:cubicBezTo>
                  <a:pt x="3276" y="24"/>
                  <a:pt x="3318" y="25"/>
                  <a:pt x="3360" y="28"/>
                </a:cubicBezTo>
                <a:cubicBezTo>
                  <a:pt x="3403" y="32"/>
                  <a:pt x="3449" y="55"/>
                  <a:pt x="3492" y="64"/>
                </a:cubicBezTo>
                <a:cubicBezTo>
                  <a:pt x="3569" y="103"/>
                  <a:pt x="3679" y="112"/>
                  <a:pt x="3762" y="118"/>
                </a:cubicBezTo>
                <a:cubicBezTo>
                  <a:pt x="3868" y="145"/>
                  <a:pt x="3994" y="126"/>
                  <a:pt x="4104" y="130"/>
                </a:cubicBezTo>
                <a:cubicBezTo>
                  <a:pt x="4164" y="137"/>
                  <a:pt x="4224" y="144"/>
                  <a:pt x="4284" y="154"/>
                </a:cubicBezTo>
                <a:cubicBezTo>
                  <a:pt x="4310" y="152"/>
                  <a:pt x="4336" y="152"/>
                  <a:pt x="4362" y="148"/>
                </a:cubicBezTo>
                <a:cubicBezTo>
                  <a:pt x="4407" y="141"/>
                  <a:pt x="4465" y="106"/>
                  <a:pt x="4506" y="88"/>
                </a:cubicBezTo>
                <a:cubicBezTo>
                  <a:pt x="4552" y="67"/>
                  <a:pt x="4531" y="87"/>
                  <a:pt x="4548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1" name="Freeform 22"/>
          <p:cNvSpPr>
            <a:spLocks/>
          </p:cNvSpPr>
          <p:nvPr/>
        </p:nvSpPr>
        <p:spPr bwMode="auto">
          <a:xfrm>
            <a:off x="1231900" y="2114550"/>
            <a:ext cx="7219950" cy="295275"/>
          </a:xfrm>
          <a:custGeom>
            <a:avLst/>
            <a:gdLst>
              <a:gd name="T0" fmla="*/ 0 w 4548"/>
              <a:gd name="T1" fmla="*/ 2147483647 h 186"/>
              <a:gd name="T2" fmla="*/ 2147483647 w 4548"/>
              <a:gd name="T3" fmla="*/ 2147483647 h 186"/>
              <a:gd name="T4" fmla="*/ 2147483647 w 4548"/>
              <a:gd name="T5" fmla="*/ 2147483647 h 186"/>
              <a:gd name="T6" fmla="*/ 2147483647 w 4548"/>
              <a:gd name="T7" fmla="*/ 2147483647 h 186"/>
              <a:gd name="T8" fmla="*/ 2147483647 w 4548"/>
              <a:gd name="T9" fmla="*/ 2147483647 h 186"/>
              <a:gd name="T10" fmla="*/ 2147483647 w 4548"/>
              <a:gd name="T11" fmla="*/ 2147483647 h 186"/>
              <a:gd name="T12" fmla="*/ 2147483647 w 4548"/>
              <a:gd name="T13" fmla="*/ 2147483647 h 186"/>
              <a:gd name="T14" fmla="*/ 2147483647 w 4548"/>
              <a:gd name="T15" fmla="*/ 2147483647 h 186"/>
              <a:gd name="T16" fmla="*/ 2147483647 w 4548"/>
              <a:gd name="T17" fmla="*/ 2147483647 h 186"/>
              <a:gd name="T18" fmla="*/ 2147483647 w 4548"/>
              <a:gd name="T19" fmla="*/ 2147483647 h 186"/>
              <a:gd name="T20" fmla="*/ 2147483647 w 4548"/>
              <a:gd name="T21" fmla="*/ 2147483647 h 186"/>
              <a:gd name="T22" fmla="*/ 2147483647 w 4548"/>
              <a:gd name="T23" fmla="*/ 0 h 186"/>
              <a:gd name="T24" fmla="*/ 2147483647 w 4548"/>
              <a:gd name="T25" fmla="*/ 2147483647 h 186"/>
              <a:gd name="T26" fmla="*/ 2147483647 w 4548"/>
              <a:gd name="T27" fmla="*/ 2147483647 h 1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48"/>
              <a:gd name="T43" fmla="*/ 0 h 186"/>
              <a:gd name="T44" fmla="*/ 4548 w 4548"/>
              <a:gd name="T45" fmla="*/ 186 h 1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48" h="186">
                <a:moveTo>
                  <a:pt x="0" y="108"/>
                </a:moveTo>
                <a:cubicBezTo>
                  <a:pt x="193" y="103"/>
                  <a:pt x="378" y="95"/>
                  <a:pt x="570" y="114"/>
                </a:cubicBezTo>
                <a:cubicBezTo>
                  <a:pt x="617" y="126"/>
                  <a:pt x="666" y="131"/>
                  <a:pt x="714" y="138"/>
                </a:cubicBezTo>
                <a:cubicBezTo>
                  <a:pt x="758" y="153"/>
                  <a:pt x="807" y="151"/>
                  <a:pt x="852" y="156"/>
                </a:cubicBezTo>
                <a:cubicBezTo>
                  <a:pt x="938" y="166"/>
                  <a:pt x="1023" y="179"/>
                  <a:pt x="1110" y="186"/>
                </a:cubicBezTo>
                <a:cubicBezTo>
                  <a:pt x="1617" y="178"/>
                  <a:pt x="1720" y="174"/>
                  <a:pt x="2082" y="150"/>
                </a:cubicBezTo>
                <a:cubicBezTo>
                  <a:pt x="2306" y="105"/>
                  <a:pt x="2532" y="106"/>
                  <a:pt x="2760" y="102"/>
                </a:cubicBezTo>
                <a:cubicBezTo>
                  <a:pt x="2895" y="87"/>
                  <a:pt x="3020" y="21"/>
                  <a:pt x="3156" y="6"/>
                </a:cubicBezTo>
                <a:cubicBezTo>
                  <a:pt x="3327" y="13"/>
                  <a:pt x="3491" y="43"/>
                  <a:pt x="3660" y="60"/>
                </a:cubicBezTo>
                <a:cubicBezTo>
                  <a:pt x="3988" y="55"/>
                  <a:pt x="3957" y="63"/>
                  <a:pt x="4146" y="36"/>
                </a:cubicBezTo>
                <a:cubicBezTo>
                  <a:pt x="4181" y="24"/>
                  <a:pt x="4212" y="15"/>
                  <a:pt x="4248" y="6"/>
                </a:cubicBezTo>
                <a:cubicBezTo>
                  <a:pt x="4256" y="4"/>
                  <a:pt x="4272" y="0"/>
                  <a:pt x="4272" y="0"/>
                </a:cubicBezTo>
                <a:cubicBezTo>
                  <a:pt x="4322" y="2"/>
                  <a:pt x="4372" y="3"/>
                  <a:pt x="4422" y="6"/>
                </a:cubicBezTo>
                <a:cubicBezTo>
                  <a:pt x="4465" y="9"/>
                  <a:pt x="4504" y="36"/>
                  <a:pt x="4548" y="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2" name="Freeform 23"/>
          <p:cNvSpPr>
            <a:spLocks/>
          </p:cNvSpPr>
          <p:nvPr/>
        </p:nvSpPr>
        <p:spPr bwMode="auto">
          <a:xfrm>
            <a:off x="1193800" y="2486025"/>
            <a:ext cx="7334250" cy="476250"/>
          </a:xfrm>
          <a:custGeom>
            <a:avLst/>
            <a:gdLst>
              <a:gd name="T0" fmla="*/ 0 w 4620"/>
              <a:gd name="T1" fmla="*/ 2147483647 h 300"/>
              <a:gd name="T2" fmla="*/ 2147483647 w 4620"/>
              <a:gd name="T3" fmla="*/ 2147483647 h 300"/>
              <a:gd name="T4" fmla="*/ 2147483647 w 4620"/>
              <a:gd name="T5" fmla="*/ 2147483647 h 300"/>
              <a:gd name="T6" fmla="*/ 2147483647 w 4620"/>
              <a:gd name="T7" fmla="*/ 2147483647 h 300"/>
              <a:gd name="T8" fmla="*/ 2147483647 w 4620"/>
              <a:gd name="T9" fmla="*/ 2147483647 h 300"/>
              <a:gd name="T10" fmla="*/ 2147483647 w 4620"/>
              <a:gd name="T11" fmla="*/ 2147483647 h 300"/>
              <a:gd name="T12" fmla="*/ 2147483647 w 4620"/>
              <a:gd name="T13" fmla="*/ 2147483647 h 300"/>
              <a:gd name="T14" fmla="*/ 2147483647 w 4620"/>
              <a:gd name="T15" fmla="*/ 2147483647 h 300"/>
              <a:gd name="T16" fmla="*/ 2147483647 w 4620"/>
              <a:gd name="T17" fmla="*/ 2147483647 h 300"/>
              <a:gd name="T18" fmla="*/ 2147483647 w 4620"/>
              <a:gd name="T19" fmla="*/ 2147483647 h 300"/>
              <a:gd name="T20" fmla="*/ 2147483647 w 4620"/>
              <a:gd name="T21" fmla="*/ 2147483647 h 300"/>
              <a:gd name="T22" fmla="*/ 2147483647 w 4620"/>
              <a:gd name="T23" fmla="*/ 2147483647 h 300"/>
              <a:gd name="T24" fmla="*/ 2147483647 w 4620"/>
              <a:gd name="T25" fmla="*/ 2147483647 h 300"/>
              <a:gd name="T26" fmla="*/ 2147483647 w 4620"/>
              <a:gd name="T27" fmla="*/ 2147483647 h 300"/>
              <a:gd name="T28" fmla="*/ 2147483647 w 4620"/>
              <a:gd name="T29" fmla="*/ 2147483647 h 300"/>
              <a:gd name="T30" fmla="*/ 2147483647 w 4620"/>
              <a:gd name="T31" fmla="*/ 2147483647 h 300"/>
              <a:gd name="T32" fmla="*/ 2147483647 w 4620"/>
              <a:gd name="T33" fmla="*/ 2147483647 h 300"/>
              <a:gd name="T34" fmla="*/ 2147483647 w 4620"/>
              <a:gd name="T35" fmla="*/ 2147483647 h 300"/>
              <a:gd name="T36" fmla="*/ 2147483647 w 4620"/>
              <a:gd name="T37" fmla="*/ 2147483647 h 300"/>
              <a:gd name="T38" fmla="*/ 2147483647 w 4620"/>
              <a:gd name="T39" fmla="*/ 2147483647 h 3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20"/>
              <a:gd name="T61" fmla="*/ 0 h 300"/>
              <a:gd name="T62" fmla="*/ 4620 w 4620"/>
              <a:gd name="T63" fmla="*/ 300 h 3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20" h="300">
                <a:moveTo>
                  <a:pt x="0" y="42"/>
                </a:moveTo>
                <a:cubicBezTo>
                  <a:pt x="104" y="34"/>
                  <a:pt x="201" y="31"/>
                  <a:pt x="306" y="36"/>
                </a:cubicBezTo>
                <a:cubicBezTo>
                  <a:pt x="370" y="44"/>
                  <a:pt x="429" y="65"/>
                  <a:pt x="492" y="78"/>
                </a:cubicBezTo>
                <a:cubicBezTo>
                  <a:pt x="557" y="91"/>
                  <a:pt x="624" y="93"/>
                  <a:pt x="690" y="102"/>
                </a:cubicBezTo>
                <a:cubicBezTo>
                  <a:pt x="952" y="100"/>
                  <a:pt x="1214" y="100"/>
                  <a:pt x="1476" y="96"/>
                </a:cubicBezTo>
                <a:cubicBezTo>
                  <a:pt x="1535" y="95"/>
                  <a:pt x="1612" y="61"/>
                  <a:pt x="1668" y="42"/>
                </a:cubicBezTo>
                <a:cubicBezTo>
                  <a:pt x="1795" y="0"/>
                  <a:pt x="1936" y="32"/>
                  <a:pt x="2070" y="30"/>
                </a:cubicBezTo>
                <a:cubicBezTo>
                  <a:pt x="2239" y="22"/>
                  <a:pt x="2219" y="20"/>
                  <a:pt x="2424" y="30"/>
                </a:cubicBezTo>
                <a:cubicBezTo>
                  <a:pt x="2478" y="33"/>
                  <a:pt x="2539" y="65"/>
                  <a:pt x="2592" y="78"/>
                </a:cubicBezTo>
                <a:cubicBezTo>
                  <a:pt x="2670" y="97"/>
                  <a:pt x="2766" y="92"/>
                  <a:pt x="2844" y="108"/>
                </a:cubicBezTo>
                <a:cubicBezTo>
                  <a:pt x="2890" y="117"/>
                  <a:pt x="2929" y="127"/>
                  <a:pt x="2976" y="132"/>
                </a:cubicBezTo>
                <a:cubicBezTo>
                  <a:pt x="3065" y="159"/>
                  <a:pt x="3162" y="135"/>
                  <a:pt x="3258" y="132"/>
                </a:cubicBezTo>
                <a:cubicBezTo>
                  <a:pt x="3292" y="126"/>
                  <a:pt x="3300" y="125"/>
                  <a:pt x="3336" y="120"/>
                </a:cubicBezTo>
                <a:cubicBezTo>
                  <a:pt x="3368" y="116"/>
                  <a:pt x="3432" y="108"/>
                  <a:pt x="3432" y="108"/>
                </a:cubicBezTo>
                <a:cubicBezTo>
                  <a:pt x="3480" y="110"/>
                  <a:pt x="3528" y="109"/>
                  <a:pt x="3576" y="114"/>
                </a:cubicBezTo>
                <a:cubicBezTo>
                  <a:pt x="3609" y="117"/>
                  <a:pt x="3637" y="138"/>
                  <a:pt x="3666" y="150"/>
                </a:cubicBezTo>
                <a:cubicBezTo>
                  <a:pt x="3712" y="170"/>
                  <a:pt x="3758" y="190"/>
                  <a:pt x="3804" y="210"/>
                </a:cubicBezTo>
                <a:cubicBezTo>
                  <a:pt x="3906" y="256"/>
                  <a:pt x="4029" y="286"/>
                  <a:pt x="4140" y="300"/>
                </a:cubicBezTo>
                <a:cubicBezTo>
                  <a:pt x="4299" y="295"/>
                  <a:pt x="4346" y="286"/>
                  <a:pt x="4476" y="270"/>
                </a:cubicBezTo>
                <a:cubicBezTo>
                  <a:pt x="4526" y="253"/>
                  <a:pt x="4566" y="240"/>
                  <a:pt x="462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3" name="Freeform 24"/>
          <p:cNvSpPr>
            <a:spLocks/>
          </p:cNvSpPr>
          <p:nvPr/>
        </p:nvSpPr>
        <p:spPr bwMode="auto">
          <a:xfrm>
            <a:off x="1212850" y="2314575"/>
            <a:ext cx="7305675" cy="242888"/>
          </a:xfrm>
          <a:custGeom>
            <a:avLst/>
            <a:gdLst>
              <a:gd name="T0" fmla="*/ 0 w 4602"/>
              <a:gd name="T1" fmla="*/ 2147483647 h 153"/>
              <a:gd name="T2" fmla="*/ 2147483647 w 4602"/>
              <a:gd name="T3" fmla="*/ 0 h 153"/>
              <a:gd name="T4" fmla="*/ 2147483647 w 4602"/>
              <a:gd name="T5" fmla="*/ 2147483647 h 153"/>
              <a:gd name="T6" fmla="*/ 2147483647 w 4602"/>
              <a:gd name="T7" fmla="*/ 2147483647 h 153"/>
              <a:gd name="T8" fmla="*/ 2147483647 w 4602"/>
              <a:gd name="T9" fmla="*/ 2147483647 h 153"/>
              <a:gd name="T10" fmla="*/ 2147483647 w 4602"/>
              <a:gd name="T11" fmla="*/ 2147483647 h 153"/>
              <a:gd name="T12" fmla="*/ 2147483647 w 4602"/>
              <a:gd name="T13" fmla="*/ 2147483647 h 153"/>
              <a:gd name="T14" fmla="*/ 2147483647 w 4602"/>
              <a:gd name="T15" fmla="*/ 2147483647 h 153"/>
              <a:gd name="T16" fmla="*/ 2147483647 w 4602"/>
              <a:gd name="T17" fmla="*/ 2147483647 h 153"/>
              <a:gd name="T18" fmla="*/ 2147483647 w 4602"/>
              <a:gd name="T19" fmla="*/ 2147483647 h 153"/>
              <a:gd name="T20" fmla="*/ 2147483647 w 4602"/>
              <a:gd name="T21" fmla="*/ 2147483647 h 153"/>
              <a:gd name="T22" fmla="*/ 2147483647 w 4602"/>
              <a:gd name="T23" fmla="*/ 2147483647 h 153"/>
              <a:gd name="T24" fmla="*/ 2147483647 w 4602"/>
              <a:gd name="T25" fmla="*/ 2147483647 h 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02"/>
              <a:gd name="T40" fmla="*/ 0 h 153"/>
              <a:gd name="T41" fmla="*/ 4602 w 4602"/>
              <a:gd name="T42" fmla="*/ 153 h 1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02" h="153">
                <a:moveTo>
                  <a:pt x="0" y="24"/>
                </a:moveTo>
                <a:cubicBezTo>
                  <a:pt x="138" y="21"/>
                  <a:pt x="243" y="14"/>
                  <a:pt x="372" y="0"/>
                </a:cubicBezTo>
                <a:cubicBezTo>
                  <a:pt x="454" y="2"/>
                  <a:pt x="623" y="3"/>
                  <a:pt x="726" y="12"/>
                </a:cubicBezTo>
                <a:cubicBezTo>
                  <a:pt x="813" y="20"/>
                  <a:pt x="892" y="64"/>
                  <a:pt x="978" y="78"/>
                </a:cubicBezTo>
                <a:cubicBezTo>
                  <a:pt x="1085" y="96"/>
                  <a:pt x="1187" y="103"/>
                  <a:pt x="1296" y="108"/>
                </a:cubicBezTo>
                <a:cubicBezTo>
                  <a:pt x="1565" y="153"/>
                  <a:pt x="1855" y="60"/>
                  <a:pt x="2124" y="36"/>
                </a:cubicBezTo>
                <a:cubicBezTo>
                  <a:pt x="2295" y="57"/>
                  <a:pt x="2462" y="97"/>
                  <a:pt x="2634" y="108"/>
                </a:cubicBezTo>
                <a:cubicBezTo>
                  <a:pt x="2802" y="97"/>
                  <a:pt x="2965" y="61"/>
                  <a:pt x="3132" y="42"/>
                </a:cubicBezTo>
                <a:cubicBezTo>
                  <a:pt x="3184" y="25"/>
                  <a:pt x="3240" y="20"/>
                  <a:pt x="3294" y="12"/>
                </a:cubicBezTo>
                <a:cubicBezTo>
                  <a:pt x="3427" y="16"/>
                  <a:pt x="3473" y="10"/>
                  <a:pt x="3576" y="24"/>
                </a:cubicBezTo>
                <a:cubicBezTo>
                  <a:pt x="3616" y="29"/>
                  <a:pt x="3696" y="42"/>
                  <a:pt x="3696" y="42"/>
                </a:cubicBezTo>
                <a:cubicBezTo>
                  <a:pt x="3755" y="62"/>
                  <a:pt x="3820" y="67"/>
                  <a:pt x="3882" y="72"/>
                </a:cubicBezTo>
                <a:cubicBezTo>
                  <a:pt x="4130" y="68"/>
                  <a:pt x="4354" y="60"/>
                  <a:pt x="4602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4" name="Freeform 25"/>
          <p:cNvSpPr>
            <a:spLocks/>
          </p:cNvSpPr>
          <p:nvPr/>
        </p:nvSpPr>
        <p:spPr bwMode="auto">
          <a:xfrm>
            <a:off x="1231900" y="1790700"/>
            <a:ext cx="7305675" cy="550863"/>
          </a:xfrm>
          <a:custGeom>
            <a:avLst/>
            <a:gdLst>
              <a:gd name="T0" fmla="*/ 0 w 4602"/>
              <a:gd name="T1" fmla="*/ 2147483647 h 347"/>
              <a:gd name="T2" fmla="*/ 2147483647 w 4602"/>
              <a:gd name="T3" fmla="*/ 2147483647 h 347"/>
              <a:gd name="T4" fmla="*/ 2147483647 w 4602"/>
              <a:gd name="T5" fmla="*/ 2147483647 h 347"/>
              <a:gd name="T6" fmla="*/ 2147483647 w 4602"/>
              <a:gd name="T7" fmla="*/ 2147483647 h 347"/>
              <a:gd name="T8" fmla="*/ 2147483647 w 4602"/>
              <a:gd name="T9" fmla="*/ 2147483647 h 347"/>
              <a:gd name="T10" fmla="*/ 2147483647 w 4602"/>
              <a:gd name="T11" fmla="*/ 2147483647 h 347"/>
              <a:gd name="T12" fmla="*/ 2147483647 w 4602"/>
              <a:gd name="T13" fmla="*/ 2147483647 h 347"/>
              <a:gd name="T14" fmla="*/ 2147483647 w 4602"/>
              <a:gd name="T15" fmla="*/ 2147483647 h 347"/>
              <a:gd name="T16" fmla="*/ 2147483647 w 4602"/>
              <a:gd name="T17" fmla="*/ 2147483647 h 347"/>
              <a:gd name="T18" fmla="*/ 2147483647 w 4602"/>
              <a:gd name="T19" fmla="*/ 2147483647 h 347"/>
              <a:gd name="T20" fmla="*/ 2147483647 w 4602"/>
              <a:gd name="T21" fmla="*/ 2147483647 h 347"/>
              <a:gd name="T22" fmla="*/ 2147483647 w 4602"/>
              <a:gd name="T23" fmla="*/ 2147483647 h 347"/>
              <a:gd name="T24" fmla="*/ 2147483647 w 4602"/>
              <a:gd name="T25" fmla="*/ 2147483647 h 347"/>
              <a:gd name="T26" fmla="*/ 2147483647 w 4602"/>
              <a:gd name="T27" fmla="*/ 2147483647 h 347"/>
              <a:gd name="T28" fmla="*/ 2147483647 w 4602"/>
              <a:gd name="T29" fmla="*/ 2147483647 h 347"/>
              <a:gd name="T30" fmla="*/ 2147483647 w 4602"/>
              <a:gd name="T31" fmla="*/ 2147483647 h 347"/>
              <a:gd name="T32" fmla="*/ 2147483647 w 4602"/>
              <a:gd name="T33" fmla="*/ 2147483647 h 347"/>
              <a:gd name="T34" fmla="*/ 2147483647 w 4602"/>
              <a:gd name="T35" fmla="*/ 2147483647 h 347"/>
              <a:gd name="T36" fmla="*/ 2147483647 w 4602"/>
              <a:gd name="T37" fmla="*/ 0 h 347"/>
              <a:gd name="T38" fmla="*/ 2147483647 w 4602"/>
              <a:gd name="T39" fmla="*/ 2147483647 h 347"/>
              <a:gd name="T40" fmla="*/ 2147483647 w 4602"/>
              <a:gd name="T41" fmla="*/ 2147483647 h 347"/>
              <a:gd name="T42" fmla="*/ 2147483647 w 4602"/>
              <a:gd name="T43" fmla="*/ 2147483647 h 347"/>
              <a:gd name="T44" fmla="*/ 2147483647 w 4602"/>
              <a:gd name="T45" fmla="*/ 2147483647 h 347"/>
              <a:gd name="T46" fmla="*/ 2147483647 w 4602"/>
              <a:gd name="T47" fmla="*/ 2147483647 h 347"/>
              <a:gd name="T48" fmla="*/ 2147483647 w 4602"/>
              <a:gd name="T49" fmla="*/ 0 h 347"/>
              <a:gd name="T50" fmla="*/ 2147483647 w 4602"/>
              <a:gd name="T51" fmla="*/ 2147483647 h 3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02"/>
              <a:gd name="T79" fmla="*/ 0 h 347"/>
              <a:gd name="T80" fmla="*/ 4602 w 4602"/>
              <a:gd name="T81" fmla="*/ 347 h 3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02" h="347">
                <a:moveTo>
                  <a:pt x="0" y="294"/>
                </a:moveTo>
                <a:cubicBezTo>
                  <a:pt x="119" y="254"/>
                  <a:pt x="181" y="256"/>
                  <a:pt x="324" y="252"/>
                </a:cubicBezTo>
                <a:cubicBezTo>
                  <a:pt x="400" y="241"/>
                  <a:pt x="476" y="230"/>
                  <a:pt x="552" y="222"/>
                </a:cubicBezTo>
                <a:cubicBezTo>
                  <a:pt x="680" y="238"/>
                  <a:pt x="801" y="265"/>
                  <a:pt x="924" y="306"/>
                </a:cubicBezTo>
                <a:cubicBezTo>
                  <a:pt x="951" y="315"/>
                  <a:pt x="980" y="315"/>
                  <a:pt x="1008" y="318"/>
                </a:cubicBezTo>
                <a:cubicBezTo>
                  <a:pt x="1050" y="323"/>
                  <a:pt x="1134" y="330"/>
                  <a:pt x="1134" y="330"/>
                </a:cubicBezTo>
                <a:cubicBezTo>
                  <a:pt x="1307" y="327"/>
                  <a:pt x="1522" y="347"/>
                  <a:pt x="1698" y="288"/>
                </a:cubicBezTo>
                <a:cubicBezTo>
                  <a:pt x="1747" y="272"/>
                  <a:pt x="1798" y="259"/>
                  <a:pt x="1848" y="246"/>
                </a:cubicBezTo>
                <a:cubicBezTo>
                  <a:pt x="1883" y="237"/>
                  <a:pt x="1956" y="234"/>
                  <a:pt x="1956" y="234"/>
                </a:cubicBezTo>
                <a:cubicBezTo>
                  <a:pt x="2062" y="236"/>
                  <a:pt x="2168" y="236"/>
                  <a:pt x="2274" y="240"/>
                </a:cubicBezTo>
                <a:cubicBezTo>
                  <a:pt x="2369" y="243"/>
                  <a:pt x="2467" y="267"/>
                  <a:pt x="2562" y="276"/>
                </a:cubicBezTo>
                <a:cubicBezTo>
                  <a:pt x="2611" y="270"/>
                  <a:pt x="2675" y="267"/>
                  <a:pt x="2724" y="252"/>
                </a:cubicBezTo>
                <a:cubicBezTo>
                  <a:pt x="2861" y="211"/>
                  <a:pt x="2998" y="154"/>
                  <a:pt x="3138" y="126"/>
                </a:cubicBezTo>
                <a:cubicBezTo>
                  <a:pt x="3201" y="113"/>
                  <a:pt x="3266" y="107"/>
                  <a:pt x="3330" y="102"/>
                </a:cubicBezTo>
                <a:cubicBezTo>
                  <a:pt x="3363" y="95"/>
                  <a:pt x="3398" y="86"/>
                  <a:pt x="3432" y="84"/>
                </a:cubicBezTo>
                <a:cubicBezTo>
                  <a:pt x="3508" y="79"/>
                  <a:pt x="3660" y="72"/>
                  <a:pt x="3660" y="72"/>
                </a:cubicBezTo>
                <a:cubicBezTo>
                  <a:pt x="3717" y="64"/>
                  <a:pt x="3748" y="46"/>
                  <a:pt x="3798" y="24"/>
                </a:cubicBezTo>
                <a:cubicBezTo>
                  <a:pt x="3815" y="16"/>
                  <a:pt x="3834" y="12"/>
                  <a:pt x="3852" y="6"/>
                </a:cubicBezTo>
                <a:cubicBezTo>
                  <a:pt x="3858" y="4"/>
                  <a:pt x="3870" y="0"/>
                  <a:pt x="3870" y="0"/>
                </a:cubicBezTo>
                <a:cubicBezTo>
                  <a:pt x="3918" y="2"/>
                  <a:pt x="3966" y="3"/>
                  <a:pt x="4014" y="6"/>
                </a:cubicBezTo>
                <a:cubicBezTo>
                  <a:pt x="4035" y="7"/>
                  <a:pt x="4053" y="23"/>
                  <a:pt x="4074" y="24"/>
                </a:cubicBezTo>
                <a:cubicBezTo>
                  <a:pt x="4102" y="26"/>
                  <a:pt x="4130" y="28"/>
                  <a:pt x="4158" y="30"/>
                </a:cubicBezTo>
                <a:cubicBezTo>
                  <a:pt x="4190" y="28"/>
                  <a:pt x="4222" y="28"/>
                  <a:pt x="4254" y="24"/>
                </a:cubicBezTo>
                <a:cubicBezTo>
                  <a:pt x="4254" y="24"/>
                  <a:pt x="4299" y="9"/>
                  <a:pt x="4308" y="6"/>
                </a:cubicBezTo>
                <a:cubicBezTo>
                  <a:pt x="4314" y="4"/>
                  <a:pt x="4326" y="0"/>
                  <a:pt x="4326" y="0"/>
                </a:cubicBezTo>
                <a:cubicBezTo>
                  <a:pt x="4418" y="5"/>
                  <a:pt x="4510" y="12"/>
                  <a:pt x="4602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5" name="Line 26"/>
          <p:cNvSpPr>
            <a:spLocks noChangeShapeType="1"/>
          </p:cNvSpPr>
          <p:nvPr/>
        </p:nvSpPr>
        <p:spPr bwMode="auto">
          <a:xfrm>
            <a:off x="4932363" y="2138363"/>
            <a:ext cx="1587" cy="487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6" name="Line 27"/>
          <p:cNvSpPr>
            <a:spLocks noChangeShapeType="1"/>
          </p:cNvSpPr>
          <p:nvPr/>
        </p:nvSpPr>
        <p:spPr bwMode="auto">
          <a:xfrm>
            <a:off x="1620838" y="2122488"/>
            <a:ext cx="1587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7" name="Line 28"/>
          <p:cNvSpPr>
            <a:spLocks noChangeShapeType="1"/>
          </p:cNvSpPr>
          <p:nvPr/>
        </p:nvSpPr>
        <p:spPr bwMode="auto">
          <a:xfrm>
            <a:off x="8029575" y="1762125"/>
            <a:ext cx="1588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8" name="Text Box 29"/>
          <p:cNvSpPr txBox="1">
            <a:spLocks noChangeArrowheads="1"/>
          </p:cNvSpPr>
          <p:nvPr/>
        </p:nvSpPr>
        <p:spPr bwMode="auto">
          <a:xfrm>
            <a:off x="1127125" y="2570163"/>
            <a:ext cx="3762375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256 NLM integrations provide 4D background-error covariances</a:t>
            </a:r>
          </a:p>
        </p:txBody>
      </p:sp>
      <p:sp>
        <p:nvSpPr>
          <p:cNvPr id="107549" name="Line 30"/>
          <p:cNvSpPr>
            <a:spLocks noChangeShapeType="1"/>
          </p:cNvSpPr>
          <p:nvPr/>
        </p:nvSpPr>
        <p:spPr bwMode="auto">
          <a:xfrm flipH="1">
            <a:off x="4932363" y="4276725"/>
            <a:ext cx="4762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0" name="Line 31"/>
          <p:cNvSpPr>
            <a:spLocks noChangeShapeType="1"/>
          </p:cNvSpPr>
          <p:nvPr/>
        </p:nvSpPr>
        <p:spPr bwMode="auto">
          <a:xfrm>
            <a:off x="1625600" y="4349750"/>
            <a:ext cx="1588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1" name="Line 32"/>
          <p:cNvSpPr>
            <a:spLocks noChangeShapeType="1"/>
          </p:cNvSpPr>
          <p:nvPr/>
        </p:nvSpPr>
        <p:spPr bwMode="auto">
          <a:xfrm>
            <a:off x="8034338" y="3989388"/>
            <a:ext cx="1587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2" name="Freeform 33"/>
          <p:cNvSpPr>
            <a:spLocks/>
          </p:cNvSpPr>
          <p:nvPr/>
        </p:nvSpPr>
        <p:spPr bwMode="auto">
          <a:xfrm>
            <a:off x="1620838" y="4256088"/>
            <a:ext cx="6408737" cy="204787"/>
          </a:xfrm>
          <a:custGeom>
            <a:avLst/>
            <a:gdLst>
              <a:gd name="T0" fmla="*/ 0 w 4037"/>
              <a:gd name="T1" fmla="*/ 2147483647 h 129"/>
              <a:gd name="T2" fmla="*/ 2147483647 w 4037"/>
              <a:gd name="T3" fmla="*/ 2147483647 h 129"/>
              <a:gd name="T4" fmla="*/ 2147483647 w 4037"/>
              <a:gd name="T5" fmla="*/ 2147483647 h 129"/>
              <a:gd name="T6" fmla="*/ 0 60000 65536"/>
              <a:gd name="T7" fmla="*/ 0 60000 65536"/>
              <a:gd name="T8" fmla="*/ 0 60000 65536"/>
              <a:gd name="T9" fmla="*/ 0 w 4037"/>
              <a:gd name="T10" fmla="*/ 0 h 129"/>
              <a:gd name="T11" fmla="*/ 4037 w 4037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7" h="129">
                <a:moveTo>
                  <a:pt x="0" y="114"/>
                </a:moveTo>
                <a:cubicBezTo>
                  <a:pt x="752" y="121"/>
                  <a:pt x="1504" y="129"/>
                  <a:pt x="2177" y="114"/>
                </a:cubicBezTo>
                <a:cubicBezTo>
                  <a:pt x="2850" y="99"/>
                  <a:pt x="3818" y="0"/>
                  <a:pt x="4037" y="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3" name="Freeform 34"/>
          <p:cNvSpPr>
            <a:spLocks/>
          </p:cNvSpPr>
          <p:nvPr/>
        </p:nvSpPr>
        <p:spPr bwMode="auto">
          <a:xfrm>
            <a:off x="1620838" y="4570413"/>
            <a:ext cx="6408737" cy="82550"/>
          </a:xfrm>
          <a:custGeom>
            <a:avLst/>
            <a:gdLst>
              <a:gd name="T0" fmla="*/ 0 w 4037"/>
              <a:gd name="T1" fmla="*/ 2147483647 h 52"/>
              <a:gd name="T2" fmla="*/ 2147483647 w 4037"/>
              <a:gd name="T3" fmla="*/ 2147483647 h 52"/>
              <a:gd name="T4" fmla="*/ 2147483647 w 4037"/>
              <a:gd name="T5" fmla="*/ 2147483647 h 52"/>
              <a:gd name="T6" fmla="*/ 0 60000 65536"/>
              <a:gd name="T7" fmla="*/ 0 60000 65536"/>
              <a:gd name="T8" fmla="*/ 0 60000 65536"/>
              <a:gd name="T9" fmla="*/ 0 w 4037"/>
              <a:gd name="T10" fmla="*/ 0 h 52"/>
              <a:gd name="T11" fmla="*/ 4037 w 4037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7" h="52">
                <a:moveTo>
                  <a:pt x="0" y="7"/>
                </a:moveTo>
                <a:cubicBezTo>
                  <a:pt x="706" y="3"/>
                  <a:pt x="1413" y="0"/>
                  <a:pt x="2086" y="7"/>
                </a:cubicBezTo>
                <a:cubicBezTo>
                  <a:pt x="2759" y="14"/>
                  <a:pt x="3712" y="37"/>
                  <a:pt x="4037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4" name="Freeform 35"/>
          <p:cNvSpPr>
            <a:spLocks/>
          </p:cNvSpPr>
          <p:nvPr/>
        </p:nvSpPr>
        <p:spPr bwMode="auto">
          <a:xfrm>
            <a:off x="1620838" y="4724400"/>
            <a:ext cx="6408737" cy="288925"/>
          </a:xfrm>
          <a:custGeom>
            <a:avLst/>
            <a:gdLst>
              <a:gd name="T0" fmla="*/ 0 w 4037"/>
              <a:gd name="T1" fmla="*/ 0 h 182"/>
              <a:gd name="T2" fmla="*/ 2147483647 w 4037"/>
              <a:gd name="T3" fmla="*/ 2147483647 h 182"/>
              <a:gd name="T4" fmla="*/ 2147483647 w 4037"/>
              <a:gd name="T5" fmla="*/ 2147483647 h 182"/>
              <a:gd name="T6" fmla="*/ 0 60000 65536"/>
              <a:gd name="T7" fmla="*/ 0 60000 65536"/>
              <a:gd name="T8" fmla="*/ 0 60000 65536"/>
              <a:gd name="T9" fmla="*/ 0 w 4037"/>
              <a:gd name="T10" fmla="*/ 0 h 182"/>
              <a:gd name="T11" fmla="*/ 4037 w 4037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7" h="182">
                <a:moveTo>
                  <a:pt x="0" y="0"/>
                </a:moveTo>
                <a:cubicBezTo>
                  <a:pt x="706" y="8"/>
                  <a:pt x="1413" y="16"/>
                  <a:pt x="2086" y="46"/>
                </a:cubicBezTo>
                <a:cubicBezTo>
                  <a:pt x="2759" y="76"/>
                  <a:pt x="3750" y="152"/>
                  <a:pt x="4037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5" name="Freeform 36"/>
          <p:cNvSpPr>
            <a:spLocks/>
          </p:cNvSpPr>
          <p:nvPr/>
        </p:nvSpPr>
        <p:spPr bwMode="auto">
          <a:xfrm>
            <a:off x="1620838" y="4005263"/>
            <a:ext cx="6408737" cy="360362"/>
          </a:xfrm>
          <a:custGeom>
            <a:avLst/>
            <a:gdLst>
              <a:gd name="T0" fmla="*/ 0 w 4037"/>
              <a:gd name="T1" fmla="*/ 2147483647 h 227"/>
              <a:gd name="T2" fmla="*/ 2147483647 w 4037"/>
              <a:gd name="T3" fmla="*/ 2147483647 h 227"/>
              <a:gd name="T4" fmla="*/ 2147483647 w 4037"/>
              <a:gd name="T5" fmla="*/ 0 h 227"/>
              <a:gd name="T6" fmla="*/ 0 60000 65536"/>
              <a:gd name="T7" fmla="*/ 0 60000 65536"/>
              <a:gd name="T8" fmla="*/ 0 60000 65536"/>
              <a:gd name="T9" fmla="*/ 0 w 4037"/>
              <a:gd name="T10" fmla="*/ 0 h 227"/>
              <a:gd name="T11" fmla="*/ 4037 w 403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7" h="227">
                <a:moveTo>
                  <a:pt x="0" y="227"/>
                </a:moveTo>
                <a:cubicBezTo>
                  <a:pt x="706" y="223"/>
                  <a:pt x="1413" y="219"/>
                  <a:pt x="2086" y="181"/>
                </a:cubicBezTo>
                <a:cubicBezTo>
                  <a:pt x="2759" y="143"/>
                  <a:pt x="3712" y="23"/>
                  <a:pt x="403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6" name="Freeform 37"/>
          <p:cNvSpPr>
            <a:spLocks/>
          </p:cNvSpPr>
          <p:nvPr/>
        </p:nvSpPr>
        <p:spPr bwMode="auto">
          <a:xfrm>
            <a:off x="1620838" y="4797425"/>
            <a:ext cx="6408737" cy="358775"/>
          </a:xfrm>
          <a:custGeom>
            <a:avLst/>
            <a:gdLst>
              <a:gd name="T0" fmla="*/ 0 w 4037"/>
              <a:gd name="T1" fmla="*/ 0 h 226"/>
              <a:gd name="T2" fmla="*/ 2147483647 w 4037"/>
              <a:gd name="T3" fmla="*/ 2147483647 h 226"/>
              <a:gd name="T4" fmla="*/ 2147483647 w 4037"/>
              <a:gd name="T5" fmla="*/ 2147483647 h 226"/>
              <a:gd name="T6" fmla="*/ 0 60000 65536"/>
              <a:gd name="T7" fmla="*/ 0 60000 65536"/>
              <a:gd name="T8" fmla="*/ 0 60000 65536"/>
              <a:gd name="T9" fmla="*/ 0 w 4037"/>
              <a:gd name="T10" fmla="*/ 0 h 226"/>
              <a:gd name="T11" fmla="*/ 4037 w 403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7" h="226">
                <a:moveTo>
                  <a:pt x="0" y="0"/>
                </a:moveTo>
                <a:cubicBezTo>
                  <a:pt x="706" y="3"/>
                  <a:pt x="1413" y="7"/>
                  <a:pt x="2086" y="45"/>
                </a:cubicBezTo>
                <a:cubicBezTo>
                  <a:pt x="2759" y="83"/>
                  <a:pt x="3682" y="181"/>
                  <a:pt x="4037" y="2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7" name="Line 38"/>
          <p:cNvSpPr>
            <a:spLocks noChangeShapeType="1"/>
          </p:cNvSpPr>
          <p:nvPr/>
        </p:nvSpPr>
        <p:spPr bwMode="auto">
          <a:xfrm>
            <a:off x="6513513" y="1887538"/>
            <a:ext cx="6350" cy="898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8" name="Line 39"/>
          <p:cNvSpPr>
            <a:spLocks noChangeShapeType="1"/>
          </p:cNvSpPr>
          <p:nvPr/>
        </p:nvSpPr>
        <p:spPr bwMode="auto">
          <a:xfrm>
            <a:off x="6513513" y="4149725"/>
            <a:ext cx="6350" cy="898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9" name="Line 40"/>
          <p:cNvSpPr>
            <a:spLocks noChangeShapeType="1"/>
          </p:cNvSpPr>
          <p:nvPr/>
        </p:nvSpPr>
        <p:spPr bwMode="auto">
          <a:xfrm flipH="1">
            <a:off x="3348038" y="4324350"/>
            <a:ext cx="4762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60" name="Text Box 41"/>
          <p:cNvSpPr txBox="1">
            <a:spLocks noChangeArrowheads="1"/>
          </p:cNvSpPr>
          <p:nvPr/>
        </p:nvSpPr>
        <p:spPr bwMode="auto">
          <a:xfrm>
            <a:off x="2492375" y="4735513"/>
            <a:ext cx="3160713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tIns="0" rIns="54000" bIns="0">
            <a:spAutoFit/>
          </a:bodyPr>
          <a:lstStyle/>
          <a:p>
            <a:r>
              <a:rPr lang="en-US"/>
              <a:t>TL/AD inner loop integrations,</a:t>
            </a:r>
          </a:p>
          <a:p>
            <a:r>
              <a:rPr lang="en-US"/>
              <a:t>2 outer loop iterations,</a:t>
            </a:r>
          </a:p>
          <a:p>
            <a:r>
              <a:rPr lang="en-US"/>
              <a:t>then 3h NLM forecast</a:t>
            </a:r>
          </a:p>
        </p:txBody>
      </p:sp>
      <p:sp>
        <p:nvSpPr>
          <p:cNvPr id="107561" name="Text Box 46"/>
          <p:cNvSpPr txBox="1">
            <a:spLocks noChangeArrowheads="1"/>
          </p:cNvSpPr>
          <p:nvPr/>
        </p:nvSpPr>
        <p:spPr bwMode="auto">
          <a:xfrm>
            <a:off x="4067175" y="6157913"/>
            <a:ext cx="1847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“analysis time”</a:t>
            </a:r>
          </a:p>
        </p:txBody>
      </p:sp>
      <p:sp>
        <p:nvSpPr>
          <p:cNvPr id="107562" name="Line 47"/>
          <p:cNvSpPr>
            <a:spLocks noChangeShapeType="1"/>
          </p:cNvSpPr>
          <p:nvPr/>
        </p:nvSpPr>
        <p:spPr bwMode="auto">
          <a:xfrm flipV="1">
            <a:off x="4932363" y="5988050"/>
            <a:ext cx="0" cy="21590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 type="triangle" w="lg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6"/>
          <p:cNvSpPr>
            <a:spLocks noChangeArrowheads="1"/>
          </p:cNvSpPr>
          <p:nvPr/>
        </p:nvSpPr>
        <p:spPr bwMode="auto">
          <a:xfrm>
            <a:off x="771525" y="6434138"/>
            <a:ext cx="8358188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25538"/>
            <a:ext cx="3384550" cy="784225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Future: Global and regional ensembles…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65163" y="2755900"/>
            <a:ext cx="966787" cy="60801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Global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EnKF</a:t>
            </a:r>
          </a:p>
        </p:txBody>
      </p:sp>
      <p:sp>
        <p:nvSpPr>
          <p:cNvPr id="108548" name="Line 5"/>
          <p:cNvSpPr>
            <a:spLocks noChangeShapeType="1"/>
          </p:cNvSpPr>
          <p:nvPr/>
        </p:nvSpPr>
        <p:spPr bwMode="auto">
          <a:xfrm flipV="1">
            <a:off x="1590675" y="30527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Text Box 7"/>
          <p:cNvSpPr txBox="1">
            <a:spLocks noChangeArrowheads="1"/>
          </p:cNvSpPr>
          <p:nvPr/>
        </p:nvSpPr>
        <p:spPr bwMode="auto">
          <a:xfrm>
            <a:off x="650875" y="5494338"/>
            <a:ext cx="915988" cy="60801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Global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EnVar</a:t>
            </a:r>
          </a:p>
        </p:txBody>
      </p:sp>
      <p:sp>
        <p:nvSpPr>
          <p:cNvPr id="108550" name="Line 8"/>
          <p:cNvSpPr>
            <a:spLocks noChangeShapeType="1"/>
          </p:cNvSpPr>
          <p:nvPr/>
        </p:nvSpPr>
        <p:spPr bwMode="auto">
          <a:xfrm>
            <a:off x="1528763" y="5786438"/>
            <a:ext cx="481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303213" y="3979863"/>
            <a:ext cx="1706562" cy="865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Background error covariances</a:t>
            </a:r>
          </a:p>
        </p:txBody>
      </p:sp>
      <p:sp>
        <p:nvSpPr>
          <p:cNvPr id="108552" name="Line 10"/>
          <p:cNvSpPr>
            <a:spLocks noChangeShapeType="1"/>
          </p:cNvSpPr>
          <p:nvPr/>
        </p:nvSpPr>
        <p:spPr bwMode="auto">
          <a:xfrm>
            <a:off x="1138238" y="33813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3" name="Line 11"/>
          <p:cNvSpPr>
            <a:spLocks noChangeShapeType="1"/>
          </p:cNvSpPr>
          <p:nvPr/>
        </p:nvSpPr>
        <p:spPr bwMode="auto">
          <a:xfrm>
            <a:off x="112395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4" name="Rectangle 12"/>
          <p:cNvSpPr>
            <a:spLocks noChangeArrowheads="1"/>
          </p:cNvSpPr>
          <p:nvPr/>
        </p:nvSpPr>
        <p:spPr bwMode="auto">
          <a:xfrm>
            <a:off x="852488" y="146050"/>
            <a:ext cx="7981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3200" b="1">
                <a:solidFill>
                  <a:srgbClr val="3A601B"/>
                </a:solidFill>
              </a:rPr>
              <a:t>2013-2017: Toward a Reorganization of the NWP Suites at Environment Canada</a:t>
            </a:r>
          </a:p>
        </p:txBody>
      </p:sp>
      <p:sp>
        <p:nvSpPr>
          <p:cNvPr id="108555" name="Text Box 13"/>
          <p:cNvSpPr txBox="1">
            <a:spLocks noChangeArrowheads="1"/>
          </p:cNvSpPr>
          <p:nvPr/>
        </p:nvSpPr>
        <p:spPr bwMode="auto">
          <a:xfrm>
            <a:off x="5103813" y="1695450"/>
            <a:ext cx="1222375" cy="60801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Regional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EnKF</a:t>
            </a:r>
          </a:p>
        </p:txBody>
      </p:sp>
      <p:sp>
        <p:nvSpPr>
          <p:cNvPr id="108556" name="Text Box 14"/>
          <p:cNvSpPr txBox="1">
            <a:spLocks noChangeArrowheads="1"/>
          </p:cNvSpPr>
          <p:nvPr/>
        </p:nvSpPr>
        <p:spPr bwMode="auto">
          <a:xfrm>
            <a:off x="7151688" y="1501775"/>
            <a:ext cx="1839912" cy="1122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Regional ensemble forecasts (REPS)</a:t>
            </a:r>
          </a:p>
        </p:txBody>
      </p:sp>
      <p:sp>
        <p:nvSpPr>
          <p:cNvPr id="108557" name="Line 15"/>
          <p:cNvSpPr>
            <a:spLocks noChangeShapeType="1"/>
          </p:cNvSpPr>
          <p:nvPr/>
        </p:nvSpPr>
        <p:spPr bwMode="auto">
          <a:xfrm>
            <a:off x="6262688" y="2019300"/>
            <a:ext cx="86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8" name="Text Box 16"/>
          <p:cNvSpPr txBox="1">
            <a:spLocks noChangeArrowheads="1"/>
          </p:cNvSpPr>
          <p:nvPr/>
        </p:nvSpPr>
        <p:spPr bwMode="auto">
          <a:xfrm>
            <a:off x="7189788" y="3409950"/>
            <a:ext cx="1825625" cy="1122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Regional deterministic forecast (RDPS)</a:t>
            </a:r>
          </a:p>
        </p:txBody>
      </p:sp>
      <p:sp>
        <p:nvSpPr>
          <p:cNvPr id="108559" name="Text Box 17"/>
          <p:cNvSpPr txBox="1">
            <a:spLocks noChangeArrowheads="1"/>
          </p:cNvSpPr>
          <p:nvPr/>
        </p:nvSpPr>
        <p:spPr bwMode="auto">
          <a:xfrm>
            <a:off x="5568950" y="3733800"/>
            <a:ext cx="1223963" cy="60801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Regional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EnVar</a:t>
            </a:r>
          </a:p>
        </p:txBody>
      </p:sp>
      <p:sp>
        <p:nvSpPr>
          <p:cNvPr id="108560" name="Line 18"/>
          <p:cNvSpPr>
            <a:spLocks noChangeShapeType="1"/>
          </p:cNvSpPr>
          <p:nvPr/>
        </p:nvSpPr>
        <p:spPr bwMode="auto">
          <a:xfrm>
            <a:off x="6772275" y="4005263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61" name="Text Box 19"/>
          <p:cNvSpPr txBox="1">
            <a:spLocks noChangeArrowheads="1"/>
          </p:cNvSpPr>
          <p:nvPr/>
        </p:nvSpPr>
        <p:spPr bwMode="auto">
          <a:xfrm>
            <a:off x="4811713" y="2576513"/>
            <a:ext cx="1863725" cy="865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Background error covariances</a:t>
            </a:r>
          </a:p>
        </p:txBody>
      </p:sp>
      <p:sp>
        <p:nvSpPr>
          <p:cNvPr id="108562" name="Line 20"/>
          <p:cNvSpPr>
            <a:spLocks noChangeShapeType="1"/>
          </p:cNvSpPr>
          <p:nvPr/>
        </p:nvSpPr>
        <p:spPr bwMode="auto">
          <a:xfrm>
            <a:off x="5695950" y="23479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Line 21"/>
          <p:cNvSpPr>
            <a:spLocks noChangeShapeType="1"/>
          </p:cNvSpPr>
          <p:nvPr/>
        </p:nvSpPr>
        <p:spPr bwMode="auto">
          <a:xfrm>
            <a:off x="6100763" y="3476625"/>
            <a:ext cx="1428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64" name="Text Box 22"/>
          <p:cNvSpPr txBox="1">
            <a:spLocks noChangeArrowheads="1"/>
          </p:cNvSpPr>
          <p:nvPr/>
        </p:nvSpPr>
        <p:spPr bwMode="auto">
          <a:xfrm>
            <a:off x="5019675" y="5429250"/>
            <a:ext cx="1177925" cy="61277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High-res EnVar</a:t>
            </a:r>
          </a:p>
        </p:txBody>
      </p:sp>
      <p:sp>
        <p:nvSpPr>
          <p:cNvPr id="108565" name="Line 23"/>
          <p:cNvSpPr>
            <a:spLocks noChangeShapeType="1"/>
          </p:cNvSpPr>
          <p:nvPr/>
        </p:nvSpPr>
        <p:spPr bwMode="auto">
          <a:xfrm flipH="1">
            <a:off x="5524500" y="34623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66" name="Text Box 24"/>
          <p:cNvSpPr txBox="1">
            <a:spLocks noChangeArrowheads="1"/>
          </p:cNvSpPr>
          <p:nvPr/>
        </p:nvSpPr>
        <p:spPr bwMode="auto">
          <a:xfrm>
            <a:off x="7075488" y="5186363"/>
            <a:ext cx="2068512" cy="1122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High-resolution deterministic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forecast  (2.5km) (HRDPS)</a:t>
            </a:r>
          </a:p>
        </p:txBody>
      </p:sp>
      <p:sp>
        <p:nvSpPr>
          <p:cNvPr id="108567" name="Line 25"/>
          <p:cNvSpPr>
            <a:spLocks noChangeShapeType="1"/>
          </p:cNvSpPr>
          <p:nvPr/>
        </p:nvSpPr>
        <p:spPr bwMode="auto">
          <a:xfrm>
            <a:off x="6210300" y="574833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68" name="Text Box 28"/>
          <p:cNvSpPr txBox="1">
            <a:spLocks noChangeArrowheads="1"/>
          </p:cNvSpPr>
          <p:nvPr/>
        </p:nvSpPr>
        <p:spPr bwMode="auto">
          <a:xfrm>
            <a:off x="1408113" y="644842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global system</a:t>
            </a:r>
          </a:p>
        </p:txBody>
      </p:sp>
      <p:sp>
        <p:nvSpPr>
          <p:cNvPr id="108569" name="Text Box 29"/>
          <p:cNvSpPr txBox="1">
            <a:spLocks noChangeArrowheads="1"/>
          </p:cNvSpPr>
          <p:nvPr/>
        </p:nvSpPr>
        <p:spPr bwMode="auto">
          <a:xfrm>
            <a:off x="6310313" y="64341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regional system</a:t>
            </a:r>
          </a:p>
        </p:txBody>
      </p:sp>
      <p:cxnSp>
        <p:nvCxnSpPr>
          <p:cNvPr id="108570" name="Straight Arrow Connector 29"/>
          <p:cNvCxnSpPr>
            <a:cxnSpLocks noChangeShapeType="1"/>
          </p:cNvCxnSpPr>
          <p:nvPr/>
        </p:nvCxnSpPr>
        <p:spPr bwMode="auto">
          <a:xfrm>
            <a:off x="1116013" y="2047875"/>
            <a:ext cx="39544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 type="arrow" w="med" len="med"/>
          </a:ln>
        </p:spPr>
      </p:cxnSp>
      <p:sp>
        <p:nvSpPr>
          <p:cNvPr id="108571" name="Text Box 4"/>
          <p:cNvSpPr txBox="1">
            <a:spLocks noChangeArrowheads="1"/>
          </p:cNvSpPr>
          <p:nvPr/>
        </p:nvSpPr>
        <p:spPr bwMode="auto">
          <a:xfrm>
            <a:off x="2071688" y="2500313"/>
            <a:ext cx="1873250" cy="1122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Global ensemble forecasts (GEPS)</a:t>
            </a:r>
          </a:p>
        </p:txBody>
      </p:sp>
      <p:sp>
        <p:nvSpPr>
          <p:cNvPr id="108572" name="Text Box 6"/>
          <p:cNvSpPr txBox="1">
            <a:spLocks noChangeArrowheads="1"/>
          </p:cNvSpPr>
          <p:nvPr/>
        </p:nvSpPr>
        <p:spPr bwMode="auto">
          <a:xfrm>
            <a:off x="2028825" y="5229225"/>
            <a:ext cx="1844675" cy="1122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Global deterministic forecast (GDPS)</a:t>
            </a:r>
          </a:p>
        </p:txBody>
      </p:sp>
      <p:cxnSp>
        <p:nvCxnSpPr>
          <p:cNvPr id="108573" name="Straight Connector 41"/>
          <p:cNvCxnSpPr>
            <a:cxnSpLocks noChangeShapeType="1"/>
          </p:cNvCxnSpPr>
          <p:nvPr/>
        </p:nvCxnSpPr>
        <p:spPr bwMode="auto">
          <a:xfrm flipV="1">
            <a:off x="1116013" y="2041525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108574" name="TextBox 42"/>
          <p:cNvSpPr txBox="1">
            <a:spLocks noChangeArrowheads="1"/>
          </p:cNvSpPr>
          <p:nvPr/>
        </p:nvSpPr>
        <p:spPr bwMode="auto">
          <a:xfrm>
            <a:off x="2765425" y="1968500"/>
            <a:ext cx="1951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boundary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6"/>
          <p:cNvSpPr>
            <a:spLocks noChangeArrowheads="1"/>
          </p:cNvSpPr>
          <p:nvPr/>
        </p:nvSpPr>
        <p:spPr bwMode="auto">
          <a:xfrm>
            <a:off x="771525" y="6434138"/>
            <a:ext cx="8358188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268413"/>
            <a:ext cx="4564558" cy="78581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Current </a:t>
            </a:r>
            <a:r>
              <a:rPr lang="en-US" sz="2400" dirty="0" smtClean="0">
                <a:solidFill>
                  <a:schemeClr val="tx1"/>
                </a:solidFill>
              </a:rPr>
              <a:t>operational systems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65163" y="2755900"/>
            <a:ext cx="966787" cy="60801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Global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EnKF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65338" y="2500313"/>
            <a:ext cx="1873250" cy="1122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Global ensemble forecasts (GEPS)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590675" y="30527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28825" y="5192713"/>
            <a:ext cx="1844675" cy="1122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Global deterministic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forecast (GDPS)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0875" y="5494338"/>
            <a:ext cx="915988" cy="60801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Global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4D-Var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555750" y="5786438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852488" y="146050"/>
            <a:ext cx="7981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3200" b="1">
                <a:solidFill>
                  <a:srgbClr val="3A601B"/>
                </a:solidFill>
              </a:rPr>
              <a:t>2013-2017: Toward a Reorganization of the NWP Suites at Environment Canada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7143750" y="2435225"/>
            <a:ext cx="1839913" cy="1122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Regional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ensemble forecasts (REPS)</a:t>
            </a:r>
          </a:p>
        </p:txBody>
      </p:sp>
      <p:sp>
        <p:nvSpPr>
          <p:cNvPr id="37899" name="Line 15"/>
          <p:cNvSpPr>
            <a:spLocks noChangeShapeType="1"/>
          </p:cNvSpPr>
          <p:nvPr/>
        </p:nvSpPr>
        <p:spPr bwMode="auto">
          <a:xfrm>
            <a:off x="4843463" y="2997200"/>
            <a:ext cx="2281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7189788" y="5192713"/>
            <a:ext cx="1825625" cy="1122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Regional deterministic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forecast (RDPS)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5541963" y="5516563"/>
            <a:ext cx="1223962" cy="60801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Regional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4D-Var</a:t>
            </a:r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auto">
          <a:xfrm>
            <a:off x="6772275" y="57880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Text Box 28"/>
          <p:cNvSpPr txBox="1">
            <a:spLocks noChangeArrowheads="1"/>
          </p:cNvSpPr>
          <p:nvPr/>
        </p:nvSpPr>
        <p:spPr bwMode="auto">
          <a:xfrm>
            <a:off x="1408113" y="644842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global system</a:t>
            </a:r>
          </a:p>
        </p:txBody>
      </p:sp>
      <p:sp>
        <p:nvSpPr>
          <p:cNvPr id="37904" name="Text Box 29"/>
          <p:cNvSpPr txBox="1">
            <a:spLocks noChangeArrowheads="1"/>
          </p:cNvSpPr>
          <p:nvPr/>
        </p:nvSpPr>
        <p:spPr bwMode="auto">
          <a:xfrm>
            <a:off x="6310313" y="64341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regional system</a:t>
            </a:r>
          </a:p>
        </p:txBody>
      </p:sp>
      <p:cxnSp>
        <p:nvCxnSpPr>
          <p:cNvPr id="37905" name="Elbow Connector 2"/>
          <p:cNvCxnSpPr>
            <a:cxnSpLocks noChangeShapeType="1"/>
            <a:stCxn id="37891" idx="0"/>
          </p:cNvCxnSpPr>
          <p:nvPr/>
        </p:nvCxnSpPr>
        <p:spPr bwMode="auto">
          <a:xfrm rot="5400000" flipH="1" flipV="1">
            <a:off x="2613026" y="525462"/>
            <a:ext cx="766762" cy="369411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6" name="Straight Connector 5"/>
          <p:cNvCxnSpPr>
            <a:cxnSpLocks noChangeShapeType="1"/>
            <a:endCxn id="37899" idx="0"/>
          </p:cNvCxnSpPr>
          <p:nvPr/>
        </p:nvCxnSpPr>
        <p:spPr bwMode="auto">
          <a:xfrm>
            <a:off x="4843463" y="1989138"/>
            <a:ext cx="0" cy="1008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http://iweb/%7Earmaccc/VERDICT_ENVAR_iau_final_gem25KM/images_ver/PRO_ALL_072_ALL_ALL_extratropiques_nord_K4E1V4AF-GDPL40CE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1381125"/>
            <a:ext cx="41402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4" descr="http://iweb/%7Earmaccc/VERDICT_ENVAR_iau_final_gem25KM/images_ver/PRO_ALL_072_ALL_ALL_extratropiques_nord_K4H1V4AF-GDPL40CH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62075"/>
            <a:ext cx="41402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7463"/>
            <a:ext cx="8605837" cy="10922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72h, Northern extra-tropics</a:t>
            </a:r>
          </a:p>
        </p:txBody>
      </p:sp>
      <p:sp>
        <p:nvSpPr>
          <p:cNvPr id="83972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3973" name="Text Box 33"/>
          <p:cNvSpPr txBox="1">
            <a:spLocks noChangeArrowheads="1"/>
          </p:cNvSpPr>
          <p:nvPr/>
        </p:nvSpPr>
        <p:spPr bwMode="auto">
          <a:xfrm>
            <a:off x="1333500" y="19891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3974" name="Text Box 34"/>
          <p:cNvSpPr txBox="1">
            <a:spLocks noChangeArrowheads="1"/>
          </p:cNvSpPr>
          <p:nvPr/>
        </p:nvSpPr>
        <p:spPr bwMode="auto">
          <a:xfrm>
            <a:off x="1549400" y="463708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3975" name="Text Box 35"/>
          <p:cNvSpPr txBox="1">
            <a:spLocks noChangeArrowheads="1"/>
          </p:cNvSpPr>
          <p:nvPr/>
        </p:nvSpPr>
        <p:spPr bwMode="auto">
          <a:xfrm>
            <a:off x="3397250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3976" name="Text Box 36"/>
          <p:cNvSpPr txBox="1">
            <a:spLocks noChangeArrowheads="1"/>
          </p:cNvSpPr>
          <p:nvPr/>
        </p:nvSpPr>
        <p:spPr bwMode="auto">
          <a:xfrm>
            <a:off x="3349625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3977" name="Text Box 37"/>
          <p:cNvSpPr txBox="1">
            <a:spLocks noChangeArrowheads="1"/>
          </p:cNvSpPr>
          <p:nvPr/>
        </p:nvSpPr>
        <p:spPr bwMode="auto">
          <a:xfrm>
            <a:off x="5940425" y="20447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3978" name="Text Box 38"/>
          <p:cNvSpPr txBox="1">
            <a:spLocks noChangeArrowheads="1"/>
          </p:cNvSpPr>
          <p:nvPr/>
        </p:nvSpPr>
        <p:spPr bwMode="auto">
          <a:xfrm>
            <a:off x="6156325" y="463708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3979" name="Text Box 39"/>
          <p:cNvSpPr txBox="1">
            <a:spLocks noChangeArrowheads="1"/>
          </p:cNvSpPr>
          <p:nvPr/>
        </p:nvSpPr>
        <p:spPr bwMode="auto">
          <a:xfrm>
            <a:off x="8004175" y="2044700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3980" name="Text Box 40"/>
          <p:cNvSpPr txBox="1">
            <a:spLocks noChangeArrowheads="1"/>
          </p:cNvSpPr>
          <p:nvPr/>
        </p:nvSpPr>
        <p:spPr bwMode="auto">
          <a:xfrm>
            <a:off x="7956550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3981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http://iweb/%7Earmaccc/VERDICT_ENVAR_iau_final_gem25KM/images_ver/PRO_ALL_120_ALL_ALL_extratropiques_nord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54138"/>
            <a:ext cx="41402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4" descr="http://iweb/%7Earmaccc/VERDICT_ENVAR_iau_final_gem25KM/images_ver/PRO_ALL_120_ALL_ALL_extratropiques_nord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1368425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7463"/>
            <a:ext cx="8605837" cy="10922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120h, Northern extra-tropics</a:t>
            </a:r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4997" name="Text Box 33"/>
          <p:cNvSpPr txBox="1">
            <a:spLocks noChangeArrowheads="1"/>
          </p:cNvSpPr>
          <p:nvPr/>
        </p:nvSpPr>
        <p:spPr bwMode="auto">
          <a:xfrm>
            <a:off x="1333500" y="19319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4998" name="Text Box 34"/>
          <p:cNvSpPr txBox="1">
            <a:spLocks noChangeArrowheads="1"/>
          </p:cNvSpPr>
          <p:nvPr/>
        </p:nvSpPr>
        <p:spPr bwMode="auto">
          <a:xfrm>
            <a:off x="1549400" y="45799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4999" name="Text Box 35"/>
          <p:cNvSpPr txBox="1">
            <a:spLocks noChangeArrowheads="1"/>
          </p:cNvSpPr>
          <p:nvPr/>
        </p:nvSpPr>
        <p:spPr bwMode="auto">
          <a:xfrm>
            <a:off x="3397250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5000" name="Text Box 36"/>
          <p:cNvSpPr txBox="1">
            <a:spLocks noChangeArrowheads="1"/>
          </p:cNvSpPr>
          <p:nvPr/>
        </p:nvSpPr>
        <p:spPr bwMode="auto">
          <a:xfrm>
            <a:off x="3349625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5001" name="Text Box 37"/>
          <p:cNvSpPr txBox="1">
            <a:spLocks noChangeArrowheads="1"/>
          </p:cNvSpPr>
          <p:nvPr/>
        </p:nvSpPr>
        <p:spPr bwMode="auto">
          <a:xfrm>
            <a:off x="5940425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5002" name="Text Box 38"/>
          <p:cNvSpPr txBox="1">
            <a:spLocks noChangeArrowheads="1"/>
          </p:cNvSpPr>
          <p:nvPr/>
        </p:nvSpPr>
        <p:spPr bwMode="auto">
          <a:xfrm>
            <a:off x="61563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5003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5004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5005" name="Rectangle 11"/>
          <p:cNvSpPr>
            <a:spLocks noChangeArrowheads="1"/>
          </p:cNvSpPr>
          <p:nvPr/>
        </p:nvSpPr>
        <p:spPr bwMode="auto">
          <a:xfrm>
            <a:off x="6134100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http://iweb/%7Earmaccc/VERDICT_ENVAR_iau_final_gem25KM/images_ver/PRO_ALL_120_ALL_ALL_extratropiques_sud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1363663"/>
            <a:ext cx="41402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4" descr="http://iweb/%7Earmaccc/VERDICT_ENVAR_iau_final_gem25KM/images_ver/PRO_ALL_120_ALL_ALL_extratropiques_sud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1389063"/>
            <a:ext cx="41402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120h, Southern extra-tropics</a:t>
            </a:r>
          </a:p>
        </p:txBody>
      </p:sp>
      <p:sp>
        <p:nvSpPr>
          <p:cNvPr id="87044" name="Text Box 33"/>
          <p:cNvSpPr txBox="1">
            <a:spLocks noChangeArrowheads="1"/>
          </p:cNvSpPr>
          <p:nvPr/>
        </p:nvSpPr>
        <p:spPr bwMode="auto">
          <a:xfrm>
            <a:off x="1400175" y="19319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7045" name="Text Box 34"/>
          <p:cNvSpPr txBox="1">
            <a:spLocks noChangeArrowheads="1"/>
          </p:cNvSpPr>
          <p:nvPr/>
        </p:nvSpPr>
        <p:spPr bwMode="auto">
          <a:xfrm>
            <a:off x="1616075" y="45799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7046" name="Text Box 35"/>
          <p:cNvSpPr txBox="1">
            <a:spLocks noChangeArrowheads="1"/>
          </p:cNvSpPr>
          <p:nvPr/>
        </p:nvSpPr>
        <p:spPr bwMode="auto">
          <a:xfrm>
            <a:off x="3397250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7047" name="Text Box 36"/>
          <p:cNvSpPr txBox="1">
            <a:spLocks noChangeArrowheads="1"/>
          </p:cNvSpPr>
          <p:nvPr/>
        </p:nvSpPr>
        <p:spPr bwMode="auto">
          <a:xfrm>
            <a:off x="3416300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7048" name="Text Box 37"/>
          <p:cNvSpPr txBox="1">
            <a:spLocks noChangeArrowheads="1"/>
          </p:cNvSpPr>
          <p:nvPr/>
        </p:nvSpPr>
        <p:spPr bwMode="auto">
          <a:xfrm>
            <a:off x="565150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7049" name="Text Box 38"/>
          <p:cNvSpPr txBox="1">
            <a:spLocks noChangeArrowheads="1"/>
          </p:cNvSpPr>
          <p:nvPr/>
        </p:nvSpPr>
        <p:spPr bwMode="auto">
          <a:xfrm>
            <a:off x="5867400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7050" name="Text Box 39"/>
          <p:cNvSpPr txBox="1">
            <a:spLocks noChangeArrowheads="1"/>
          </p:cNvSpPr>
          <p:nvPr/>
        </p:nvSpPr>
        <p:spPr bwMode="auto">
          <a:xfrm>
            <a:off x="7715250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7051" name="Text Box 40"/>
          <p:cNvSpPr txBox="1">
            <a:spLocks noChangeArrowheads="1"/>
          </p:cNvSpPr>
          <p:nvPr/>
        </p:nvSpPr>
        <p:spPr bwMode="auto">
          <a:xfrm>
            <a:off x="7667625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7052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7053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http://iweb/%7Earmaccc/VERDICT_ENVAR_iau_final_gem25KM/images_ver/PRO_ALL_120_ALL_ALL_tropiques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39850"/>
            <a:ext cx="41402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4" descr="http://iweb/%7Earmaccc/VERDICT_ENVAR_iau_final_gem25KM/images_ver/PRO_ALL_120_ALL_ALL_tropiques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188" y="1368425"/>
            <a:ext cx="4141787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120h, Tropics</a:t>
            </a:r>
          </a:p>
        </p:txBody>
      </p:sp>
      <p:sp>
        <p:nvSpPr>
          <p:cNvPr id="89092" name="Text Box 33"/>
          <p:cNvSpPr txBox="1">
            <a:spLocks noChangeArrowheads="1"/>
          </p:cNvSpPr>
          <p:nvPr/>
        </p:nvSpPr>
        <p:spPr bwMode="auto">
          <a:xfrm>
            <a:off x="1490663" y="193198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9093" name="Text Box 34"/>
          <p:cNvSpPr txBox="1">
            <a:spLocks noChangeArrowheads="1"/>
          </p:cNvSpPr>
          <p:nvPr/>
        </p:nvSpPr>
        <p:spPr bwMode="auto">
          <a:xfrm>
            <a:off x="1706563" y="457993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9094" name="Text Box 35"/>
          <p:cNvSpPr txBox="1">
            <a:spLocks noChangeArrowheads="1"/>
          </p:cNvSpPr>
          <p:nvPr/>
        </p:nvSpPr>
        <p:spPr bwMode="auto">
          <a:xfrm>
            <a:off x="3554413" y="19319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9095" name="Text Box 36"/>
          <p:cNvSpPr txBox="1">
            <a:spLocks noChangeArrowheads="1"/>
          </p:cNvSpPr>
          <p:nvPr/>
        </p:nvSpPr>
        <p:spPr bwMode="auto">
          <a:xfrm>
            <a:off x="3506788" y="45799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9096" name="Text Box 37"/>
          <p:cNvSpPr txBox="1">
            <a:spLocks noChangeArrowheads="1"/>
          </p:cNvSpPr>
          <p:nvPr/>
        </p:nvSpPr>
        <p:spPr bwMode="auto">
          <a:xfrm>
            <a:off x="5940425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9097" name="Text Box 38"/>
          <p:cNvSpPr txBox="1">
            <a:spLocks noChangeArrowheads="1"/>
          </p:cNvSpPr>
          <p:nvPr/>
        </p:nvSpPr>
        <p:spPr bwMode="auto">
          <a:xfrm>
            <a:off x="61563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89098" name="Text Box 39"/>
          <p:cNvSpPr txBox="1">
            <a:spLocks noChangeArrowheads="1"/>
          </p:cNvSpPr>
          <p:nvPr/>
        </p:nvSpPr>
        <p:spPr bwMode="auto">
          <a:xfrm>
            <a:off x="8004175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89099" name="Text Box 40"/>
          <p:cNvSpPr txBox="1">
            <a:spLocks noChangeArrowheads="1"/>
          </p:cNvSpPr>
          <p:nvPr/>
        </p:nvSpPr>
        <p:spPr bwMode="auto">
          <a:xfrm>
            <a:off x="7956550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9100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89101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http://iweb/%7Earmaccc/VERDICT_ENVAR_iau_final_gem25KM/images_ver/PRO_ALL_072_ALL_ALL_amerique_du_nord_K4E1V4AF-GDPL40CE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25" y="1360488"/>
            <a:ext cx="414178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4" descr="http://iweb/%7Earmaccc/VERDICT_ENVAR_iau_final_gem25KM/images_ver/PRO_ALL_072_ALL_ALL_amerique_du_nord_K4H1V4AF-GDPL40CH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360488"/>
            <a:ext cx="41402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72h, North America</a:t>
            </a:r>
          </a:p>
        </p:txBody>
      </p:sp>
      <p:sp>
        <p:nvSpPr>
          <p:cNvPr id="91140" name="Text Box 33"/>
          <p:cNvSpPr txBox="1">
            <a:spLocks noChangeArrowheads="1"/>
          </p:cNvSpPr>
          <p:nvPr/>
        </p:nvSpPr>
        <p:spPr bwMode="auto">
          <a:xfrm>
            <a:off x="1274763" y="19891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1141" name="Text Box 34"/>
          <p:cNvSpPr txBox="1">
            <a:spLocks noChangeArrowheads="1"/>
          </p:cNvSpPr>
          <p:nvPr/>
        </p:nvSpPr>
        <p:spPr bwMode="auto">
          <a:xfrm>
            <a:off x="1490663" y="463708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91142" name="Text Box 35"/>
          <p:cNvSpPr txBox="1">
            <a:spLocks noChangeArrowheads="1"/>
          </p:cNvSpPr>
          <p:nvPr/>
        </p:nvSpPr>
        <p:spPr bwMode="auto">
          <a:xfrm>
            <a:off x="3338513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91143" name="Text Box 36"/>
          <p:cNvSpPr txBox="1">
            <a:spLocks noChangeArrowheads="1"/>
          </p:cNvSpPr>
          <p:nvPr/>
        </p:nvSpPr>
        <p:spPr bwMode="auto">
          <a:xfrm>
            <a:off x="3559175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1144" name="Text Box 37"/>
          <p:cNvSpPr txBox="1">
            <a:spLocks noChangeArrowheads="1"/>
          </p:cNvSpPr>
          <p:nvPr/>
        </p:nvSpPr>
        <p:spPr bwMode="auto">
          <a:xfrm>
            <a:off x="586740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1145" name="Text Box 38"/>
          <p:cNvSpPr txBox="1">
            <a:spLocks noChangeArrowheads="1"/>
          </p:cNvSpPr>
          <p:nvPr/>
        </p:nvSpPr>
        <p:spPr bwMode="auto">
          <a:xfrm>
            <a:off x="5940425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91146" name="Text Box 39"/>
          <p:cNvSpPr txBox="1">
            <a:spLocks noChangeArrowheads="1"/>
          </p:cNvSpPr>
          <p:nvPr/>
        </p:nvSpPr>
        <p:spPr bwMode="auto">
          <a:xfrm>
            <a:off x="7932738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91147" name="Text Box 40"/>
          <p:cNvSpPr txBox="1">
            <a:spLocks noChangeArrowheads="1"/>
          </p:cNvSpPr>
          <p:nvPr/>
        </p:nvSpPr>
        <p:spPr bwMode="auto">
          <a:xfrm>
            <a:off x="7885113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1148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91149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6" descr="http://iweb/%7Earmaccc/VERDICT_ENVAR_iau_final_gem25KM/images_ver/PRO_ALL_120_ALL_ALL_amerique_du_nord_K4H1V4AF-GDPL40CH1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68425"/>
            <a:ext cx="4141788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8" descr="http://iweb/%7Earmaccc/VERDICT_ENVAR_iau_final_gem25KM/images_ver/PRO_ALL_120_ALL_ALL_amerique_du_nord_K4E1V4AF-GDPL40CE1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1382713"/>
            <a:ext cx="414178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1750"/>
            <a:ext cx="8605837" cy="1093788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GDPS 4.0.0 </a:t>
            </a:r>
            <a:r>
              <a:rPr lang="en-US" sz="2400" smtClean="0"/>
              <a:t>vs </a:t>
            </a:r>
            <a:r>
              <a:rPr lang="en-US" sz="2400" smtClean="0">
                <a:solidFill>
                  <a:srgbClr val="0066CC"/>
                </a:solidFill>
              </a:rPr>
              <a:t>GDPS 3.0.0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vs.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120h, North America</a:t>
            </a:r>
          </a:p>
        </p:txBody>
      </p:sp>
      <p:sp>
        <p:nvSpPr>
          <p:cNvPr id="92164" name="Text Box 33"/>
          <p:cNvSpPr txBox="1">
            <a:spLocks noChangeArrowheads="1"/>
          </p:cNvSpPr>
          <p:nvPr/>
        </p:nvSpPr>
        <p:spPr bwMode="auto">
          <a:xfrm>
            <a:off x="1274763" y="1989138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165" name="Text Box 34"/>
          <p:cNvSpPr txBox="1">
            <a:spLocks noChangeArrowheads="1"/>
          </p:cNvSpPr>
          <p:nvPr/>
        </p:nvSpPr>
        <p:spPr bwMode="auto">
          <a:xfrm>
            <a:off x="1547813" y="4652963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92166" name="Text Box 35"/>
          <p:cNvSpPr txBox="1">
            <a:spLocks noChangeArrowheads="1"/>
          </p:cNvSpPr>
          <p:nvPr/>
        </p:nvSpPr>
        <p:spPr bwMode="auto">
          <a:xfrm>
            <a:off x="3338513" y="198913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92167" name="Text Box 36"/>
          <p:cNvSpPr txBox="1">
            <a:spLocks noChangeArrowheads="1"/>
          </p:cNvSpPr>
          <p:nvPr/>
        </p:nvSpPr>
        <p:spPr bwMode="auto">
          <a:xfrm>
            <a:off x="3919538" y="46370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2168" name="Text Box 37"/>
          <p:cNvSpPr txBox="1">
            <a:spLocks noChangeArrowheads="1"/>
          </p:cNvSpPr>
          <p:nvPr/>
        </p:nvSpPr>
        <p:spPr bwMode="auto">
          <a:xfrm>
            <a:off x="5867400" y="197167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169" name="Text Box 38"/>
          <p:cNvSpPr txBox="1">
            <a:spLocks noChangeArrowheads="1"/>
          </p:cNvSpPr>
          <p:nvPr/>
        </p:nvSpPr>
        <p:spPr bwMode="auto">
          <a:xfrm>
            <a:off x="6229350" y="45640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GZ</a:t>
            </a:r>
          </a:p>
        </p:txBody>
      </p:sp>
      <p:sp>
        <p:nvSpPr>
          <p:cNvPr id="92170" name="Text Box 39"/>
          <p:cNvSpPr txBox="1">
            <a:spLocks noChangeArrowheads="1"/>
          </p:cNvSpPr>
          <p:nvPr/>
        </p:nvSpPr>
        <p:spPr bwMode="auto">
          <a:xfrm>
            <a:off x="7932738" y="19716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RH</a:t>
            </a:r>
          </a:p>
        </p:txBody>
      </p:sp>
      <p:sp>
        <p:nvSpPr>
          <p:cNvPr id="92171" name="Text Box 40"/>
          <p:cNvSpPr txBox="1">
            <a:spLocks noChangeArrowheads="1"/>
          </p:cNvSpPr>
          <p:nvPr/>
        </p:nvSpPr>
        <p:spPr bwMode="auto">
          <a:xfrm>
            <a:off x="8167688" y="456406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2172" name="Rectangle 11"/>
          <p:cNvSpPr>
            <a:spLocks noChangeArrowheads="1"/>
          </p:cNvSpPr>
          <p:nvPr/>
        </p:nvSpPr>
        <p:spPr bwMode="auto">
          <a:xfrm>
            <a:off x="1782763" y="1290638"/>
            <a:ext cx="17811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Feb-March, 2011</a:t>
            </a:r>
          </a:p>
        </p:txBody>
      </p:sp>
      <p:sp>
        <p:nvSpPr>
          <p:cNvPr id="92173" name="Rectangle 11"/>
          <p:cNvSpPr>
            <a:spLocks noChangeArrowheads="1"/>
          </p:cNvSpPr>
          <p:nvPr/>
        </p:nvSpPr>
        <p:spPr bwMode="auto">
          <a:xfrm>
            <a:off x="6156325" y="1304925"/>
            <a:ext cx="192881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July-August,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563563"/>
            <a:ext cx="7993062" cy="561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Experimental results:</a:t>
            </a:r>
            <a:br>
              <a:rPr lang="en-US" sz="3200" smtClean="0"/>
            </a:br>
            <a:r>
              <a:rPr lang="en-US" sz="2400" smtClean="0">
                <a:solidFill>
                  <a:schemeClr val="tx1"/>
                </a:solidFill>
              </a:rPr>
              <a:t>4D-EnVar vs. 3D-EnVar</a:t>
            </a:r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842963" y="1622425"/>
            <a:ext cx="81216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3D version of EnVar also tested: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only uses EnKF flow-dependent ensembles valid at the centre of the 6h assimilation window, instead of every 60 minutes throughout the window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/>
              <a:t>(both still use ½ &amp; ½ hybrid covariances in the troposphere)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US" sz="240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>
                <a:solidFill>
                  <a:srgbClr val="CC3300"/>
                </a:solidFill>
              </a:rPr>
              <a:t>3D-EnVar</a:t>
            </a:r>
            <a:r>
              <a:rPr lang="en-US" sz="2400">
                <a:solidFill>
                  <a:srgbClr val="003399"/>
                </a:solidFill>
              </a:rPr>
              <a:t> </a:t>
            </a:r>
            <a:r>
              <a:rPr lang="en-US" sz="2400"/>
              <a:t>compared with </a:t>
            </a:r>
            <a:r>
              <a:rPr lang="en-US" sz="2400">
                <a:solidFill>
                  <a:srgbClr val="CC3300"/>
                </a:solidFill>
              </a:rPr>
              <a:t>4D-EnVar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12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6" descr="ACC_VER_ALL_GZ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41894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8243887" cy="779462"/>
          </a:xfrm>
        </p:spPr>
        <p:txBody>
          <a:bodyPr/>
          <a:lstStyle/>
          <a:p>
            <a:pPr eaLnBrk="1" hangingPunct="1"/>
            <a:r>
              <a:rPr lang="en-US" sz="3200" smtClean="0"/>
              <a:t>Forecast Results: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4D-EnVar</a:t>
            </a:r>
            <a:r>
              <a:rPr lang="en-US" sz="2400" smtClean="0"/>
              <a:t> vs. </a:t>
            </a:r>
            <a:r>
              <a:rPr lang="en-US" sz="2400" smtClean="0">
                <a:solidFill>
                  <a:srgbClr val="0066CC"/>
                </a:solidFill>
              </a:rPr>
              <a:t>3D-EnVar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>
                <a:solidFill>
                  <a:schemeClr val="tx1"/>
                </a:solidFill>
              </a:rPr>
              <a:t>Verification against ERA-Interim analyses – </a:t>
            </a:r>
            <a:r>
              <a:rPr lang="en-US" sz="2000" u="sng" smtClean="0">
                <a:solidFill>
                  <a:schemeClr val="tx1"/>
                </a:solidFill>
              </a:rPr>
              <a:t>4 weeks, Feb 2011</a:t>
            </a:r>
          </a:p>
        </p:txBody>
      </p:sp>
      <p:sp>
        <p:nvSpPr>
          <p:cNvPr id="110595" name="Rectangle 11"/>
          <p:cNvSpPr>
            <a:spLocks noChangeArrowheads="1"/>
          </p:cNvSpPr>
          <p:nvPr/>
        </p:nvSpPr>
        <p:spPr bwMode="auto">
          <a:xfrm>
            <a:off x="539750" y="1122363"/>
            <a:ext cx="36099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North extra-tropics </a:t>
            </a:r>
          </a:p>
          <a:p>
            <a:pPr algn="ctr"/>
            <a:r>
              <a:rPr lang="en-US" b="1"/>
              <a:t>500hPa GZ correlation anomaly</a:t>
            </a:r>
          </a:p>
        </p:txBody>
      </p:sp>
      <p:pic>
        <p:nvPicPr>
          <p:cNvPr id="110596" name="Picture 14" descr="ACC_VER_ALL_GZ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1916113"/>
            <a:ext cx="418941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Rectangle 11"/>
          <p:cNvSpPr>
            <a:spLocks noChangeArrowheads="1"/>
          </p:cNvSpPr>
          <p:nvPr/>
        </p:nvSpPr>
        <p:spPr bwMode="auto">
          <a:xfrm>
            <a:off x="5354638" y="1122363"/>
            <a:ext cx="36099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South extra-tropics </a:t>
            </a:r>
          </a:p>
          <a:p>
            <a:pPr algn="ctr"/>
            <a:r>
              <a:rPr lang="en-US" b="1"/>
              <a:t>500hPa GZ correlation anomaly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6"/>
          <p:cNvSpPr>
            <a:spLocks noChangeArrowheads="1"/>
          </p:cNvSpPr>
          <p:nvPr/>
        </p:nvSpPr>
        <p:spPr bwMode="auto">
          <a:xfrm>
            <a:off x="771525" y="6434138"/>
            <a:ext cx="8358188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289050"/>
            <a:ext cx="7812087" cy="78581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2014 implementation: </a:t>
            </a:r>
            <a:r>
              <a:rPr lang="en-US" sz="2000" smtClean="0">
                <a:solidFill>
                  <a:schemeClr val="tx1"/>
                </a:solidFill>
              </a:rPr>
              <a:t>Increasing role of global ensembles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5163" y="2755900"/>
            <a:ext cx="966787" cy="60801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Global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EnKF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95500" y="2495550"/>
            <a:ext cx="1873250" cy="1122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 dirty="0">
                <a:solidFill>
                  <a:srgbClr val="FFFFFF"/>
                </a:solidFill>
                <a:cs typeface="Arial" charset="0"/>
              </a:rPr>
              <a:t>Global ensemble </a:t>
            </a:r>
            <a:r>
              <a:rPr kumimoji="0" lang="en-US" b="1" dirty="0" smtClean="0">
                <a:solidFill>
                  <a:srgbClr val="FFFFFF"/>
                </a:solidFill>
                <a:cs typeface="Arial" charset="0"/>
              </a:rPr>
              <a:t>forecast </a:t>
            </a:r>
            <a:r>
              <a:rPr kumimoji="0" lang="en-US" b="1" dirty="0">
                <a:solidFill>
                  <a:srgbClr val="FFFFFF"/>
                </a:solidFill>
                <a:cs typeface="Arial" charset="0"/>
              </a:rPr>
              <a:t>(GEPS)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1634919" y="30527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028825" y="5221288"/>
            <a:ext cx="1844675" cy="11239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Global deterministic forecast (GDPS)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50875" y="5494338"/>
            <a:ext cx="915988" cy="60801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Global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EnVar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555750" y="5786438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3213" y="3979863"/>
            <a:ext cx="1706562" cy="865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Background error covariances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138238" y="33813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112395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852488" y="146050"/>
            <a:ext cx="7981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3200" b="1">
                <a:solidFill>
                  <a:srgbClr val="3A601B"/>
                </a:solidFill>
              </a:rPr>
              <a:t>2013-2017: Toward a Reorganization of the NWP Suites at Environment Canada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7151688" y="2424113"/>
            <a:ext cx="1839912" cy="1122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 dirty="0">
                <a:solidFill>
                  <a:srgbClr val="FFFFFF"/>
                </a:solidFill>
                <a:cs typeface="Arial" charset="0"/>
              </a:rPr>
              <a:t>Regional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 dirty="0">
                <a:solidFill>
                  <a:srgbClr val="FFFFFF"/>
                </a:solidFill>
                <a:cs typeface="Arial" charset="0"/>
              </a:rPr>
              <a:t>ensemble </a:t>
            </a:r>
            <a:r>
              <a:rPr kumimoji="0" lang="en-US" b="1" dirty="0" smtClean="0">
                <a:solidFill>
                  <a:srgbClr val="FFFFFF"/>
                </a:solidFill>
                <a:cs typeface="Arial" charset="0"/>
              </a:rPr>
              <a:t>forecast </a:t>
            </a:r>
            <a:r>
              <a:rPr kumimoji="0" lang="en-US" b="1" dirty="0">
                <a:solidFill>
                  <a:srgbClr val="FFFFFF"/>
                </a:solidFill>
                <a:cs typeface="Arial" charset="0"/>
              </a:rPr>
              <a:t>(REPS)</a:t>
            </a:r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4843463" y="2997200"/>
            <a:ext cx="2281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7189788" y="5221288"/>
            <a:ext cx="1825625" cy="11239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Regional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FFFFFF"/>
                </a:solidFill>
                <a:cs typeface="Arial" charset="0"/>
              </a:rPr>
              <a:t>deterministic forecast (RDPS)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5541963" y="5516563"/>
            <a:ext cx="1223962" cy="60801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Regional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US" b="1">
                <a:solidFill>
                  <a:srgbClr val="000000"/>
                </a:solidFill>
                <a:cs typeface="Arial" charset="0"/>
              </a:rPr>
              <a:t>EnVar</a:t>
            </a:r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>
            <a:off x="6772275" y="57880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21"/>
          <p:cNvSpPr>
            <a:spLocks noChangeShapeType="1"/>
          </p:cNvSpPr>
          <p:nvPr/>
        </p:nvSpPr>
        <p:spPr bwMode="auto">
          <a:xfrm flipV="1">
            <a:off x="4643438" y="5805488"/>
            <a:ext cx="88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28"/>
          <p:cNvSpPr txBox="1">
            <a:spLocks noChangeArrowheads="1"/>
          </p:cNvSpPr>
          <p:nvPr/>
        </p:nvSpPr>
        <p:spPr bwMode="auto">
          <a:xfrm>
            <a:off x="1408113" y="644842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global system</a:t>
            </a:r>
          </a:p>
        </p:txBody>
      </p:sp>
      <p:sp>
        <p:nvSpPr>
          <p:cNvPr id="38932" name="Text Box 29"/>
          <p:cNvSpPr txBox="1">
            <a:spLocks noChangeArrowheads="1"/>
          </p:cNvSpPr>
          <p:nvPr/>
        </p:nvSpPr>
        <p:spPr bwMode="auto">
          <a:xfrm>
            <a:off x="6310313" y="64341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regional system</a:t>
            </a:r>
          </a:p>
        </p:txBody>
      </p:sp>
      <p:cxnSp>
        <p:nvCxnSpPr>
          <p:cNvPr id="38933" name="Elbow Connector 2"/>
          <p:cNvCxnSpPr>
            <a:cxnSpLocks noChangeShapeType="1"/>
            <a:stCxn id="38915" idx="0"/>
          </p:cNvCxnSpPr>
          <p:nvPr/>
        </p:nvCxnSpPr>
        <p:spPr bwMode="auto">
          <a:xfrm rot="5400000" flipH="1" flipV="1">
            <a:off x="2613026" y="525462"/>
            <a:ext cx="766762" cy="369411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4" name="Straight Connector 5"/>
          <p:cNvCxnSpPr>
            <a:cxnSpLocks noChangeShapeType="1"/>
            <a:endCxn id="38926" idx="0"/>
          </p:cNvCxnSpPr>
          <p:nvPr/>
        </p:nvCxnSpPr>
        <p:spPr bwMode="auto">
          <a:xfrm>
            <a:off x="4843463" y="1989138"/>
            <a:ext cx="0" cy="1008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5" name="Straight Connector 10"/>
          <p:cNvCxnSpPr>
            <a:cxnSpLocks noChangeShapeType="1"/>
            <a:stCxn id="38921" idx="3"/>
          </p:cNvCxnSpPr>
          <p:nvPr/>
        </p:nvCxnSpPr>
        <p:spPr bwMode="auto">
          <a:xfrm flipV="1">
            <a:off x="2009775" y="4411663"/>
            <a:ext cx="26336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6" name="Straight Connector 12"/>
          <p:cNvCxnSpPr>
            <a:cxnSpLocks noChangeShapeType="1"/>
            <a:endCxn id="38930" idx="0"/>
          </p:cNvCxnSpPr>
          <p:nvPr/>
        </p:nvCxnSpPr>
        <p:spPr bwMode="auto">
          <a:xfrm>
            <a:off x="4643438" y="4413250"/>
            <a:ext cx="0" cy="1392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" descr="envar_taper_function"/>
          <p:cNvPicPr>
            <a:picLocks noChangeAspect="1" noChangeArrowheads="1"/>
          </p:cNvPicPr>
          <p:nvPr/>
        </p:nvPicPr>
        <p:blipFill>
          <a:blip r:embed="rId2" cstate="print"/>
          <a:srcRect l="35435" r="35435"/>
          <a:stretch>
            <a:fillRect/>
          </a:stretch>
        </p:blipFill>
        <p:spPr bwMode="auto">
          <a:xfrm>
            <a:off x="5005388" y="2133600"/>
            <a:ext cx="33115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172450" cy="1022350"/>
          </a:xfrm>
        </p:spPr>
        <p:txBody>
          <a:bodyPr/>
          <a:lstStyle/>
          <a:p>
            <a:pPr eaLnBrk="1" hangingPunct="1"/>
            <a:r>
              <a:rPr lang="en-US" sz="3200" smtClean="0"/>
              <a:t>EnVar uses Hybrid Covariance Matrix</a:t>
            </a:r>
            <a:br>
              <a:rPr lang="en-US" sz="3200" smtClean="0"/>
            </a:br>
            <a:r>
              <a:rPr lang="en-US" sz="2400" smtClean="0">
                <a:solidFill>
                  <a:schemeClr val="tx1"/>
                </a:solidFill>
              </a:rPr>
              <a:t>Model top of EnKF is lower than GDPS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35025" y="1476375"/>
            <a:ext cx="81216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>
                <a:solidFill>
                  <a:srgbClr val="003399"/>
                </a:solidFill>
              </a:rPr>
              <a:t>Bens and Bnmc are averaged in troposphere ½ &amp; ½, tapering to 100% Bnmc at and above 6hPa (EnKF model top at 2hPa)</a:t>
            </a:r>
            <a:endParaRPr lang="en-US" sz="1200">
              <a:solidFill>
                <a:srgbClr val="003399"/>
              </a:solidFill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091363" y="4646613"/>
            <a:ext cx="201295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Bens scale factor</a:t>
            </a:r>
          </a:p>
          <a:p>
            <a:r>
              <a:rPr lang="en-US">
                <a:solidFill>
                  <a:srgbClr val="0066CC"/>
                </a:solidFill>
              </a:rPr>
              <a:t>Bnmc scale factor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6172200" y="58785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scale factor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 rot="-5400000">
            <a:off x="4644232" y="3933031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pressure</a:t>
            </a:r>
          </a:p>
        </p:txBody>
      </p:sp>
      <p:sp>
        <p:nvSpPr>
          <p:cNvPr id="39943" name="Text Box 3"/>
          <p:cNvSpPr txBox="1">
            <a:spLocks noChangeArrowheads="1"/>
          </p:cNvSpPr>
          <p:nvPr/>
        </p:nvSpPr>
        <p:spPr bwMode="auto">
          <a:xfrm>
            <a:off x="835025" y="2711450"/>
            <a:ext cx="42418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>
                <a:solidFill>
                  <a:srgbClr val="003399"/>
                </a:solidFill>
              </a:rPr>
              <a:t>Therefore, </a:t>
            </a:r>
            <a:r>
              <a:rPr lang="en-US" sz="2400">
                <a:solidFill>
                  <a:srgbClr val="C00000"/>
                </a:solidFill>
              </a:rPr>
              <a:t>EnVar cannot be better than 3D-Var above ~10hPa !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US" sz="9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>
                <a:solidFill>
                  <a:srgbClr val="003399"/>
                </a:solidFill>
              </a:rPr>
              <a:t>Also, in some regions Bens has much smaller variances than Bnmc, so </a:t>
            </a:r>
            <a:r>
              <a:rPr lang="en-US" sz="2400">
                <a:solidFill>
                  <a:srgbClr val="C00000"/>
                </a:solidFill>
              </a:rPr>
              <a:t>still dominated by Bnmc even though combined ½ + ½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US" sz="60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endParaRPr lang="en-US" sz="6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13444</TotalTime>
  <Words>3117</Words>
  <Application>Microsoft Office PowerPoint</Application>
  <PresentationFormat>On-screen Show (4:3)</PresentationFormat>
  <Paragraphs>909</Paragraphs>
  <Slides>77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Arial Unicode MS</vt:lpstr>
      <vt:lpstr>Wingdings</vt:lpstr>
      <vt:lpstr>Times New Roman</vt:lpstr>
      <vt:lpstr>Default Design</vt:lpstr>
      <vt:lpstr>1_Default Design</vt:lpstr>
      <vt:lpstr>Equation</vt:lpstr>
      <vt:lpstr>Implementation of 4D-EnVar and other data assimilation improvements in the GDPS (and RDPS), version 4.0.0</vt:lpstr>
      <vt:lpstr>Major Contributions from:</vt:lpstr>
      <vt:lpstr>Upgrade to deterministic systems</vt:lpstr>
      <vt:lpstr>Ensemble-Variational assimilation: EnVar</vt:lpstr>
      <vt:lpstr>EnVar formulation</vt:lpstr>
      <vt:lpstr>EnVar: a replacement for 4D-Var</vt:lpstr>
      <vt:lpstr>Current operational systems</vt:lpstr>
      <vt:lpstr>2014 implementation: Increasing role of global ensembles</vt:lpstr>
      <vt:lpstr>EnVar uses Hybrid Covariance Matrix Model top of EnKF is lower than GDPS</vt:lpstr>
      <vt:lpstr>Bens vs. Bnmc</vt:lpstr>
      <vt:lpstr>Dependencies between global systems</vt:lpstr>
      <vt:lpstr>Dependencies between global systems</vt:lpstr>
      <vt:lpstr>Results showing impact from only replacing 4D-Var (or 3D-Var) with EnVar: global forecasts (Buehner et al., NPG 2013)</vt:lpstr>
      <vt:lpstr>Forecast Results: EnVar vs. 4D-Var Radiosonde verification scores – 6 weeks, Feb/Mar 2011</vt:lpstr>
      <vt:lpstr>Forecast Results: EnVar vs. 4D-Var Radiosonde verification scores – 6 weeks, Feb/Mar 2011</vt:lpstr>
      <vt:lpstr>Forecast Results: EnVar vs. 3D-Var and 4D-Var Verification against ERA-Interim analyses – 6 weeks, Feb/Mar 2011</vt:lpstr>
      <vt:lpstr>Forecast Results: EnVar vs. 4D-Var Verification against ERA-Interim analyses – 6 weeks, Feb/Mar 2011</vt:lpstr>
      <vt:lpstr>Forecast Results: EnVar vs. 3D-Var and 4D-Var Verification against ERA-Interim analyses – 6 weeks, Feb/Mar 2011</vt:lpstr>
      <vt:lpstr>Additional data assimilation improvements to GDPS (and RDPS)</vt:lpstr>
      <vt:lpstr>New satellite radiance bias correction approach</vt:lpstr>
      <vt:lpstr>Upgrades to Processing and Assimilation of Radiosonde and Aircraft Data (Laroche and Sarrazin, W&amp;F, 2013)</vt:lpstr>
      <vt:lpstr>Verification Scores against Radiosondes for the GDPS over the Northern Hemisphere for January and February 2009</vt:lpstr>
      <vt:lpstr>Revision of AIRS/IASI channel selection</vt:lpstr>
      <vt:lpstr>Slide 24</vt:lpstr>
      <vt:lpstr>Slide 25</vt:lpstr>
      <vt:lpstr>Results showing total impact from all proposed changes  (GDPS 4.0.0 vs. GDPS 3.0.0)  Verification against radiosonde observations (1D or 4D)</vt:lpstr>
      <vt:lpstr>Forecast Results: GDPS 4.0.0 vs GDPS 3.0.0 Verification vs. (1D/4D) Radiosondes – Feb-March, 2011, World</vt:lpstr>
      <vt:lpstr>Forecast Results: GDPS 4.0.0 vs GDPS 3.0.0  Verification vs. (1D/4D) Radiosondes – P6h-Obs, Northern extra-tropics</vt:lpstr>
      <vt:lpstr>Forecast Results: GDPS 4.0.0 vs GDPS 3.0.0  Verification vs. (1D/4D) Radiosondes – P6h-Obs, Feb-March, 2011</vt:lpstr>
      <vt:lpstr>Forecast Results: GDPS 4.0.0 vs GDPS 3.0.0  Verification vs. (1D) Radiosondes – 24h, Northern extra-tropics</vt:lpstr>
      <vt:lpstr>Forecast Results: GDPS 4.0.0 vs GDPS 3.0.0  Verification vs. (1D) Radiosondes – 72h, Northern extra-tropics</vt:lpstr>
      <vt:lpstr>Forecast Results: GDPS 4.0.0 vs GDPS 3.0.0  Verification vs. (1D) Radiosondes – 120h, Northern extra-tropics</vt:lpstr>
      <vt:lpstr>Forecast Results: GDPS 4.0.0 vs GDPS 3.0.0  Verification vs. (1D) Radiosondes – 144h, Northern extra-tropics</vt:lpstr>
      <vt:lpstr>Forecast Results: GDPS 4.0.0 vs GDPS 3.0.0  Verification vs. (1D) Radiosondes – 48h, Southern extra-tropics</vt:lpstr>
      <vt:lpstr>Forecast Results: GDPS 4.0.0 vs GDPS 3.0.0  Verification vs. (1D) Radiosondes – 120h, Southern extra-tropics</vt:lpstr>
      <vt:lpstr>Forecast Results: GDPS 4.0.0 vs GDPS 3.0.0  Verification vs. (1D) Radiosondes – 24h, Tropics</vt:lpstr>
      <vt:lpstr>Forecast Results: GDPS 4.0.0 vs GDPS 3.0.0  Verification vs. (1D) Radiosondes – 120h, Tropics</vt:lpstr>
      <vt:lpstr>Results showing total impact from all proposed changes  (GDPS 4.0.0 vs. GDPS 3.0.0)  Verification against own analyses  Not reliable for short-term forecast verification (≤ 48h) due to significant change to analyses</vt:lpstr>
      <vt:lpstr>Forecast Results: GDPS 4.0.0 vs GDPS 3.0.0  Verification vs. OWN analyses – 72h, Northern extra-tropics</vt:lpstr>
      <vt:lpstr>Forecast Results: GDPS 4.0.0 vs GDPS 3.0.0  Verification vs. OWN analyses – 120h, Northern extra-tropics</vt:lpstr>
      <vt:lpstr>Forecast Results: GDPS 4.0.0 vs GDPS 3.0.0  Verification vs. OWN analyses – 72h, Southern extra-tropics</vt:lpstr>
      <vt:lpstr>Forecast Results: GDPS 4.0.0 vs GDPS 3.0.0  Verification vs. OWN analyses – 120h, Southern extra-tropics</vt:lpstr>
      <vt:lpstr>Forecast Results: GDPS 4.0.0 vs GDPS 3.0.0  Verification vs. OWN analyses – 72h, Tropics</vt:lpstr>
      <vt:lpstr>Forecast Results: GDPS 4.0.0 vs GDPS 3.0.0  Verification vs. OWN analyses – 120h, Tropics</vt:lpstr>
      <vt:lpstr>Forecast Results: GDPS 4.0.0 vs GDPS 3.0.0  Verification vs. OWN analyses – 72h, North America</vt:lpstr>
      <vt:lpstr>Forecast Results: GDPS 4.0.0 vs GDPS 3.0.0  Verification vs. OWN analyses – 120h, North America</vt:lpstr>
      <vt:lpstr>Forecast Results: GDPS 4.0.0 vs GDPS 3.0.0  Verification vs. OWN analyses – GZ 500hPa, Northern extra-tropics</vt:lpstr>
      <vt:lpstr>Forecast Results: GDPS 4.0.0 vs GDPS 3.0.0  Verification vs. OWN analyses – GZ 500hPa Southern extra-tropics</vt:lpstr>
      <vt:lpstr>Results showing total impact from all proposed changes  (GDPS 4.0.0 vs. GDPS 3.0.0)  Verification against ERA-interim reanalyses  Just at 24h lead-time, analyses used for verification are independent of both systems</vt:lpstr>
      <vt:lpstr>Forecast Results: GDPS 4.0.0 vs GDPS 3.0.0  Verification vs. ERA-Interim analyses – 24h, Northern extra-tropics</vt:lpstr>
      <vt:lpstr>Forecast Results: GDPS 4.0.0 vs GDPS 3.0.0  Verification vs. ERA-Interim analyses – 24h, Southern extra-tropics</vt:lpstr>
      <vt:lpstr>Forecast Results: GDPS 4.0.0 vs GDPS 3.0.0  Verification vs. ERA-Interim analyses – 24h, Tropics</vt:lpstr>
      <vt:lpstr>Forecast Results: GDPS 4.0.0 vs GDPS 3.0.0  Verification vs. ERA-Interim analyses – 24h, North America</vt:lpstr>
      <vt:lpstr>Results showing total impact from all proposed changes  (GDPS 4.0.0 vs. GDPS 3.0.0)  Verification against surface observations</vt:lpstr>
      <vt:lpstr>Forecast Results: GDPS 4.0.0 vs GDPS 3.0.0  Verification vs. Surface obs: Temperature stddev</vt:lpstr>
      <vt:lpstr>Forecast Results: GDPS 4.0.0 vs GDPS 3.0.0  Verification vs. Surface obs: Temperature bias</vt:lpstr>
      <vt:lpstr>Forecast Results: GDPS 4.0.0 vs GDPS 3.0.0  Verification vs. Surface obs: Dewpoint stddev</vt:lpstr>
      <vt:lpstr>Forecast Results: GDPS 4.0.0 vs GDPS 3.0.0  Verification vs. Surface obs: Dewpoint bias</vt:lpstr>
      <vt:lpstr>Results showing total impact from all proposed changes  (GDPS 4.0.0 vs. GDPS 3.0.0)  Verification against precipitation observations</vt:lpstr>
      <vt:lpstr>Forecast Results: GDPS 4.0.0 vs GDPS 3.0.0  Verification vs. Synop obs: Precipitation, Feb-March, 2011</vt:lpstr>
      <vt:lpstr>Forecast Results: GDPS 4.0.0 vs GDPS 3.0.0  Verification vs. Synop obs: Precipitation, Feb-March, 2011</vt:lpstr>
      <vt:lpstr>Forecast Results: GDPS 4.0.0 vs GDPS 3.0.0  Verification vs. Synop obs: Precipitation, July-August, 2011</vt:lpstr>
      <vt:lpstr>Forecast Results: GDPS 4.0.0 vs GDPS 3.0.0  Verification vs. Synop obs: Precipitation, July-August, 2011</vt:lpstr>
      <vt:lpstr>Forecast Results: GDPS 4.0.0 vs GDPS 3.0.0  Verification vs. SHEF obs: Precipitation, Feb-March, 2011</vt:lpstr>
      <vt:lpstr>Forecast Results: GDPS 4.0.0 vs GDPS 3.0.0  Verification vs. SHEF obs: Precipitation, July-August, 2011</vt:lpstr>
      <vt:lpstr>Conclusions</vt:lpstr>
      <vt:lpstr>Extra slides follow</vt:lpstr>
      <vt:lpstr>4D error covariances Temporal covariance evolution</vt:lpstr>
      <vt:lpstr>Future: Global and regional ensembles…</vt:lpstr>
      <vt:lpstr>Forecast Results: GDPS 4.0.0 vs GDPS 3.0.0  Verification vs. ERA-Interim analyses – 72h, Northern extra-tropics</vt:lpstr>
      <vt:lpstr>Forecast Results: GDPS 4.0.0 vs GDPS 3.0.0  Verification vs. ERA-Interim analyses – 120h, Northern extra-tropics</vt:lpstr>
      <vt:lpstr>Forecast Results: GDPS 4.0.0 vs GDPS 3.0.0  Verification vs. ERA-Interim analyses – 120h, Southern extra-tropics</vt:lpstr>
      <vt:lpstr>Forecast Results: GDPS 4.0.0 vs GDPS 3.0.0  Verification vs. ERA-Interim analyses – 120h, Tropics</vt:lpstr>
      <vt:lpstr>Forecast Results: GDPS 4.0.0 vs GDPS 3.0.0  Verification vs. ERA-Interim analyses – 72h, North America</vt:lpstr>
      <vt:lpstr>Forecast Results: GDPS 4.0.0 vs GDPS 3.0.0  Verification vs. ERA-Interim analyses – 120h, North America</vt:lpstr>
      <vt:lpstr>Experimental results: 4D-EnVar vs. 3D-EnVar</vt:lpstr>
      <vt:lpstr>Forecast Results: 4D-EnVar vs. 3D-EnVar Verification against ERA-Interim analyses – 4 weeks, Feb 2011</vt:lpstr>
    </vt:vector>
  </TitlesOfParts>
  <Company>Environment Canada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Environment Canada</dc:creator>
  <cp:lastModifiedBy>buehnerm</cp:lastModifiedBy>
  <cp:revision>1737</cp:revision>
  <dcterms:created xsi:type="dcterms:W3CDTF">2006-02-27T19:58:49Z</dcterms:created>
  <dcterms:modified xsi:type="dcterms:W3CDTF">2014-04-11T14:08:55Z</dcterms:modified>
</cp:coreProperties>
</file>