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Default Extension="emf" ContentType="image/x-emf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  <p:sldMasterId id="2147483662" r:id="rId2"/>
  </p:sldMasterIdLst>
  <p:notesMasterIdLst>
    <p:notesMasterId r:id="rId70"/>
  </p:notesMasterIdLst>
  <p:handoutMasterIdLst>
    <p:handoutMasterId r:id="rId71"/>
  </p:handoutMasterIdLst>
  <p:sldIdLst>
    <p:sldId id="260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345" r:id="rId14"/>
    <p:sldId id="346" r:id="rId15"/>
    <p:sldId id="420" r:id="rId16"/>
    <p:sldId id="422" r:id="rId17"/>
    <p:sldId id="349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360" r:id="rId29"/>
    <p:sldId id="363" r:id="rId30"/>
    <p:sldId id="364" r:id="rId31"/>
    <p:sldId id="445" r:id="rId32"/>
    <p:sldId id="446" r:id="rId33"/>
    <p:sldId id="367" r:id="rId34"/>
    <p:sldId id="368" r:id="rId35"/>
    <p:sldId id="369" r:id="rId36"/>
    <p:sldId id="417" r:id="rId37"/>
    <p:sldId id="371" r:id="rId38"/>
    <p:sldId id="372" r:id="rId39"/>
    <p:sldId id="374" r:id="rId40"/>
    <p:sldId id="375" r:id="rId41"/>
    <p:sldId id="376" r:id="rId42"/>
    <p:sldId id="379" r:id="rId43"/>
    <p:sldId id="377" r:id="rId44"/>
    <p:sldId id="378" r:id="rId45"/>
    <p:sldId id="380" r:id="rId46"/>
    <p:sldId id="381" r:id="rId47"/>
    <p:sldId id="382" r:id="rId48"/>
    <p:sldId id="385" r:id="rId49"/>
    <p:sldId id="421" r:id="rId50"/>
    <p:sldId id="391" r:id="rId51"/>
    <p:sldId id="392" r:id="rId52"/>
    <p:sldId id="401" r:id="rId53"/>
    <p:sldId id="399" r:id="rId54"/>
    <p:sldId id="400" r:id="rId55"/>
    <p:sldId id="403" r:id="rId56"/>
    <p:sldId id="418" r:id="rId57"/>
    <p:sldId id="404" r:id="rId58"/>
    <p:sldId id="405" r:id="rId59"/>
    <p:sldId id="406" r:id="rId60"/>
    <p:sldId id="407" r:id="rId61"/>
    <p:sldId id="408" r:id="rId62"/>
    <p:sldId id="409" r:id="rId63"/>
    <p:sldId id="410" r:id="rId64"/>
    <p:sldId id="411" r:id="rId65"/>
    <p:sldId id="412" r:id="rId66"/>
    <p:sldId id="413" r:id="rId67"/>
    <p:sldId id="414" r:id="rId68"/>
    <p:sldId id="416" r:id="rId6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gray"/>
  <p:clrMru>
    <a:srgbClr val="EABD00"/>
    <a:srgbClr val="3A601B"/>
    <a:srgbClr val="0066CC"/>
    <a:srgbClr val="FFFF66"/>
    <a:srgbClr val="FFFF99"/>
    <a:srgbClr val="003399"/>
    <a:srgbClr val="3FF9FF"/>
    <a:srgbClr val="1CD6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012" autoAdjust="0"/>
    <p:restoredTop sz="89744" autoAdjust="0"/>
  </p:normalViewPr>
  <p:slideViewPr>
    <p:cSldViewPr>
      <p:cViewPr>
        <p:scale>
          <a:sx n="150" d="100"/>
          <a:sy n="150" d="100"/>
        </p:scale>
        <p:origin x="-152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26482F19-3E95-475C-A083-943D97774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962DDE0-6E69-4140-BF9D-3AB3E5BC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50253-B9DA-48FE-B4AB-BD0207E66B9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5339AF-7962-4255-B096-39A96783D2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4AEA0C-335C-48F4-9876-8163072851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BB78-92E4-46A5-B91E-384FBF3DDCC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87338" indent="-287338">
              <a:spcBef>
                <a:spcPct val="20000"/>
              </a:spcBef>
              <a:buClr>
                <a:srgbClr val="FF0000"/>
              </a:buClr>
              <a:buSzPct val="120000"/>
              <a:buFontTx/>
              <a:buNone/>
              <a:defRPr/>
            </a:pPr>
            <a:endParaRPr lang="en-GB" sz="2000" u="sng" kern="0" dirty="0" smtClean="0">
              <a:solidFill>
                <a:prstClr val="black"/>
              </a:solidFill>
              <a:latin typeface="Arial"/>
              <a:ea typeface="Arial Unicode MS"/>
              <a:cs typeface="Arial Unicode M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0B1D4-05B5-4CE2-9A3A-5C8836F710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BB78-92E4-46A5-B91E-384FBF3DDC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BB78-92E4-46A5-B91E-384FBF3DDC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07975" indent="-287338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/>
            </a:pPr>
            <a:endParaRPr lang="en-GB" sz="2000" kern="0" dirty="0" smtClean="0">
              <a:solidFill>
                <a:prstClr val="black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2932A-28DC-445F-81AF-452BD9352BC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BB78-92E4-46A5-B91E-384FBF3DDC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CDA95-35EB-43DB-A70D-BC8D2FA486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BB78-92E4-46A5-B91E-384FBF3DDC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7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F771D0-6853-4BE0-8114-A05CD9A4E119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BB78-92E4-46A5-B91E-384FBF3DDCC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BB78-92E4-46A5-B91E-384FBF3DDCC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4D45FE-99E4-46AB-A48E-F8AD2DFAD1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950F70-C5C8-46E6-A15C-79FED276C2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7338" indent="-287338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Functions associated with Calibration and Validation </a:t>
            </a:r>
          </a:p>
          <a:p>
            <a:pPr marL="287338" indent="-287338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within PDPF: </a:t>
            </a:r>
          </a:p>
          <a:p>
            <a:pPr marL="765175" lvl="1" indent="-287338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Perform routine modification of calibration coefficients (using on-board measurements)</a:t>
            </a:r>
          </a:p>
          <a:p>
            <a:pPr marL="765175" lvl="1" indent="-287338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Monitor and update the calibration values used to generate Level 1c images</a:t>
            </a:r>
          </a:p>
          <a:p>
            <a:pPr marL="765175" lvl="1" indent="-287338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Forward the calibration constants values to the Meteorological Product Application Facility (MAPF)</a:t>
            </a:r>
          </a:p>
          <a:p>
            <a:pPr marL="287338" indent="-287338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Within MAPF: </a:t>
            </a:r>
          </a:p>
          <a:p>
            <a:pPr marL="765175" lvl="1" indent="-287338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Assess the quality of the calibration coefficients using meteorological data</a:t>
            </a:r>
          </a:p>
          <a:p>
            <a:pPr marL="765175" lvl="1" indent="-287338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Propose recommendations to the PDPF in preparation for next image</a:t>
            </a:r>
          </a:p>
          <a:p>
            <a:pPr marL="765175" lvl="1" indent="-287338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Perform routine validation through inter-comparison as part of GSICS activities</a:t>
            </a:r>
          </a:p>
          <a:p>
            <a:pPr marL="765175" lvl="1" indent="-287338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Analyze historical calibration data to find out if a problem exists</a:t>
            </a:r>
          </a:p>
          <a:p>
            <a:pPr marL="765175" lvl="1" indent="-287338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Perform reprocessing of past products, as required, using the Reprocessing Facility</a:t>
            </a:r>
          </a:p>
          <a:p>
            <a:pPr marL="765175" lvl="1" indent="-287338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/>
            </a:pPr>
            <a:endParaRPr lang="en-US" sz="2400" kern="0" dirty="0" smtClean="0">
              <a:solidFill>
                <a:prstClr val="black"/>
              </a:solidFill>
              <a:latin typeface="Arial"/>
              <a:ea typeface="Arial Unicode MS"/>
              <a:cs typeface="Arial Unicode M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7B5CC-A155-4543-B30B-532EF1CB9AC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BB78-92E4-46A5-B91E-384FBF3DDCC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BB78-92E4-46A5-B91E-384FBF3DDCC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4DC8CB-EBB3-4272-8178-4819B8CC73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448644-92BC-4D4D-B39B-3F761FCA8B4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7C80D-6A86-42B7-8277-0E231B5CE35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9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71D4CD-D02E-4355-94BF-6030EF79374E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63638-0E9B-4E3C-ABDD-1FFD0F10A68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169F34-6AAB-4A63-BA78-37D82CB467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1F54D-DB5A-4EBE-903A-13F9761377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E3979F-B6AB-4266-92EF-B43D6A0298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5B7B2-5AE3-47EC-A49F-5B26D62580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F1B55-10A3-4A5B-966C-949DEE80CEA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D04CFD-C00F-4DF8-B9A6-7F826754E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C1C99-D3EE-467E-9136-82A183AEE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16A0AA-AC94-4EDE-9459-0CD8EF34E8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8A954-7AA0-4F93-B00D-0F1B183DC3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2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B2EB2E-A1EF-4AF1-84EE-61BE88D1C636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70B07D-A3C1-47E8-839C-F4F55E32ACF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A5DF8-D3E8-4DBF-A458-4FD4F0FB2A3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731B2-C891-42FB-AAD5-6EA904A1BD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A5E49-BE73-4C98-90B6-6BEF719E100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3DA17-1C65-4738-992A-332E0DD572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0FCFD9-1D58-4FCE-9E06-59450A4468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517024-96C0-4CDB-93DA-FD17933224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C4B22-F524-4D5F-91D8-1D172FB9D85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E163B-0215-4E45-92D2-8A545579A3E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249E5D-927D-4D84-973A-B6C440A6A1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D3223-068C-45A8-B7C7-70CEA86751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AF392-2BB1-4BC9-9546-CF52EF6C59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C55C1-6AC8-4580-B2AD-4C56B42B8A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BE50A-A838-4EAF-B4E4-213746F7EC6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9A27B-52CB-42DC-945D-5C3DD557E5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9AD8A-9292-4907-A230-4DC06A80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EE683-B69E-4437-8049-DA20C73164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6A591-BE93-40EF-BA1A-269C5751E34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DAEA6-3AAC-4C6D-8774-50E8179409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3AFEE1-3A83-445C-AF79-074097FB593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0FB18A-C537-4835-A17D-60AF86EF7BB0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C1C225-EF13-4822-9ABF-6C92A795AF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FB2F6-7718-4273-A349-344334C788A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9DE968-A307-4253-9E42-E8E888BB8C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3D7F57-CCA0-4C39-9C1B-49599104D8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1C3FF-9552-4870-94F4-6ACD1E65C9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19241-A543-478A-B8FF-543B4F153D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ip_can_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ip_can_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755650" y="6237288"/>
            <a:ext cx="813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1000">
                <a:ea typeface="+mn-ea"/>
                <a:cs typeface="Arial Unicode MS" charset="0"/>
              </a:rPr>
              <a:t>Page </a:t>
            </a:r>
            <a:fld id="{DD7B08F5-6E2A-4CAC-B8B9-3F2447558743}" type="slidenum">
              <a:rPr lang="en-CA" sz="1000">
                <a:ea typeface="+mn-ea"/>
                <a:cs typeface="Arial Unicode MS" charset="0"/>
              </a:rPr>
              <a:pPr algn="ctr">
                <a:defRPr/>
              </a:pPr>
              <a:t>‹#›</a:t>
            </a:fld>
            <a:r>
              <a:rPr lang="en-CA" sz="1000">
                <a:ea typeface="+mn-ea"/>
                <a:cs typeface="Arial Unicode MS" charset="0"/>
              </a:rPr>
              <a:t> – </a:t>
            </a:r>
            <a:fld id="{C73F4997-05D6-4DC9-B485-994557791ED5}" type="datetime4">
              <a:rPr kumimoji="0" lang="en-CA" sz="1000">
                <a:ea typeface="+mn-ea"/>
                <a:cs typeface="Arial Unicode MS" charset="0"/>
              </a:rPr>
              <a:pPr algn="ctr">
                <a:defRPr/>
              </a:pPr>
              <a:t>March 26, 2011</a:t>
            </a:fld>
            <a:endParaRPr kumimoji="0" lang="en-CA" sz="1000">
              <a:ea typeface="+mn-ea"/>
              <a:cs typeface="Arial Unicode MS" charset="0"/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54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755650" y="6237288"/>
            <a:ext cx="813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1000" dirty="0">
                <a:solidFill>
                  <a:prstClr val="black"/>
                </a:solidFill>
                <a:ea typeface="Arial Unicode MS"/>
                <a:cs typeface="Arial Unicode MS" charset="0"/>
              </a:rPr>
              <a:t>Page </a:t>
            </a:r>
            <a:fld id="{43A7E5A1-7A04-48BB-80AE-699FF0262DDE}" type="slidenum">
              <a:rPr lang="en-CA" sz="1000">
                <a:solidFill>
                  <a:prstClr val="black"/>
                </a:solidFill>
                <a:ea typeface="Arial Unicode MS"/>
                <a:cs typeface="Arial Unicode MS" charset="0"/>
              </a:rPr>
              <a:pPr algn="ctr">
                <a:defRPr/>
              </a:pPr>
              <a:t>‹#›</a:t>
            </a:fld>
            <a:r>
              <a:rPr lang="en-CA" sz="1000" dirty="0">
                <a:solidFill>
                  <a:prstClr val="black"/>
                </a:solidFill>
                <a:ea typeface="Arial Unicode MS"/>
                <a:cs typeface="Arial Unicode MS" charset="0"/>
              </a:rPr>
              <a:t> – </a:t>
            </a:r>
            <a:r>
              <a:rPr kumimoji="0" lang="en-CA" sz="1000" dirty="0">
                <a:solidFill>
                  <a:prstClr val="black"/>
                </a:solidFill>
                <a:ea typeface="Arial Unicode MS"/>
                <a:cs typeface="Arial Unicode MS" charset="0"/>
              </a:rPr>
              <a:t>March 25,2011</a:t>
            </a:r>
          </a:p>
        </p:txBody>
      </p:sp>
      <p:sp>
        <p:nvSpPr>
          <p:cNvPr id="14339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4340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54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Arial Unicode MS"/>
              <a:cs typeface="Arial Unicode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5" r:id="rId2"/>
    <p:sldLayoutId id="214748368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4" Type="http://schemas.openxmlformats.org/officeDocument/2006/relationships/image" Target="../media/image21.png"/><Relationship Id="rId15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ideo" Target="file:///C:\Users\garandl\My%20Documents\My_documents2010_12\NOAA_PCW\film_ch28_1plane_monday_LGarand.wmv" TargetMode="External"/><Relationship Id="rId2" Type="http://schemas.openxmlformats.org/officeDocument/2006/relationships/slideLayout" Target="../slideLayouts/slideLayout15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tiff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tif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wmf"/><Relationship Id="rId3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500063" y="2428875"/>
            <a:ext cx="8001000" cy="2028825"/>
          </a:xfrm>
          <a:solidFill>
            <a:srgbClr val="FFFFFF"/>
          </a:solidFill>
        </p:spPr>
        <p:txBody>
          <a:bodyPr/>
          <a:lstStyle/>
          <a:p>
            <a:pPr algn="ctr" eaLnBrk="1" hangingPunct="1"/>
            <a:r>
              <a:rPr lang="en-US" sz="3200" smtClean="0"/>
              <a:t>The Polar Communications </a:t>
            </a:r>
            <a:br>
              <a:rPr lang="en-US" sz="3200" smtClean="0"/>
            </a:br>
            <a:r>
              <a:rPr lang="en-US" sz="3200" smtClean="0"/>
              <a:t>and Weather Mission (PCW) </a:t>
            </a:r>
            <a:br>
              <a:rPr lang="en-US" sz="3200" smtClean="0"/>
            </a:br>
            <a:r>
              <a:rPr lang="en-US" sz="3200" smtClean="0"/>
              <a:t>A new Mandate for Environment Canada</a:t>
            </a:r>
            <a:endParaRPr lang="fr-CA" sz="3200" smtClean="0"/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4419600"/>
            <a:ext cx="4752975" cy="1944688"/>
          </a:xfrm>
          <a:solidFill>
            <a:srgbClr val="FFFFFF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zh-TW" b="1" smtClean="0">
                <a:solidFill>
                  <a:srgbClr val="0066FF"/>
                </a:solidFill>
                <a:ea typeface="新細明體"/>
                <a:cs typeface="新細明體"/>
              </a:rPr>
              <a:t>G. Szejwach and L. Garand </a:t>
            </a:r>
          </a:p>
          <a:p>
            <a:pPr marL="0" indent="0" algn="ctr" eaLnBrk="1" hangingPunct="1">
              <a:buFontTx/>
              <a:buNone/>
            </a:pPr>
            <a:endParaRPr lang="en-US" altLang="zh-TW" sz="1800" b="1" smtClean="0">
              <a:ea typeface="新細明體"/>
              <a:cs typeface="新細明體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zh-TW" sz="1800" b="1" smtClean="0">
                <a:ea typeface="新細明體"/>
                <a:cs typeface="新細明體"/>
              </a:rPr>
              <a:t>March 25, 2011</a:t>
            </a:r>
          </a:p>
        </p:txBody>
      </p:sp>
      <p:pic>
        <p:nvPicPr>
          <p:cNvPr id="24580" name="Picture 14" descr="fip_can_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   </a:t>
            </a:r>
            <a:r>
              <a:rPr lang="en-US" b="0" smtClean="0"/>
              <a:t>Science Team activities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r>
              <a:rPr lang="en-US" smtClean="0"/>
              <a:t>Orbital analysis</a:t>
            </a:r>
          </a:p>
          <a:p>
            <a:r>
              <a:rPr lang="en-US" smtClean="0"/>
              <a:t>Radiance simulations (RRTOV, CRTM)</a:t>
            </a:r>
          </a:p>
          <a:p>
            <a:r>
              <a:rPr lang="en-US" smtClean="0"/>
              <a:t>Import U. Wisconsin AMV software</a:t>
            </a:r>
          </a:p>
          <a:p>
            <a:r>
              <a:rPr lang="en-US" smtClean="0"/>
              <a:t>OSSE on PCW AMV impact</a:t>
            </a:r>
          </a:p>
          <a:p>
            <a:r>
              <a:rPr lang="en-US" smtClean="0"/>
              <a:t>Support proposals of additional atmospheric payloads (UV-VIS-NIR, FTS)</a:t>
            </a:r>
          </a:p>
          <a:p>
            <a:r>
              <a:rPr lang="en-US" smtClean="0"/>
              <a:t>Definition of future PCW Data Processing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543925" cy="1143000"/>
          </a:xfrm>
        </p:spPr>
        <p:txBody>
          <a:bodyPr/>
          <a:lstStyle/>
          <a:p>
            <a:r>
              <a:rPr lang="en-US" smtClean="0"/>
              <a:t>EC’s Mandate within the PCW mission</a:t>
            </a:r>
          </a:p>
        </p:txBody>
      </p:sp>
      <p:sp>
        <p:nvSpPr>
          <p:cNvPr id="1597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smtClean="0"/>
              <a:t>Primary user of the meteorological mission</a:t>
            </a:r>
          </a:p>
          <a:p>
            <a:r>
              <a:rPr lang="en-US" sz="2800" smtClean="0"/>
              <a:t>Responsible for:</a:t>
            </a:r>
          </a:p>
          <a:p>
            <a:pPr lvl="1"/>
            <a:r>
              <a:rPr lang="en-US" sz="2400" smtClean="0"/>
              <a:t>Operational processing</a:t>
            </a:r>
          </a:p>
          <a:p>
            <a:pPr lvl="1"/>
            <a:r>
              <a:rPr lang="en-US" sz="2400" smtClean="0"/>
              <a:t>Product generation</a:t>
            </a:r>
          </a:p>
          <a:p>
            <a:pPr lvl="1"/>
            <a:r>
              <a:rPr lang="en-US" sz="2400" smtClean="0"/>
              <a:t>Archiving &amp; retrieval</a:t>
            </a:r>
          </a:p>
          <a:p>
            <a:pPr lvl="1"/>
            <a:r>
              <a:rPr lang="en-US" sz="2400" smtClean="0"/>
              <a:t>Data distribution/dissemination: national &amp; international </a:t>
            </a:r>
          </a:p>
        </p:txBody>
      </p:sp>
      <p:sp>
        <p:nvSpPr>
          <p:cNvPr id="159748" name="AutoShape 4"/>
          <p:cNvSpPr>
            <a:spLocks noChangeArrowheads="1"/>
          </p:cNvSpPr>
          <p:nvPr/>
        </p:nvSpPr>
        <p:spPr bwMode="auto">
          <a:xfrm>
            <a:off x="900113" y="558958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979613" y="5608638"/>
            <a:ext cx="662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PCW has a mandate similar to that of NOAA, Eumetsat or GMA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 idx="4294967295"/>
          </p:nvPr>
        </p:nvSpPr>
        <p:spPr>
          <a:xfrm>
            <a:off x="714375" y="3143250"/>
            <a:ext cx="7772400" cy="1362075"/>
          </a:xfrm>
        </p:spPr>
        <p:txBody>
          <a:bodyPr/>
          <a:lstStyle/>
          <a:p>
            <a:pPr algn="ctr"/>
            <a:r>
              <a:rPr lang="en-US" smtClean="0"/>
              <a:t>OVERALL </a:t>
            </a:r>
            <a:br>
              <a:rPr lang="en-US" smtClean="0"/>
            </a:br>
            <a:r>
              <a:rPr lang="en-US" smtClean="0"/>
              <a:t>GROUND SEGMENT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Ground Segment Concept</a:t>
            </a:r>
          </a:p>
        </p:txBody>
      </p:sp>
      <p:sp>
        <p:nvSpPr>
          <p:cNvPr id="28674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685800"/>
          </a:xfrm>
        </p:spPr>
        <p:txBody>
          <a:bodyPr/>
          <a:lstStyle/>
          <a:p>
            <a:r>
              <a:rPr lang="en-US" smtClean="0"/>
              <a:t>Initial industrial concept 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46529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0" y="1752600"/>
            <a:ext cx="990600" cy="3698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prstClr val="black"/>
                </a:solidFill>
              </a:rPr>
              <a:t>Constellation in High </a:t>
            </a:r>
          </a:p>
          <a:p>
            <a:pPr>
              <a:defRPr/>
            </a:pPr>
            <a:r>
              <a:rPr lang="en-US" sz="600" dirty="0">
                <a:solidFill>
                  <a:prstClr val="black"/>
                </a:solidFill>
              </a:rPr>
              <a:t>Eccentricity</a:t>
            </a:r>
          </a:p>
          <a:p>
            <a:pPr>
              <a:defRPr/>
            </a:pPr>
            <a:r>
              <a:rPr lang="en-US" sz="600" dirty="0">
                <a:solidFill>
                  <a:prstClr val="black"/>
                </a:solidFill>
              </a:rPr>
              <a:t>Orbit</a:t>
            </a:r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1143000" y="25908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Data pre-processing</a:t>
            </a:r>
          </a:p>
          <a:p>
            <a:r>
              <a:rPr lang="en-US">
                <a:solidFill>
                  <a:srgbClr val="000000"/>
                </a:solidFill>
              </a:rPr>
              <a:t>(Level 0 to Level 1c) </a:t>
            </a:r>
          </a:p>
        </p:txBody>
      </p:sp>
      <p:cxnSp>
        <p:nvCxnSpPr>
          <p:cNvPr id="11" name="Straight Arrow Connector 10"/>
          <p:cNvCxnSpPr>
            <a:cxnSpLocks noChangeShapeType="1"/>
            <a:stCxn id="28677" idx="3"/>
          </p:cNvCxnSpPr>
          <p:nvPr/>
        </p:nvCxnSpPr>
        <p:spPr bwMode="auto">
          <a:xfrm>
            <a:off x="3505200" y="2914650"/>
            <a:ext cx="1905000" cy="10477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28679" name="TextBox 14"/>
          <p:cNvSpPr txBox="1">
            <a:spLocks noChangeArrowheads="1"/>
          </p:cNvSpPr>
          <p:nvPr/>
        </p:nvSpPr>
        <p:spPr bwMode="auto">
          <a:xfrm>
            <a:off x="1143000" y="3886200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Meteorological Products Generation</a:t>
            </a:r>
          </a:p>
          <a:p>
            <a:r>
              <a:rPr lang="en-US">
                <a:solidFill>
                  <a:srgbClr val="000000"/>
                </a:solidFill>
              </a:rPr>
              <a:t>(Level 1 to Level 2) </a:t>
            </a:r>
          </a:p>
        </p:txBody>
      </p:sp>
      <p:cxnSp>
        <p:nvCxnSpPr>
          <p:cNvPr id="16" name="Straight Arrow Connector 15"/>
          <p:cNvCxnSpPr>
            <a:cxnSpLocks noChangeShapeType="1"/>
            <a:stCxn id="28679" idx="3"/>
          </p:cNvCxnSpPr>
          <p:nvPr/>
        </p:nvCxnSpPr>
        <p:spPr bwMode="auto">
          <a:xfrm>
            <a:off x="3505200" y="4348163"/>
            <a:ext cx="2057400" cy="3762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 bwMode="auto">
          <a:xfrm>
            <a:off x="142875" y="1285875"/>
            <a:ext cx="8858250" cy="5143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722" name="Title 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PCW Meteorological Data Flow</a:t>
            </a:r>
          </a:p>
        </p:txBody>
      </p:sp>
      <p:grpSp>
        <p:nvGrpSpPr>
          <p:cNvPr id="30723" name="Group 22"/>
          <p:cNvGrpSpPr>
            <a:grpSpLocks/>
          </p:cNvGrpSpPr>
          <p:nvPr/>
        </p:nvGrpSpPr>
        <p:grpSpPr bwMode="auto">
          <a:xfrm>
            <a:off x="500063" y="214313"/>
            <a:ext cx="1285875" cy="1214437"/>
            <a:chOff x="714348" y="142852"/>
            <a:chExt cx="1285884" cy="1214446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14348" y="142852"/>
              <a:ext cx="1285884" cy="121444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b"/>
            <a:lstStyle/>
            <a:p>
              <a:pPr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Ground Station</a:t>
              </a:r>
            </a:p>
          </p:txBody>
        </p:sp>
        <p:pic>
          <p:nvPicPr>
            <p:cNvPr id="30799" name="Picture 6" descr="http://www.eumetsat.int/groups/ops/documents/image/img_usingen_ground_sta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7224" y="214290"/>
              <a:ext cx="1000132" cy="885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4" name="Group 85"/>
          <p:cNvGrpSpPr>
            <a:grpSpLocks/>
          </p:cNvGrpSpPr>
          <p:nvPr/>
        </p:nvGrpSpPr>
        <p:grpSpPr bwMode="auto">
          <a:xfrm>
            <a:off x="428625" y="1428750"/>
            <a:ext cx="2071688" cy="2214563"/>
            <a:chOff x="428596" y="1429530"/>
            <a:chExt cx="2071702" cy="2213784"/>
          </a:xfrm>
        </p:grpSpPr>
        <p:cxnSp>
          <p:nvCxnSpPr>
            <p:cNvPr id="47" name="Straight Arrow Connector 46"/>
            <p:cNvCxnSpPr>
              <a:stCxn id="17" idx="2"/>
            </p:cNvCxnSpPr>
            <p:nvPr/>
          </p:nvCxnSpPr>
          <p:spPr bwMode="auto">
            <a:xfrm rot="5400000">
              <a:off x="857327" y="1713591"/>
              <a:ext cx="571299" cy="31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0792" name="Group 23"/>
            <p:cNvGrpSpPr>
              <a:grpSpLocks/>
            </p:cNvGrpSpPr>
            <p:nvPr/>
          </p:nvGrpSpPr>
          <p:grpSpPr bwMode="auto">
            <a:xfrm>
              <a:off x="428596" y="2000240"/>
              <a:ext cx="2071702" cy="1643074"/>
              <a:chOff x="928662" y="2643182"/>
              <a:chExt cx="2071702" cy="1643074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928662" y="2643182"/>
                <a:ext cx="2071702" cy="164307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Met Primary Data</a:t>
                </a:r>
              </a:p>
              <a:p>
                <a:pPr algn="ctr">
                  <a:defRPr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Processing Facility (PDPF)</a:t>
                </a:r>
              </a:p>
            </p:txBody>
          </p:sp>
          <p:pic>
            <p:nvPicPr>
              <p:cNvPr id="30797" name="Picture 8" descr="http://www.outsourcedatacenter.com/attachments/wysiwyg/1/datacenter2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1538" y="2786058"/>
                <a:ext cx="1785950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357290" y="1500943"/>
              <a:ext cx="857256" cy="23010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/>
                <a:t>Raw data</a:t>
              </a:r>
              <a:endParaRPr lang="en-US" sz="1200" b="1" dirty="0"/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500313" y="1928813"/>
            <a:ext cx="3429000" cy="1714500"/>
            <a:chOff x="2500298" y="1928802"/>
            <a:chExt cx="3429024" cy="1714512"/>
          </a:xfrm>
        </p:grpSpPr>
        <p:grpSp>
          <p:nvGrpSpPr>
            <p:cNvPr id="30782" name="Group 25"/>
            <p:cNvGrpSpPr>
              <a:grpSpLocks/>
            </p:cNvGrpSpPr>
            <p:nvPr/>
          </p:nvGrpSpPr>
          <p:grpSpPr bwMode="auto">
            <a:xfrm>
              <a:off x="3786182" y="1928802"/>
              <a:ext cx="2143140" cy="1714512"/>
              <a:chOff x="3786182" y="2714620"/>
              <a:chExt cx="2143140" cy="1714512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3786182" y="2714620"/>
                <a:ext cx="2143140" cy="17145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Products Archival &amp; Retrieval Facility (PARF)</a:t>
                </a:r>
              </a:p>
            </p:txBody>
          </p:sp>
          <p:pic>
            <p:nvPicPr>
              <p:cNvPr id="30790" name="Picture 10" descr="http://enterprise.media.seagate.com/files/2009/12/data_center_1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00496" y="2857495"/>
                <a:ext cx="1735752" cy="1071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2714611" y="2285991"/>
              <a:ext cx="857256" cy="230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/>
                <a:t>Raw data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43174" y="3071810"/>
              <a:ext cx="1000132" cy="3698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003399"/>
                  </a:solidFill>
                </a:rPr>
                <a:t>Processed </a:t>
              </a:r>
            </a:p>
            <a:p>
              <a:pPr algn="ctr">
                <a:defRPr/>
              </a:pPr>
              <a:r>
                <a:rPr lang="en-US" sz="900" b="1" dirty="0">
                  <a:solidFill>
                    <a:srgbClr val="003399"/>
                  </a:solidFill>
                </a:rPr>
                <a:t>images</a:t>
              </a:r>
              <a:endParaRPr lang="en-US" sz="1200" b="1" dirty="0">
                <a:solidFill>
                  <a:srgbClr val="003399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2501885" y="2643182"/>
              <a:ext cx="1284297" cy="158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2500298" y="2928934"/>
              <a:ext cx="1284296" cy="1587"/>
            </a:xfrm>
            <a:prstGeom prst="straightConnector1">
              <a:avLst/>
            </a:prstGeom>
            <a:ln>
              <a:solidFill>
                <a:srgbClr val="0066CC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2571750" y="4214813"/>
            <a:ext cx="3357563" cy="1785937"/>
            <a:chOff x="2571736" y="4214818"/>
            <a:chExt cx="3357586" cy="1785950"/>
          </a:xfrm>
        </p:grpSpPr>
        <p:grpSp>
          <p:nvGrpSpPr>
            <p:cNvPr id="30774" name="Group 26"/>
            <p:cNvGrpSpPr>
              <a:grpSpLocks/>
            </p:cNvGrpSpPr>
            <p:nvPr/>
          </p:nvGrpSpPr>
          <p:grpSpPr bwMode="auto">
            <a:xfrm>
              <a:off x="3786182" y="4214818"/>
              <a:ext cx="2143140" cy="1785950"/>
              <a:chOff x="3786182" y="4643446"/>
              <a:chExt cx="2143140" cy="1785950"/>
            </a:xfrm>
          </p:grpSpPr>
          <p:sp>
            <p:nvSpPr>
              <p:cNvPr id="22" name="Rounded Rectangle 21"/>
              <p:cNvSpPr/>
              <p:nvPr/>
            </p:nvSpPr>
            <p:spPr bwMode="auto">
              <a:xfrm>
                <a:off x="3786182" y="4643446"/>
                <a:ext cx="2143140" cy="178595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Products Acquisition &amp; Distribution Facility (PADF)</a:t>
                </a:r>
              </a:p>
            </p:txBody>
          </p:sp>
          <p:pic>
            <p:nvPicPr>
              <p:cNvPr id="30781" name="Picture 14" descr="http://i.b5z.net/i/u/1413929/i/data_center.gi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00496" y="4786322"/>
                <a:ext cx="1657341" cy="1175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2571736" y="5429264"/>
              <a:ext cx="1071570" cy="3698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FF0000"/>
                  </a:solidFill>
                </a:rPr>
                <a:t>Meteorological products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2571736" y="4857760"/>
              <a:ext cx="1212858" cy="1588"/>
            </a:xfrm>
            <a:prstGeom prst="straightConnector1">
              <a:avLst/>
            </a:prstGeom>
            <a:ln>
              <a:solidFill>
                <a:srgbClr val="0066CC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2571736" y="5214950"/>
              <a:ext cx="1212858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3071813" y="3643313"/>
            <a:ext cx="1858962" cy="571500"/>
            <a:chOff x="3071802" y="3643314"/>
            <a:chExt cx="1858976" cy="571504"/>
          </a:xfrm>
        </p:grpSpPr>
        <p:sp>
          <p:nvSpPr>
            <p:cNvPr id="35" name="TextBox 34"/>
            <p:cNvSpPr txBox="1"/>
            <p:nvPr/>
          </p:nvSpPr>
          <p:spPr>
            <a:xfrm>
              <a:off x="3071802" y="3857627"/>
              <a:ext cx="1571637" cy="2301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FF0000"/>
                  </a:solidFill>
                </a:rPr>
                <a:t>Meteorological products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rot="5400000">
              <a:off x="4644233" y="3928272"/>
              <a:ext cx="571504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5929313" y="1428750"/>
            <a:ext cx="2643187" cy="1230313"/>
            <a:chOff x="5929322" y="1428736"/>
            <a:chExt cx="2643206" cy="1230964"/>
          </a:xfrm>
        </p:grpSpPr>
        <p:pic>
          <p:nvPicPr>
            <p:cNvPr id="121868" name="Picture 12" descr="http://imagecache5.art.com/p/LRG/36/3651/PF5CF00Z/a-villani-data-processing-center-at-the-cassa-di-risparmio-building-in-bologna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85790" y="1428736"/>
              <a:ext cx="1386738" cy="982273"/>
            </a:xfrm>
            <a:prstGeom prst="rect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prstMaterial="metal"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29" name="TextBox 28"/>
            <p:cNvSpPr txBox="1"/>
            <p:nvPr/>
          </p:nvSpPr>
          <p:spPr>
            <a:xfrm>
              <a:off x="6000760" y="1857588"/>
              <a:ext cx="1143008" cy="2303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3A601B"/>
                  </a:solidFill>
                </a:rPr>
                <a:t>Archive Products</a:t>
              </a:r>
              <a:endParaRPr lang="en-US" sz="1200" b="1" dirty="0">
                <a:solidFill>
                  <a:srgbClr val="3A601B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58082" y="2428868"/>
              <a:ext cx="1143008" cy="230832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Archive Users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5929322" y="2214965"/>
              <a:ext cx="1357322" cy="1588"/>
            </a:xfrm>
            <a:prstGeom prst="straightConnector1">
              <a:avLst/>
            </a:prstGeom>
            <a:ln>
              <a:solidFill>
                <a:srgbClr val="3A601B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5929313" y="5286375"/>
            <a:ext cx="2501900" cy="1058863"/>
            <a:chOff x="5929322" y="5286388"/>
            <a:chExt cx="2501227" cy="1059167"/>
          </a:xfrm>
        </p:grpSpPr>
        <p:pic>
          <p:nvPicPr>
            <p:cNvPr id="15" name="Picture 2" descr="http://www.ec.gc.ca/scitech/4B40916E-16D3-4357-97EB-A6DF7005D1B3/Brunet,%20Gilbertcor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7" y="5286388"/>
              <a:ext cx="1215342" cy="1059167"/>
            </a:xfrm>
            <a:prstGeom prst="rect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prstMaterial="metal"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21882" name="Picture 26" descr="http://www.eecom.org/images/stories/environment-canada-log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15074" y="5786454"/>
              <a:ext cx="985832" cy="492916"/>
            </a:xfrm>
            <a:prstGeom prst="rect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prstMaterial="metal"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cxnSp>
          <p:nvCxnSpPr>
            <p:cNvPr id="58" name="Straight Arrow Connector 57"/>
            <p:cNvCxnSpPr/>
            <p:nvPr/>
          </p:nvCxnSpPr>
          <p:spPr bwMode="auto">
            <a:xfrm>
              <a:off x="5929322" y="5500763"/>
              <a:ext cx="1285529" cy="1587"/>
            </a:xfrm>
            <a:prstGeom prst="straightConnector1">
              <a:avLst/>
            </a:prstGeom>
            <a:ln>
              <a:solidFill>
                <a:srgbClr val="7030A0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5929313" y="3857625"/>
            <a:ext cx="2928937" cy="1441450"/>
            <a:chOff x="5929322" y="3857628"/>
            <a:chExt cx="2928958" cy="1440902"/>
          </a:xfrm>
        </p:grpSpPr>
        <p:pic>
          <p:nvPicPr>
            <p:cNvPr id="121880" name="Picture 24" descr="http://www.ultimatechase.com/chase_accounts/Images/Weather_Balloon_Launch_2007/Weather_Balloon_Launch_2007_04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58082" y="3857628"/>
              <a:ext cx="1500198" cy="982630"/>
            </a:xfrm>
            <a:prstGeom prst="rect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prstMaterial="metal">
              <a:bevelT w="63500" h="25400"/>
            </a:sp3d>
          </p:spPr>
        </p:pic>
        <p:sp>
          <p:nvSpPr>
            <p:cNvPr id="36" name="TextBox 35"/>
            <p:cNvSpPr txBox="1"/>
            <p:nvPr/>
          </p:nvSpPr>
          <p:spPr>
            <a:xfrm>
              <a:off x="6072198" y="4928784"/>
              <a:ext cx="1000132" cy="369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FF0000"/>
                  </a:solidFill>
                </a:rPr>
                <a:t>Near-real time</a:t>
              </a:r>
            </a:p>
            <a:p>
              <a:pPr algn="ctr">
                <a:defRPr/>
              </a:pPr>
              <a:r>
                <a:rPr lang="en-US" sz="900" b="1" dirty="0">
                  <a:solidFill>
                    <a:srgbClr val="FF0000"/>
                  </a:solidFill>
                </a:rPr>
                <a:t>Products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29520" y="4857760"/>
              <a:ext cx="1357322" cy="369332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Foreign National Weather Services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5929322" y="4714552"/>
              <a:ext cx="1357322" cy="1587"/>
            </a:xfrm>
            <a:prstGeom prst="straightConnector1">
              <a:avLst/>
            </a:prstGeom>
            <a:ln>
              <a:solidFill>
                <a:srgbClr val="7030A0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5786438" y="3143250"/>
            <a:ext cx="1428750" cy="1298575"/>
            <a:chOff x="5786446" y="3143248"/>
            <a:chExt cx="1428760" cy="1298026"/>
          </a:xfrm>
        </p:grpSpPr>
        <p:sp>
          <p:nvSpPr>
            <p:cNvPr id="37" name="TextBox 36"/>
            <p:cNvSpPr txBox="1"/>
            <p:nvPr/>
          </p:nvSpPr>
          <p:spPr>
            <a:xfrm>
              <a:off x="6000759" y="4071543"/>
              <a:ext cx="928695" cy="3697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Subset of</a:t>
              </a:r>
            </a:p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Products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0751" name="Group 61"/>
            <p:cNvGrpSpPr>
              <a:grpSpLocks/>
            </p:cNvGrpSpPr>
            <p:nvPr/>
          </p:nvGrpSpPr>
          <p:grpSpPr bwMode="auto">
            <a:xfrm>
              <a:off x="6143636" y="3143248"/>
              <a:ext cx="1071570" cy="1000132"/>
              <a:chOff x="6072198" y="3286124"/>
              <a:chExt cx="1071570" cy="1000132"/>
            </a:xfrm>
          </p:grpSpPr>
          <p:sp>
            <p:nvSpPr>
              <p:cNvPr id="45" name="Rounded Rectangle 44"/>
              <p:cNvSpPr/>
              <p:nvPr/>
            </p:nvSpPr>
            <p:spPr bwMode="auto">
              <a:xfrm>
                <a:off x="6072198" y="3286124"/>
                <a:ext cx="1071570" cy="100013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</a:rPr>
                  <a:t>WWW &amp; FTP</a:t>
                </a:r>
              </a:p>
            </p:txBody>
          </p:sp>
          <p:pic>
            <p:nvPicPr>
              <p:cNvPr id="30756" name="Picture 30" descr="http://www.aprelium.com/abyssws/shots/large/mac_capture.jp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215075" y="3357562"/>
                <a:ext cx="785818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63" name="Straight Arrow Connector 62"/>
            <p:cNvCxnSpPr/>
            <p:nvPr/>
          </p:nvCxnSpPr>
          <p:spPr bwMode="auto">
            <a:xfrm rot="10800000" flipV="1">
              <a:off x="5786446" y="4000136"/>
              <a:ext cx="428628" cy="214222"/>
            </a:xfrm>
            <a:prstGeom prst="straightConnector1">
              <a:avLst/>
            </a:prstGeom>
            <a:ln>
              <a:solidFill>
                <a:srgbClr val="7030A0"/>
              </a:solidFill>
              <a:prstDash val="sysDash"/>
              <a:headEnd type="arrow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428625" y="3643313"/>
            <a:ext cx="2143125" cy="2286000"/>
            <a:chOff x="428596" y="3643314"/>
            <a:chExt cx="2143140" cy="2286016"/>
          </a:xfrm>
        </p:grpSpPr>
        <p:grpSp>
          <p:nvGrpSpPr>
            <p:cNvPr id="30743" name="Group 24"/>
            <p:cNvGrpSpPr>
              <a:grpSpLocks/>
            </p:cNvGrpSpPr>
            <p:nvPr/>
          </p:nvGrpSpPr>
          <p:grpSpPr bwMode="auto">
            <a:xfrm>
              <a:off x="428596" y="4214818"/>
              <a:ext cx="2143140" cy="1714512"/>
              <a:chOff x="928662" y="4500570"/>
              <a:chExt cx="2143140" cy="1714512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928662" y="4500570"/>
                <a:ext cx="2143140" cy="17145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Met. Applications</a:t>
                </a:r>
              </a:p>
              <a:p>
                <a:pPr algn="ctr">
                  <a:defRPr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Processing Facility (MAPF)</a:t>
                </a:r>
              </a:p>
            </p:txBody>
          </p:sp>
          <p:pic>
            <p:nvPicPr>
              <p:cNvPr id="30749" name="Picture 18" descr="http://wcatwc.arh.noaa.gov/DataProcessing/ew-eb_files/image004.jp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142976" y="4643445"/>
                <a:ext cx="1714512" cy="1071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48" name="Straight Arrow Connector 47"/>
            <p:cNvCxnSpPr/>
            <p:nvPr/>
          </p:nvCxnSpPr>
          <p:spPr bwMode="auto">
            <a:xfrm rot="5400000">
              <a:off x="786581" y="3928272"/>
              <a:ext cx="571504" cy="1587"/>
            </a:xfrm>
            <a:prstGeom prst="straightConnector1">
              <a:avLst/>
            </a:prstGeom>
            <a:ln>
              <a:solidFill>
                <a:srgbClr val="0066CC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214415" y="3786190"/>
              <a:ext cx="1357321" cy="2301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003399"/>
                  </a:solidFill>
                </a:rPr>
                <a:t>Processed images</a:t>
              </a:r>
              <a:endParaRPr lang="en-US" sz="12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7143750" y="2714625"/>
            <a:ext cx="1643063" cy="1087438"/>
            <a:chOff x="7143768" y="2714620"/>
            <a:chExt cx="1643074" cy="1088088"/>
          </a:xfrm>
        </p:grpSpPr>
        <p:sp>
          <p:nvSpPr>
            <p:cNvPr id="39" name="TextBox 38"/>
            <p:cNvSpPr txBox="1"/>
            <p:nvPr/>
          </p:nvSpPr>
          <p:spPr>
            <a:xfrm>
              <a:off x="7643834" y="3571876"/>
              <a:ext cx="1000132" cy="230832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Other Users</a:t>
              </a:r>
            </a:p>
          </p:txBody>
        </p:sp>
        <p:grpSp>
          <p:nvGrpSpPr>
            <p:cNvPr id="30740" name="Group 94"/>
            <p:cNvGrpSpPr>
              <a:grpSpLocks/>
            </p:cNvGrpSpPr>
            <p:nvPr/>
          </p:nvGrpSpPr>
          <p:grpSpPr bwMode="auto">
            <a:xfrm>
              <a:off x="7143768" y="2714620"/>
              <a:ext cx="1643074" cy="820354"/>
              <a:chOff x="7143768" y="2714620"/>
              <a:chExt cx="1643074" cy="820354"/>
            </a:xfrm>
          </p:grpSpPr>
          <p:pic>
            <p:nvPicPr>
              <p:cNvPr id="121878" name="Picture 22" descr="http://blog.cleveland.com/metro/2008/12/large_National-Weather%20Service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00958" y="2714620"/>
                <a:ext cx="1285884" cy="820354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 prstMaterial="metal">
                <a:bevelT w="63500" h="25400"/>
              </a:sp3d>
            </p:spPr>
          </p:pic>
          <p:cxnSp>
            <p:nvCxnSpPr>
              <p:cNvPr id="67" name="Straight Arrow Connector 66"/>
              <p:cNvCxnSpPr/>
              <p:nvPr/>
            </p:nvCxnSpPr>
            <p:spPr bwMode="auto">
              <a:xfrm rot="10800000" flipV="1">
                <a:off x="7143768" y="2857580"/>
                <a:ext cx="357190" cy="28592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prstDash val="sysDash"/>
                <a:headEnd type="arrow" w="med" len="med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21890" name="Picture 34" descr="http://www.conniq.com/images/PHY_satellite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43563" y="3071813"/>
            <a:ext cx="1785937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34" descr="http://www.conniq.com/images/PHY_satellite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43563" y="2214563"/>
            <a:ext cx="20716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94" name="Picture 38" descr="http://img.diytrade.com/cdimg/603554/4265649/0/1189233036/fiber_optic_cable_optical_fiber_cable.jpg"/>
          <p:cNvPicPr>
            <a:picLocks noChangeAspect="1" noChangeArrowheads="1"/>
          </p:cNvPicPr>
          <p:nvPr/>
        </p:nvPicPr>
        <p:blipFill>
          <a:blip r:embed="rId15"/>
          <a:srcRect l="9772" t="1563" r="4723" b="81250"/>
          <a:stretch>
            <a:fillRect/>
          </a:stretch>
        </p:blipFill>
        <p:spPr bwMode="auto">
          <a:xfrm>
            <a:off x="6011863" y="4508500"/>
            <a:ext cx="10652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 bwMode="auto">
          <a:xfrm>
            <a:off x="142875" y="1285875"/>
            <a:ext cx="8858250" cy="5143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285720" y="1785926"/>
            <a:ext cx="5929354" cy="4429156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74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3" name="Title 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PCW Meteorological Data Flow</a:t>
            </a:r>
          </a:p>
        </p:txBody>
      </p:sp>
      <p:grpSp>
        <p:nvGrpSpPr>
          <p:cNvPr id="32774" name="Group 22"/>
          <p:cNvGrpSpPr>
            <a:grpSpLocks/>
          </p:cNvGrpSpPr>
          <p:nvPr/>
        </p:nvGrpSpPr>
        <p:grpSpPr bwMode="auto">
          <a:xfrm>
            <a:off x="500063" y="214313"/>
            <a:ext cx="1285875" cy="1214437"/>
            <a:chOff x="714348" y="142852"/>
            <a:chExt cx="1285884" cy="1214446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14348" y="142852"/>
              <a:ext cx="1285884" cy="121444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b"/>
            <a:lstStyle/>
            <a:p>
              <a:pPr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Ground Station</a:t>
              </a:r>
            </a:p>
          </p:txBody>
        </p:sp>
        <p:pic>
          <p:nvPicPr>
            <p:cNvPr id="32853" name="Picture 6" descr="http://www.eumetsat.int/groups/ops/documents/image/img_usingen_ground_sta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7224" y="214290"/>
              <a:ext cx="1000132" cy="885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5" name="Group 85"/>
          <p:cNvGrpSpPr>
            <a:grpSpLocks/>
          </p:cNvGrpSpPr>
          <p:nvPr/>
        </p:nvGrpSpPr>
        <p:grpSpPr bwMode="auto">
          <a:xfrm>
            <a:off x="428625" y="1428750"/>
            <a:ext cx="2071688" cy="2214563"/>
            <a:chOff x="428596" y="1429530"/>
            <a:chExt cx="2071702" cy="2213784"/>
          </a:xfrm>
        </p:grpSpPr>
        <p:cxnSp>
          <p:nvCxnSpPr>
            <p:cNvPr id="47" name="Straight Arrow Connector 46"/>
            <p:cNvCxnSpPr>
              <a:stCxn id="17" idx="2"/>
            </p:cNvCxnSpPr>
            <p:nvPr/>
          </p:nvCxnSpPr>
          <p:spPr bwMode="auto">
            <a:xfrm rot="5400000">
              <a:off x="857327" y="1713591"/>
              <a:ext cx="571299" cy="31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2846" name="Group 23"/>
            <p:cNvGrpSpPr>
              <a:grpSpLocks/>
            </p:cNvGrpSpPr>
            <p:nvPr/>
          </p:nvGrpSpPr>
          <p:grpSpPr bwMode="auto">
            <a:xfrm>
              <a:off x="428596" y="2000240"/>
              <a:ext cx="2071702" cy="1643074"/>
              <a:chOff x="928662" y="2643182"/>
              <a:chExt cx="2071702" cy="1643074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928662" y="2643182"/>
                <a:ext cx="2071702" cy="164307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Met Primary Data</a:t>
                </a:r>
              </a:p>
              <a:p>
                <a:pPr algn="ctr">
                  <a:defRPr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Processing Facility (PDPF)</a:t>
                </a:r>
              </a:p>
            </p:txBody>
          </p:sp>
          <p:pic>
            <p:nvPicPr>
              <p:cNvPr id="32851" name="Picture 8" descr="http://www.outsourcedatacenter.com/attachments/wysiwyg/1/datacenter2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1538" y="2786058"/>
                <a:ext cx="1785950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357290" y="1500943"/>
              <a:ext cx="857256" cy="23010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/>
                <a:t>Raw data</a:t>
              </a:r>
              <a:endParaRPr lang="en-US" sz="1200" b="1" dirty="0"/>
            </a:p>
          </p:txBody>
        </p:sp>
      </p:grpSp>
      <p:grpSp>
        <p:nvGrpSpPr>
          <p:cNvPr id="32776" name="Group 87"/>
          <p:cNvGrpSpPr>
            <a:grpSpLocks/>
          </p:cNvGrpSpPr>
          <p:nvPr/>
        </p:nvGrpSpPr>
        <p:grpSpPr bwMode="auto">
          <a:xfrm>
            <a:off x="2500313" y="1928813"/>
            <a:ext cx="3429000" cy="1714500"/>
            <a:chOff x="2500298" y="1928802"/>
            <a:chExt cx="3429024" cy="1714512"/>
          </a:xfrm>
        </p:grpSpPr>
        <p:grpSp>
          <p:nvGrpSpPr>
            <p:cNvPr id="32836" name="Group 25"/>
            <p:cNvGrpSpPr>
              <a:grpSpLocks/>
            </p:cNvGrpSpPr>
            <p:nvPr/>
          </p:nvGrpSpPr>
          <p:grpSpPr bwMode="auto">
            <a:xfrm>
              <a:off x="3786182" y="1928802"/>
              <a:ext cx="2143140" cy="1714512"/>
              <a:chOff x="3786182" y="2714620"/>
              <a:chExt cx="2143140" cy="1714512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3786182" y="2714620"/>
                <a:ext cx="2143140" cy="17145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Products Archival &amp; Retrieval Facility (PARF)</a:t>
                </a:r>
              </a:p>
            </p:txBody>
          </p:sp>
          <p:pic>
            <p:nvPicPr>
              <p:cNvPr id="32844" name="Picture 10" descr="http://enterprise.media.seagate.com/files/2009/12/data_center_1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00496" y="2857495"/>
                <a:ext cx="1735752" cy="1071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2714611" y="2285991"/>
              <a:ext cx="857256" cy="23019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/>
                <a:t>Raw data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43174" y="3071810"/>
              <a:ext cx="1000132" cy="3698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003399"/>
                  </a:solidFill>
                </a:rPr>
                <a:t>Processed </a:t>
              </a:r>
            </a:p>
            <a:p>
              <a:pPr algn="ctr">
                <a:defRPr/>
              </a:pPr>
              <a:r>
                <a:rPr lang="en-US" sz="900" b="1" dirty="0">
                  <a:solidFill>
                    <a:srgbClr val="003399"/>
                  </a:solidFill>
                </a:rPr>
                <a:t>images</a:t>
              </a:r>
              <a:endParaRPr lang="en-US" sz="1200" b="1" dirty="0">
                <a:solidFill>
                  <a:srgbClr val="003399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2501885" y="2643182"/>
              <a:ext cx="1284297" cy="158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2500298" y="2928934"/>
              <a:ext cx="1284296" cy="1587"/>
            </a:xfrm>
            <a:prstGeom prst="straightConnector1">
              <a:avLst/>
            </a:prstGeom>
            <a:ln>
              <a:solidFill>
                <a:srgbClr val="0066CC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777" name="Group 89"/>
          <p:cNvGrpSpPr>
            <a:grpSpLocks/>
          </p:cNvGrpSpPr>
          <p:nvPr/>
        </p:nvGrpSpPr>
        <p:grpSpPr bwMode="auto">
          <a:xfrm>
            <a:off x="2571750" y="4214813"/>
            <a:ext cx="3357563" cy="1785937"/>
            <a:chOff x="2571736" y="4214818"/>
            <a:chExt cx="3357586" cy="1785950"/>
          </a:xfrm>
        </p:grpSpPr>
        <p:grpSp>
          <p:nvGrpSpPr>
            <p:cNvPr id="32828" name="Group 26"/>
            <p:cNvGrpSpPr>
              <a:grpSpLocks/>
            </p:cNvGrpSpPr>
            <p:nvPr/>
          </p:nvGrpSpPr>
          <p:grpSpPr bwMode="auto">
            <a:xfrm>
              <a:off x="3786182" y="4214818"/>
              <a:ext cx="2143140" cy="1785950"/>
              <a:chOff x="3786182" y="4643446"/>
              <a:chExt cx="2143140" cy="1785950"/>
            </a:xfrm>
          </p:grpSpPr>
          <p:sp>
            <p:nvSpPr>
              <p:cNvPr id="22" name="Rounded Rectangle 21"/>
              <p:cNvSpPr/>
              <p:nvPr/>
            </p:nvSpPr>
            <p:spPr bwMode="auto">
              <a:xfrm>
                <a:off x="3786182" y="4643446"/>
                <a:ext cx="2143140" cy="178595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Products Acquisition &amp; Distribution Facility (PADF)</a:t>
                </a:r>
              </a:p>
            </p:txBody>
          </p:sp>
          <p:pic>
            <p:nvPicPr>
              <p:cNvPr id="32835" name="Picture 14" descr="http://i.b5z.net/i/u/1413929/i/data_center.gi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00496" y="4786322"/>
                <a:ext cx="1657341" cy="1175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2571736" y="5429264"/>
              <a:ext cx="1071570" cy="3698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FF0000"/>
                  </a:solidFill>
                </a:rPr>
                <a:t>Meteorological products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2571736" y="4857760"/>
              <a:ext cx="1212858" cy="1588"/>
            </a:xfrm>
            <a:prstGeom prst="straightConnector1">
              <a:avLst/>
            </a:prstGeom>
            <a:ln>
              <a:solidFill>
                <a:srgbClr val="0066CC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2571736" y="5214950"/>
              <a:ext cx="1212858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778" name="Group 90"/>
          <p:cNvGrpSpPr>
            <a:grpSpLocks/>
          </p:cNvGrpSpPr>
          <p:nvPr/>
        </p:nvGrpSpPr>
        <p:grpSpPr bwMode="auto">
          <a:xfrm>
            <a:off x="3071813" y="3643313"/>
            <a:ext cx="1858962" cy="571500"/>
            <a:chOff x="3071802" y="3643314"/>
            <a:chExt cx="1858976" cy="571504"/>
          </a:xfrm>
        </p:grpSpPr>
        <p:sp>
          <p:nvSpPr>
            <p:cNvPr id="35" name="TextBox 34"/>
            <p:cNvSpPr txBox="1"/>
            <p:nvPr/>
          </p:nvSpPr>
          <p:spPr>
            <a:xfrm>
              <a:off x="3071802" y="3857627"/>
              <a:ext cx="1571637" cy="2301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FF0000"/>
                  </a:solidFill>
                </a:rPr>
                <a:t>Meteorological products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rot="5400000">
              <a:off x="4644233" y="3928272"/>
              <a:ext cx="571504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779" name="Group 95"/>
          <p:cNvGrpSpPr>
            <a:grpSpLocks/>
          </p:cNvGrpSpPr>
          <p:nvPr/>
        </p:nvGrpSpPr>
        <p:grpSpPr bwMode="auto">
          <a:xfrm>
            <a:off x="5929313" y="1428750"/>
            <a:ext cx="2643187" cy="1230313"/>
            <a:chOff x="5929322" y="1428736"/>
            <a:chExt cx="2643206" cy="1230964"/>
          </a:xfrm>
        </p:grpSpPr>
        <p:pic>
          <p:nvPicPr>
            <p:cNvPr id="121868" name="Picture 12" descr="http://imagecache5.art.com/p/LRG/36/3651/PF5CF00Z/a-villani-data-processing-center-at-the-cassa-di-risparmio-building-in-bologna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85790" y="1428736"/>
              <a:ext cx="1386738" cy="982273"/>
            </a:xfrm>
            <a:prstGeom prst="rect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prstMaterial="metal"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29" name="TextBox 28"/>
            <p:cNvSpPr txBox="1"/>
            <p:nvPr/>
          </p:nvSpPr>
          <p:spPr>
            <a:xfrm>
              <a:off x="6000760" y="1857588"/>
              <a:ext cx="1143008" cy="2303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3A601B"/>
                  </a:solidFill>
                </a:rPr>
                <a:t>Archive Products</a:t>
              </a:r>
              <a:endParaRPr lang="en-US" sz="1200" b="1" dirty="0">
                <a:solidFill>
                  <a:srgbClr val="3A601B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58082" y="2428868"/>
              <a:ext cx="1143008" cy="230832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Archive Users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5929322" y="2214965"/>
              <a:ext cx="1357322" cy="1588"/>
            </a:xfrm>
            <a:prstGeom prst="straightConnector1">
              <a:avLst/>
            </a:prstGeom>
            <a:ln>
              <a:solidFill>
                <a:srgbClr val="3A601B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780" name="Group 92"/>
          <p:cNvGrpSpPr>
            <a:grpSpLocks/>
          </p:cNvGrpSpPr>
          <p:nvPr/>
        </p:nvGrpSpPr>
        <p:grpSpPr bwMode="auto">
          <a:xfrm>
            <a:off x="5929313" y="5286375"/>
            <a:ext cx="2501900" cy="1058863"/>
            <a:chOff x="5929322" y="5286388"/>
            <a:chExt cx="2501227" cy="1059167"/>
          </a:xfrm>
        </p:grpSpPr>
        <p:pic>
          <p:nvPicPr>
            <p:cNvPr id="15" name="Picture 2" descr="http://www.ec.gc.ca/scitech/4B40916E-16D3-4357-97EB-A6DF7005D1B3/Brunet,%20Gilbertcor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7" y="5286388"/>
              <a:ext cx="1215342" cy="1059167"/>
            </a:xfrm>
            <a:prstGeom prst="rect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prstMaterial="metal"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21882" name="Picture 26" descr="http://www.eecom.org/images/stories/environment-canada-log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15074" y="5786454"/>
              <a:ext cx="985832" cy="492916"/>
            </a:xfrm>
            <a:prstGeom prst="rect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prstMaterial="metal"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cxnSp>
          <p:nvCxnSpPr>
            <p:cNvPr id="58" name="Straight Arrow Connector 57"/>
            <p:cNvCxnSpPr/>
            <p:nvPr/>
          </p:nvCxnSpPr>
          <p:spPr bwMode="auto">
            <a:xfrm>
              <a:off x="5929322" y="5500763"/>
              <a:ext cx="1285529" cy="1587"/>
            </a:xfrm>
            <a:prstGeom prst="straightConnector1">
              <a:avLst/>
            </a:prstGeom>
            <a:ln>
              <a:solidFill>
                <a:srgbClr val="7030A0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781" name="Group 91"/>
          <p:cNvGrpSpPr>
            <a:grpSpLocks/>
          </p:cNvGrpSpPr>
          <p:nvPr/>
        </p:nvGrpSpPr>
        <p:grpSpPr bwMode="auto">
          <a:xfrm>
            <a:off x="5929313" y="3857625"/>
            <a:ext cx="2928937" cy="1441450"/>
            <a:chOff x="5929322" y="3857628"/>
            <a:chExt cx="2928958" cy="1440902"/>
          </a:xfrm>
        </p:grpSpPr>
        <p:pic>
          <p:nvPicPr>
            <p:cNvPr id="121880" name="Picture 24" descr="http://www.ultimatechase.com/chase_accounts/Images/Weather_Balloon_Launch_2007/Weather_Balloon_Launch_2007_04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58082" y="3857628"/>
              <a:ext cx="1500198" cy="982630"/>
            </a:xfrm>
            <a:prstGeom prst="rect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prstMaterial="metal">
              <a:bevelT w="63500" h="25400"/>
            </a:sp3d>
          </p:spPr>
        </p:pic>
        <p:sp>
          <p:nvSpPr>
            <p:cNvPr id="36" name="TextBox 35"/>
            <p:cNvSpPr txBox="1"/>
            <p:nvPr/>
          </p:nvSpPr>
          <p:spPr>
            <a:xfrm>
              <a:off x="6072198" y="4928784"/>
              <a:ext cx="1000132" cy="369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FF0000"/>
                  </a:solidFill>
                </a:rPr>
                <a:t>Near-real time</a:t>
              </a:r>
            </a:p>
            <a:p>
              <a:pPr algn="ctr">
                <a:defRPr/>
              </a:pPr>
              <a:r>
                <a:rPr lang="en-US" sz="900" b="1" dirty="0">
                  <a:solidFill>
                    <a:srgbClr val="FF0000"/>
                  </a:solidFill>
                </a:rPr>
                <a:t>Products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29520" y="4857760"/>
              <a:ext cx="1357322" cy="369332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Foreign National Weather Services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5929322" y="4714552"/>
              <a:ext cx="1357322" cy="1587"/>
            </a:xfrm>
            <a:prstGeom prst="straightConnector1">
              <a:avLst/>
            </a:prstGeom>
            <a:ln>
              <a:solidFill>
                <a:srgbClr val="7030A0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782" name="Group 93"/>
          <p:cNvGrpSpPr>
            <a:grpSpLocks/>
          </p:cNvGrpSpPr>
          <p:nvPr/>
        </p:nvGrpSpPr>
        <p:grpSpPr bwMode="auto">
          <a:xfrm>
            <a:off x="5786438" y="3143250"/>
            <a:ext cx="1428750" cy="1298575"/>
            <a:chOff x="5786446" y="3143248"/>
            <a:chExt cx="1428760" cy="1298026"/>
          </a:xfrm>
        </p:grpSpPr>
        <p:sp>
          <p:nvSpPr>
            <p:cNvPr id="37" name="TextBox 36"/>
            <p:cNvSpPr txBox="1"/>
            <p:nvPr/>
          </p:nvSpPr>
          <p:spPr>
            <a:xfrm>
              <a:off x="6000759" y="4071543"/>
              <a:ext cx="928695" cy="3697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Subset of</a:t>
              </a:r>
            </a:p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Products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2805" name="Group 61"/>
            <p:cNvGrpSpPr>
              <a:grpSpLocks/>
            </p:cNvGrpSpPr>
            <p:nvPr/>
          </p:nvGrpSpPr>
          <p:grpSpPr bwMode="auto">
            <a:xfrm>
              <a:off x="6143636" y="3143248"/>
              <a:ext cx="1071570" cy="1000132"/>
              <a:chOff x="6072198" y="3286124"/>
              <a:chExt cx="1071570" cy="1000132"/>
            </a:xfrm>
          </p:grpSpPr>
          <p:sp>
            <p:nvSpPr>
              <p:cNvPr id="45" name="Rounded Rectangle 44"/>
              <p:cNvSpPr/>
              <p:nvPr/>
            </p:nvSpPr>
            <p:spPr bwMode="auto">
              <a:xfrm>
                <a:off x="6072198" y="3286124"/>
                <a:ext cx="1071570" cy="100013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</a:rPr>
                  <a:t>WWW &amp; FTP</a:t>
                </a:r>
              </a:p>
            </p:txBody>
          </p:sp>
          <p:pic>
            <p:nvPicPr>
              <p:cNvPr id="32810" name="Picture 30" descr="http://www.aprelium.com/abyssws/shots/large/mac_capture.jp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215075" y="3357562"/>
                <a:ext cx="785818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63" name="Straight Arrow Connector 62"/>
            <p:cNvCxnSpPr/>
            <p:nvPr/>
          </p:nvCxnSpPr>
          <p:spPr bwMode="auto">
            <a:xfrm rot="10800000" flipV="1">
              <a:off x="5786446" y="4000136"/>
              <a:ext cx="428628" cy="214222"/>
            </a:xfrm>
            <a:prstGeom prst="straightConnector1">
              <a:avLst/>
            </a:prstGeom>
            <a:ln>
              <a:solidFill>
                <a:srgbClr val="7030A0"/>
              </a:solidFill>
              <a:prstDash val="sysDash"/>
              <a:headEnd type="arrow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783" name="Group 96"/>
          <p:cNvGrpSpPr>
            <a:grpSpLocks/>
          </p:cNvGrpSpPr>
          <p:nvPr/>
        </p:nvGrpSpPr>
        <p:grpSpPr bwMode="auto">
          <a:xfrm>
            <a:off x="428625" y="3643313"/>
            <a:ext cx="2143125" cy="2286000"/>
            <a:chOff x="428596" y="3643314"/>
            <a:chExt cx="2143140" cy="2286016"/>
          </a:xfrm>
        </p:grpSpPr>
        <p:grpSp>
          <p:nvGrpSpPr>
            <p:cNvPr id="32797" name="Group 24"/>
            <p:cNvGrpSpPr>
              <a:grpSpLocks/>
            </p:cNvGrpSpPr>
            <p:nvPr/>
          </p:nvGrpSpPr>
          <p:grpSpPr bwMode="auto">
            <a:xfrm>
              <a:off x="428596" y="4214818"/>
              <a:ext cx="2143140" cy="1714512"/>
              <a:chOff x="928662" y="4500570"/>
              <a:chExt cx="2143140" cy="1714512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928662" y="4500570"/>
                <a:ext cx="2143140" cy="17145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defRPr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Met. Applications</a:t>
                </a:r>
              </a:p>
              <a:p>
                <a:pPr algn="ctr">
                  <a:defRPr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Processing Facility (MAPF)</a:t>
                </a:r>
              </a:p>
            </p:txBody>
          </p:sp>
          <p:pic>
            <p:nvPicPr>
              <p:cNvPr id="32803" name="Picture 18" descr="http://wcatwc.arh.noaa.gov/DataProcessing/ew-eb_files/image004.jp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142976" y="4643445"/>
                <a:ext cx="1714512" cy="1071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48" name="Straight Arrow Connector 47"/>
            <p:cNvCxnSpPr/>
            <p:nvPr/>
          </p:nvCxnSpPr>
          <p:spPr bwMode="auto">
            <a:xfrm rot="5400000">
              <a:off x="786581" y="3928272"/>
              <a:ext cx="571504" cy="1587"/>
            </a:xfrm>
            <a:prstGeom prst="straightConnector1">
              <a:avLst/>
            </a:prstGeom>
            <a:ln>
              <a:solidFill>
                <a:srgbClr val="0066CC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214415" y="3786190"/>
              <a:ext cx="1357321" cy="2301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003399"/>
                  </a:solidFill>
                </a:rPr>
                <a:t>Processed images</a:t>
              </a:r>
              <a:endParaRPr lang="en-US" sz="12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32784" name="Group 97"/>
          <p:cNvGrpSpPr>
            <a:grpSpLocks/>
          </p:cNvGrpSpPr>
          <p:nvPr/>
        </p:nvGrpSpPr>
        <p:grpSpPr bwMode="auto">
          <a:xfrm>
            <a:off x="7143750" y="2714625"/>
            <a:ext cx="1643063" cy="1087438"/>
            <a:chOff x="7143768" y="2714620"/>
            <a:chExt cx="1643074" cy="1088088"/>
          </a:xfrm>
        </p:grpSpPr>
        <p:sp>
          <p:nvSpPr>
            <p:cNvPr id="39" name="TextBox 38"/>
            <p:cNvSpPr txBox="1"/>
            <p:nvPr/>
          </p:nvSpPr>
          <p:spPr>
            <a:xfrm>
              <a:off x="7643834" y="3571876"/>
              <a:ext cx="1000132" cy="230832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Other Users</a:t>
              </a:r>
            </a:p>
          </p:txBody>
        </p:sp>
        <p:grpSp>
          <p:nvGrpSpPr>
            <p:cNvPr id="32794" name="Group 94"/>
            <p:cNvGrpSpPr>
              <a:grpSpLocks/>
            </p:cNvGrpSpPr>
            <p:nvPr/>
          </p:nvGrpSpPr>
          <p:grpSpPr bwMode="auto">
            <a:xfrm>
              <a:off x="7143768" y="2714620"/>
              <a:ext cx="1643074" cy="820354"/>
              <a:chOff x="7143768" y="2714620"/>
              <a:chExt cx="1643074" cy="820354"/>
            </a:xfrm>
          </p:grpSpPr>
          <p:pic>
            <p:nvPicPr>
              <p:cNvPr id="121878" name="Picture 22" descr="http://blog.cleveland.com/metro/2008/12/large_National-Weather%20Service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00958" y="2714620"/>
                <a:ext cx="1285884" cy="820354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 prstMaterial="metal">
                <a:bevelT w="63500" h="25400"/>
              </a:sp3d>
            </p:spPr>
          </p:pic>
          <p:cxnSp>
            <p:nvCxnSpPr>
              <p:cNvPr id="67" name="Straight Arrow Connector 66"/>
              <p:cNvCxnSpPr/>
              <p:nvPr/>
            </p:nvCxnSpPr>
            <p:spPr bwMode="auto">
              <a:xfrm rot="10800000" flipV="1">
                <a:off x="7143768" y="2857580"/>
                <a:ext cx="357190" cy="28592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prstDash val="sysDash"/>
                <a:headEnd type="arrow" w="med" len="med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Down Arrow 79"/>
          <p:cNvSpPr/>
          <p:nvPr/>
        </p:nvSpPr>
        <p:spPr bwMode="auto">
          <a:xfrm>
            <a:off x="3214678" y="1142984"/>
            <a:ext cx="642942" cy="642942"/>
          </a:xfrm>
          <a:prstGeom prst="down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74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Rounded Rectangle 81"/>
          <p:cNvSpPr/>
          <p:nvPr/>
        </p:nvSpPr>
        <p:spPr bwMode="auto">
          <a:xfrm>
            <a:off x="1857356" y="571480"/>
            <a:ext cx="6858048" cy="571504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74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PCW Application Data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 idx="4294967295"/>
          </p:nvPr>
        </p:nvSpPr>
        <p:spPr>
          <a:xfrm>
            <a:off x="714375" y="3143250"/>
            <a:ext cx="7772400" cy="1362075"/>
          </a:xfrm>
        </p:spPr>
        <p:txBody>
          <a:bodyPr/>
          <a:lstStyle/>
          <a:p>
            <a:pPr algn="ctr"/>
            <a:r>
              <a:rPr lang="en-US" smtClean="0"/>
              <a:t>PCW DATA CENTER</a:t>
            </a:r>
            <a:br>
              <a:rPr lang="en-US" smtClean="0"/>
            </a:br>
            <a:r>
              <a:rPr lang="en-US" smtClean="0"/>
              <a:t>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Functions associated with Data Pre-processing</a:t>
            </a:r>
            <a:br>
              <a:rPr lang="en-US" sz="2800" dirty="0" smtClean="0"/>
            </a:br>
            <a:r>
              <a:rPr lang="en-US" sz="2400" dirty="0" smtClean="0"/>
              <a:t>Primary Data Processing Facility (PDPF)</a:t>
            </a:r>
            <a:endParaRPr lang="en-US" sz="2800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Nominally developed by CSA, operated by EC</a:t>
            </a:r>
          </a:p>
          <a:p>
            <a:r>
              <a:rPr lang="en-US" sz="2000" dirty="0" smtClean="0"/>
              <a:t>Generate geometrically rectified and radiometrically corrected images from the level 0 (raw) data which enter the PDPF from the Primary Ground Station. This involves the following actions: </a:t>
            </a:r>
          </a:p>
          <a:p>
            <a:pPr lvl="1"/>
            <a:r>
              <a:rPr lang="en-CA" dirty="0" smtClean="0"/>
              <a:t>Data acceptance and Preparation </a:t>
            </a:r>
            <a:endParaRPr lang="en-GB" dirty="0" smtClean="0"/>
          </a:p>
          <a:p>
            <a:pPr lvl="1"/>
            <a:r>
              <a:rPr lang="en-CA" dirty="0" smtClean="0"/>
              <a:t>Level 0 Data pre-processing </a:t>
            </a:r>
            <a:endParaRPr lang="en-GB" dirty="0" smtClean="0"/>
          </a:p>
          <a:p>
            <a:pPr lvl="1"/>
            <a:r>
              <a:rPr lang="en-CA" dirty="0" smtClean="0"/>
              <a:t>Navigation extraction </a:t>
            </a:r>
            <a:endParaRPr lang="en-GB" dirty="0" smtClean="0"/>
          </a:p>
          <a:p>
            <a:pPr lvl="1"/>
            <a:r>
              <a:rPr lang="en-CA" dirty="0" smtClean="0"/>
              <a:t>Level 0 data resampling </a:t>
            </a:r>
            <a:endParaRPr lang="en-GB" dirty="0" smtClean="0"/>
          </a:p>
          <a:p>
            <a:pPr lvl="1"/>
            <a:r>
              <a:rPr lang="en-CA" dirty="0" smtClean="0"/>
              <a:t>Radiometric calibration processing </a:t>
            </a:r>
            <a:endParaRPr lang="en-GB" dirty="0" smtClean="0"/>
          </a:p>
          <a:p>
            <a:pPr lvl="1"/>
            <a:r>
              <a:rPr lang="en-CA" dirty="0" smtClean="0"/>
              <a:t>Geometric Calibration processing </a:t>
            </a:r>
            <a:endParaRPr lang="en-GB" dirty="0" smtClean="0"/>
          </a:p>
          <a:p>
            <a:pPr lvl="1"/>
            <a:r>
              <a:rPr lang="en-CA" dirty="0" smtClean="0"/>
              <a:t>Radiometric quality assessment </a:t>
            </a:r>
            <a:endParaRPr lang="en-GB" dirty="0" smtClean="0"/>
          </a:p>
          <a:p>
            <a:pPr lvl="1"/>
            <a:r>
              <a:rPr lang="en-CA" dirty="0" smtClean="0"/>
              <a:t>Geometric quality assessment </a:t>
            </a:r>
            <a:endParaRPr lang="en-GB" sz="1800" dirty="0" smtClean="0"/>
          </a:p>
          <a:p>
            <a:endParaRPr lang="en-GB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PDPF Functional Architecture and Interfaces</a:t>
            </a:r>
            <a:endParaRPr lang="en-US" smtClean="0"/>
          </a:p>
        </p:txBody>
      </p:sp>
      <p:sp>
        <p:nvSpPr>
          <p:cNvPr id="113" name="Rectangle 112"/>
          <p:cNvSpPr/>
          <p:nvPr/>
        </p:nvSpPr>
        <p:spPr bwMode="auto">
          <a:xfrm>
            <a:off x="1066800" y="1447800"/>
            <a:ext cx="7391400" cy="45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" name="Rounded Rectangle 113">
            <a:hlinkHover r:id="" action="ppaction://noaction" highlightClick="1"/>
          </p:cNvPr>
          <p:cNvSpPr/>
          <p:nvPr/>
        </p:nvSpPr>
        <p:spPr bwMode="auto">
          <a:xfrm>
            <a:off x="3733800" y="1752600"/>
            <a:ext cx="2028825" cy="41148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000" kern="0" dirty="0">
                <a:solidFill>
                  <a:srgbClr val="FFFFFF"/>
                </a:solidFill>
                <a:latin typeface="Calibri"/>
                <a:ea typeface="Arial Unicode MS"/>
                <a:cs typeface="Arial Unicode MS"/>
              </a:rPr>
              <a:t>Met. Primary Data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000" kern="0" dirty="0">
                <a:solidFill>
                  <a:srgbClr val="FFFFFF"/>
                </a:solidFill>
                <a:latin typeface="Calibri"/>
                <a:ea typeface="Arial Unicode MS"/>
                <a:cs typeface="Arial Unicode MS"/>
              </a:rPr>
              <a:t>Processing  Facility </a:t>
            </a:r>
            <a:r>
              <a:rPr kumimoji="0" lang="en-CA" sz="1400" b="1" kern="0" dirty="0">
                <a:solidFill>
                  <a:srgbClr val="FFFFFF"/>
                </a:solidFill>
                <a:latin typeface="Calibri"/>
                <a:ea typeface="Arial Unicode MS"/>
                <a:cs typeface="Arial Unicode MS"/>
              </a:rPr>
              <a:t>(PDPF)</a:t>
            </a: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6934200" y="3733800"/>
            <a:ext cx="1143000" cy="1295400"/>
          </a:xfrm>
          <a:prstGeom prst="roundRect">
            <a:avLst/>
          </a:prstGeom>
          <a:solidFill>
            <a:srgbClr val="FDB6B4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Meteorological Applications</a:t>
            </a: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 </a:t>
            </a: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Processing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(MAPF)</a:t>
            </a: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1371600" y="4876800"/>
            <a:ext cx="1316038" cy="762000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Products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Acquisition and Distribution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(PADF)</a:t>
            </a:r>
            <a:endParaRPr kumimoji="0" lang="en-CA" sz="1200" kern="0" dirty="0">
              <a:solidFill>
                <a:prstClr val="black"/>
              </a:solidFill>
              <a:latin typeface="Calibri"/>
              <a:ea typeface="Arial Unicode MS"/>
              <a:cs typeface="Arial Unicode MS"/>
            </a:endParaRPr>
          </a:p>
        </p:txBody>
      </p:sp>
      <p:sp>
        <p:nvSpPr>
          <p:cNvPr id="117" name="Line 46"/>
          <p:cNvSpPr>
            <a:spLocks noChangeShapeType="1"/>
          </p:cNvSpPr>
          <p:nvPr/>
        </p:nvSpPr>
        <p:spPr bwMode="auto">
          <a:xfrm flipV="1">
            <a:off x="5543550" y="3886200"/>
            <a:ext cx="1390650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CA" kern="0">
              <a:solidFill>
                <a:prstClr val="black"/>
              </a:solidFill>
              <a:ea typeface="Arial Unicode MS"/>
              <a:cs typeface="Arial Unicode MS" charset="0"/>
            </a:endParaRPr>
          </a:p>
        </p:txBody>
      </p:sp>
      <p:sp>
        <p:nvSpPr>
          <p:cNvPr id="118" name="Hexagon 117"/>
          <p:cNvSpPr/>
          <p:nvPr/>
        </p:nvSpPr>
        <p:spPr bwMode="auto">
          <a:xfrm>
            <a:off x="5848350" y="3733800"/>
            <a:ext cx="904875" cy="304800"/>
          </a:xfrm>
          <a:prstGeom prst="hexagon">
            <a:avLst/>
          </a:prstGeom>
          <a:solidFill>
            <a:schemeClr val="bg2">
              <a:lumMod val="5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</a:rPr>
              <a:t>Calibration</a:t>
            </a:r>
          </a:p>
        </p:txBody>
      </p:sp>
      <p:sp>
        <p:nvSpPr>
          <p:cNvPr id="119" name="Rounded Rectangle 6"/>
          <p:cNvSpPr>
            <a:spLocks noChangeArrowheads="1"/>
          </p:cNvSpPr>
          <p:nvPr/>
        </p:nvSpPr>
        <p:spPr bwMode="auto">
          <a:xfrm>
            <a:off x="3981450" y="1905000"/>
            <a:ext cx="1600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13500000" scaled="1"/>
          </a:gradFill>
          <a:ln w="12700" algn="ctr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 charset="0"/>
              </a:rPr>
              <a:t>Level 0 Checking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 charset="0"/>
              </a:rPr>
              <a:t>Pre-Processing</a:t>
            </a:r>
          </a:p>
        </p:txBody>
      </p:sp>
      <p:sp>
        <p:nvSpPr>
          <p:cNvPr id="120" name="Line 46"/>
          <p:cNvSpPr>
            <a:spLocks noChangeShapeType="1"/>
          </p:cNvSpPr>
          <p:nvPr/>
        </p:nvSpPr>
        <p:spPr bwMode="auto">
          <a:xfrm flipV="1">
            <a:off x="5543550" y="4267200"/>
            <a:ext cx="1390650" cy="9525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CA" kern="0">
              <a:solidFill>
                <a:prstClr val="black"/>
              </a:solidFill>
              <a:ea typeface="Arial Unicode MS"/>
              <a:cs typeface="Arial Unicode MS" charset="0"/>
            </a:endParaRPr>
          </a:p>
        </p:txBody>
      </p:sp>
      <p:sp>
        <p:nvSpPr>
          <p:cNvPr id="121" name="Hexagon 120"/>
          <p:cNvSpPr/>
          <p:nvPr/>
        </p:nvSpPr>
        <p:spPr bwMode="auto">
          <a:xfrm>
            <a:off x="5924550" y="4114800"/>
            <a:ext cx="685800" cy="304800"/>
          </a:xfrm>
          <a:prstGeom prst="hexagon">
            <a:avLst/>
          </a:prstGeom>
          <a:solidFill>
            <a:schemeClr val="bg2">
              <a:lumMod val="5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</a:rPr>
              <a:t>Image Quality</a:t>
            </a:r>
          </a:p>
        </p:txBody>
      </p:sp>
      <p:sp>
        <p:nvSpPr>
          <p:cNvPr id="122" name="Rounded Rectangle 6"/>
          <p:cNvSpPr>
            <a:spLocks noChangeArrowheads="1"/>
          </p:cNvSpPr>
          <p:nvPr/>
        </p:nvSpPr>
        <p:spPr bwMode="auto">
          <a:xfrm>
            <a:off x="3886200" y="2362200"/>
            <a:ext cx="17526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13500000" scaled="1"/>
          </a:gradFill>
          <a:ln w="127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 charset="0"/>
              </a:rPr>
              <a:t>Level 0 to 1c Processing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 charset="0"/>
              </a:rPr>
              <a:t>Navigation Extraction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 charset="0"/>
              </a:rPr>
              <a:t>Level 0 data resampling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 charset="0"/>
              </a:rPr>
              <a:t>Geometric Calibration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 charset="0"/>
              </a:rPr>
              <a:t>Radiometric Calibration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CA" sz="900" kern="0" dirty="0">
              <a:solidFill>
                <a:prstClr val="black"/>
              </a:solidFill>
              <a:latin typeface="Calibri" pitchFamily="34" charset="0"/>
              <a:ea typeface="Arial Unicode MS"/>
              <a:cs typeface="Arial Unicode MS" charset="0"/>
            </a:endParaRPr>
          </a:p>
        </p:txBody>
      </p:sp>
      <p:sp>
        <p:nvSpPr>
          <p:cNvPr id="123" name="Rounded Rectangle 6"/>
          <p:cNvSpPr>
            <a:spLocks noChangeArrowheads="1"/>
          </p:cNvSpPr>
          <p:nvPr/>
        </p:nvSpPr>
        <p:spPr bwMode="auto">
          <a:xfrm>
            <a:off x="3962400" y="3657600"/>
            <a:ext cx="1600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13500000" scaled="1"/>
          </a:gradFill>
          <a:ln w="12700" algn="ctr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 charset="0"/>
              </a:rPr>
              <a:t>Meteorological Data Radiometric and Geometric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 charset="0"/>
              </a:rPr>
              <a:t>Quality Assessment</a:t>
            </a:r>
          </a:p>
        </p:txBody>
      </p:sp>
      <p:sp>
        <p:nvSpPr>
          <p:cNvPr id="124" name="Rounded Rectangle 6"/>
          <p:cNvSpPr>
            <a:spLocks noChangeArrowheads="1"/>
          </p:cNvSpPr>
          <p:nvPr/>
        </p:nvSpPr>
        <p:spPr bwMode="auto">
          <a:xfrm>
            <a:off x="3962400" y="4419600"/>
            <a:ext cx="16002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13500000" scaled="1"/>
          </a:gradFill>
          <a:ln w="12700" algn="ctr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 charset="0"/>
              </a:rPr>
              <a:t>Transfer Image Data</a:t>
            </a:r>
          </a:p>
        </p:txBody>
      </p:sp>
      <p:sp>
        <p:nvSpPr>
          <p:cNvPr id="125" name="Line 46"/>
          <p:cNvSpPr>
            <a:spLocks noChangeShapeType="1"/>
          </p:cNvSpPr>
          <p:nvPr/>
        </p:nvSpPr>
        <p:spPr bwMode="auto">
          <a:xfrm flipH="1" flipV="1">
            <a:off x="2667000" y="2133600"/>
            <a:ext cx="1331913" cy="7938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triangle"/>
            <a:tailEnd type="non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CA" kern="0">
              <a:solidFill>
                <a:prstClr val="black"/>
              </a:solidFill>
              <a:ea typeface="Arial Unicode MS"/>
              <a:cs typeface="Arial Unicode MS" charset="0"/>
            </a:endParaRPr>
          </a:p>
        </p:txBody>
      </p:sp>
      <p:sp>
        <p:nvSpPr>
          <p:cNvPr id="126" name="Flowchart: Decision 74"/>
          <p:cNvSpPr/>
          <p:nvPr/>
        </p:nvSpPr>
        <p:spPr bwMode="auto">
          <a:xfrm>
            <a:off x="2895600" y="1981200"/>
            <a:ext cx="620713" cy="3048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0</a:t>
            </a:r>
          </a:p>
        </p:txBody>
      </p:sp>
      <p:sp>
        <p:nvSpPr>
          <p:cNvPr id="127" name="Rounded Rectangle 126"/>
          <p:cNvSpPr/>
          <p:nvPr/>
        </p:nvSpPr>
        <p:spPr bwMode="auto">
          <a:xfrm>
            <a:off x="1371600" y="1828800"/>
            <a:ext cx="1316038" cy="6096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Primary Ground Station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(PGS)</a:t>
            </a:r>
            <a:endParaRPr kumimoji="0" lang="en-CA" sz="1200" kern="0" dirty="0">
              <a:solidFill>
                <a:prstClr val="black"/>
              </a:solidFill>
              <a:latin typeface="Calibri"/>
              <a:ea typeface="Arial Unicode MS"/>
              <a:cs typeface="Arial Unicode MS"/>
            </a:endParaRPr>
          </a:p>
        </p:txBody>
      </p:sp>
      <p:sp>
        <p:nvSpPr>
          <p:cNvPr id="128" name="Line 46"/>
          <p:cNvSpPr>
            <a:spLocks noChangeShapeType="1"/>
          </p:cNvSpPr>
          <p:nvPr/>
        </p:nvSpPr>
        <p:spPr bwMode="auto">
          <a:xfrm>
            <a:off x="5562600" y="4800600"/>
            <a:ext cx="1390650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CA" kern="0">
              <a:solidFill>
                <a:prstClr val="black"/>
              </a:solidFill>
              <a:ea typeface="Arial Unicode MS"/>
              <a:cs typeface="Arial Unicode MS" charset="0"/>
            </a:endParaRPr>
          </a:p>
        </p:txBody>
      </p:sp>
      <p:sp>
        <p:nvSpPr>
          <p:cNvPr id="129" name="Rounded Rectangle 128"/>
          <p:cNvSpPr/>
          <p:nvPr/>
        </p:nvSpPr>
        <p:spPr bwMode="auto">
          <a:xfrm>
            <a:off x="1371600" y="4038600"/>
            <a:ext cx="1316038" cy="7620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Products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Archive and Retrieval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(PARF)</a:t>
            </a:r>
            <a:endParaRPr kumimoji="0" lang="en-CA" sz="1200" kern="0" dirty="0">
              <a:solidFill>
                <a:prstClr val="black"/>
              </a:solidFill>
              <a:latin typeface="Calibri"/>
              <a:ea typeface="Arial Unicode MS"/>
              <a:cs typeface="Arial Unicode MS"/>
            </a:endParaRPr>
          </a:p>
        </p:txBody>
      </p:sp>
      <p:sp>
        <p:nvSpPr>
          <p:cNvPr id="130" name="Line 46"/>
          <p:cNvSpPr>
            <a:spLocks noChangeShapeType="1"/>
          </p:cNvSpPr>
          <p:nvPr/>
        </p:nvSpPr>
        <p:spPr bwMode="auto">
          <a:xfrm flipH="1">
            <a:off x="2667000" y="5105400"/>
            <a:ext cx="1276350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CA" kern="0">
              <a:solidFill>
                <a:prstClr val="black"/>
              </a:solidFill>
              <a:ea typeface="Arial Unicode MS"/>
              <a:cs typeface="Arial Unicode MS" charset="0"/>
            </a:endParaRPr>
          </a:p>
        </p:txBody>
      </p:sp>
      <p:sp>
        <p:nvSpPr>
          <p:cNvPr id="131" name="Line 46"/>
          <p:cNvSpPr>
            <a:spLocks noChangeShapeType="1"/>
          </p:cNvSpPr>
          <p:nvPr/>
        </p:nvSpPr>
        <p:spPr bwMode="auto">
          <a:xfrm flipH="1">
            <a:off x="2667000" y="4572000"/>
            <a:ext cx="1276350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CA" kern="0">
              <a:solidFill>
                <a:prstClr val="black"/>
              </a:solidFill>
              <a:ea typeface="Arial Unicode MS"/>
              <a:cs typeface="Arial Unicode MS" charset="0"/>
            </a:endParaRPr>
          </a:p>
        </p:txBody>
      </p:sp>
      <p:sp>
        <p:nvSpPr>
          <p:cNvPr id="132" name="Flowchart: Decision 74"/>
          <p:cNvSpPr/>
          <p:nvPr/>
        </p:nvSpPr>
        <p:spPr bwMode="auto">
          <a:xfrm>
            <a:off x="2895600" y="4343400"/>
            <a:ext cx="620713" cy="457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1c</a:t>
            </a:r>
          </a:p>
        </p:txBody>
      </p:sp>
      <p:sp>
        <p:nvSpPr>
          <p:cNvPr id="133" name="Flowchart: Decision 74"/>
          <p:cNvSpPr/>
          <p:nvPr/>
        </p:nvSpPr>
        <p:spPr bwMode="auto">
          <a:xfrm>
            <a:off x="6019800" y="4572000"/>
            <a:ext cx="620713" cy="457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1b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1c</a:t>
            </a:r>
          </a:p>
        </p:txBody>
      </p:sp>
      <p:sp>
        <p:nvSpPr>
          <p:cNvPr id="134" name="Flowchart: Decision 74"/>
          <p:cNvSpPr/>
          <p:nvPr/>
        </p:nvSpPr>
        <p:spPr bwMode="auto">
          <a:xfrm>
            <a:off x="2895600" y="4876800"/>
            <a:ext cx="620713" cy="457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1b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1c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3962400" y="3200400"/>
            <a:ext cx="4114800" cy="457200"/>
            <a:chOff x="3962400" y="2286000"/>
            <a:chExt cx="4114800" cy="457200"/>
          </a:xfrm>
        </p:grpSpPr>
        <p:sp>
          <p:nvSpPr>
            <p:cNvPr id="135" name="Line 46"/>
            <p:cNvSpPr>
              <a:spLocks noChangeShapeType="1"/>
            </p:cNvSpPr>
            <p:nvPr/>
          </p:nvSpPr>
          <p:spPr bwMode="auto">
            <a:xfrm>
              <a:off x="5562600" y="2514600"/>
              <a:ext cx="1390650" cy="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CA" kern="0">
                <a:solidFill>
                  <a:prstClr val="black"/>
                </a:solidFill>
                <a:ea typeface="Arial Unicode MS"/>
                <a:cs typeface="Arial Unicode MS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6934200" y="2286000"/>
              <a:ext cx="1143000" cy="457200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CA" sz="900" kern="0" dirty="0">
                  <a:solidFill>
                    <a:prstClr val="black"/>
                  </a:solidFill>
                  <a:latin typeface="Calibri"/>
                  <a:ea typeface="Arial Unicode MS"/>
                  <a:cs typeface="Arial Unicode MS"/>
                </a:rPr>
                <a:t>Other Products Generators</a:t>
              </a:r>
            </a:p>
          </p:txBody>
        </p:sp>
        <p:sp>
          <p:nvSpPr>
            <p:cNvPr id="137" name="Flowchart: Decision 74"/>
            <p:cNvSpPr/>
            <p:nvPr/>
          </p:nvSpPr>
          <p:spPr bwMode="auto">
            <a:xfrm>
              <a:off x="6019800" y="2362200"/>
              <a:ext cx="620713" cy="304800"/>
            </a:xfrm>
            <a:prstGeom prst="flowChartDecisio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CA" sz="800" kern="0" dirty="0">
                  <a:solidFill>
                    <a:prstClr val="black"/>
                  </a:solidFill>
                  <a:latin typeface="Calibri"/>
                  <a:ea typeface="Arial Unicode MS"/>
                  <a:cs typeface="Arial Unicode MS"/>
                </a:rPr>
                <a:t>L1</a:t>
              </a:r>
            </a:p>
          </p:txBody>
        </p:sp>
        <p:sp>
          <p:nvSpPr>
            <p:cNvPr id="138" name="Rounded Rectangle 6"/>
            <p:cNvSpPr>
              <a:spLocks noChangeArrowheads="1"/>
            </p:cNvSpPr>
            <p:nvPr/>
          </p:nvSpPr>
          <p:spPr bwMode="auto">
            <a:xfrm>
              <a:off x="3962400" y="2362200"/>
              <a:ext cx="1600200" cy="304800"/>
            </a:xfrm>
            <a:prstGeom prst="roundRect">
              <a:avLst>
                <a:gd name="adj" fmla="val 16667"/>
              </a:avLst>
            </a:prstGeom>
            <a:solidFill>
              <a:srgbClr val="F79646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CA" sz="900" kern="0" dirty="0">
                  <a:solidFill>
                    <a:prstClr val="black"/>
                  </a:solidFill>
                  <a:latin typeface="Calibri" pitchFamily="34" charset="0"/>
                  <a:ea typeface="Arial Unicode MS"/>
                  <a:cs typeface="Arial Unicode MS"/>
                </a:rPr>
                <a:t>Space Weather and Other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Functions associated with Product Generation </a:t>
            </a:r>
            <a:r>
              <a:rPr lang="en-US" sz="2400" dirty="0" smtClean="0"/>
              <a:t>Meteorological Application Product Facility (MAPF) </a:t>
            </a:r>
            <a:endParaRPr lang="en-US" sz="2800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lvl="1">
              <a:buClr>
                <a:srgbClr val="FF0000"/>
              </a:buClr>
              <a:buSzPct val="120000"/>
              <a:buChar char="•"/>
            </a:pPr>
            <a:r>
              <a:rPr lang="en-US" sz="2400" dirty="0" smtClean="0"/>
              <a:t>Meteorological Product generation is performed within the Meteorological Application Product Facility (MAPF) from Level 1 image data supplied by the Primary Data Processing Facility (PDPF). </a:t>
            </a:r>
          </a:p>
          <a:p>
            <a:pPr marL="287338" lvl="1">
              <a:buClr>
                <a:srgbClr val="FF0000"/>
              </a:buClr>
              <a:buSzPct val="120000"/>
              <a:buChar char="•"/>
            </a:pPr>
            <a:r>
              <a:rPr lang="en-US" sz="2400" dirty="0" smtClean="0"/>
              <a:t>After quality control, encoded products are delivered to users and to the Product Archive and Retrieval Facility (PARF) for online and offline retrieval. MAPF functions include:</a:t>
            </a:r>
          </a:p>
          <a:p>
            <a:pPr lvl="1"/>
            <a:r>
              <a:rPr lang="en-US" dirty="0" smtClean="0"/>
              <a:t>Reception of processed image data and associated auxiliary data from the Meteorological Primary Data Processing Facility (PDPF). These include all Level 1 data</a:t>
            </a:r>
            <a:endParaRPr lang="en-GB" dirty="0" smtClean="0"/>
          </a:p>
          <a:p>
            <a:pPr lvl="1"/>
            <a:r>
              <a:rPr lang="en-US" dirty="0" smtClean="0"/>
              <a:t>Data checking and acceptance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735013" y="1600200"/>
            <a:ext cx="8229600" cy="4525963"/>
          </a:xfrm>
        </p:spPr>
        <p:txBody>
          <a:bodyPr/>
          <a:lstStyle/>
          <a:p>
            <a:r>
              <a:rPr lang="en-US" sz="2000" dirty="0" smtClean="0"/>
              <a:t>PCW Mission Objectives</a:t>
            </a:r>
          </a:p>
          <a:p>
            <a:r>
              <a:rPr lang="en-US" sz="2000" dirty="0" smtClean="0"/>
              <a:t>Status and Major Milestones</a:t>
            </a:r>
          </a:p>
          <a:p>
            <a:r>
              <a:rPr lang="en-US" sz="2000" dirty="0" smtClean="0"/>
              <a:t>EC’s Mandate within the PCW </a:t>
            </a:r>
            <a:r>
              <a:rPr lang="en-US" sz="2000" dirty="0" smtClean="0"/>
              <a:t>Mission</a:t>
            </a:r>
          </a:p>
          <a:p>
            <a:r>
              <a:rPr lang="en-US" sz="2000" dirty="0" smtClean="0"/>
              <a:t>Overall Ground Segment Concept</a:t>
            </a:r>
          </a:p>
          <a:p>
            <a:r>
              <a:rPr lang="en-US" sz="2000" dirty="0" smtClean="0"/>
              <a:t>Functions associated with the Application Ground Segment Facilities</a:t>
            </a:r>
          </a:p>
          <a:p>
            <a:r>
              <a:rPr lang="en-US" sz="2000" dirty="0" smtClean="0"/>
              <a:t>Baseline List of Products</a:t>
            </a:r>
          </a:p>
          <a:p>
            <a:r>
              <a:rPr lang="en-US" sz="2000" dirty="0" smtClean="0"/>
              <a:t>Data Volumes</a:t>
            </a:r>
          </a:p>
          <a:p>
            <a:r>
              <a:rPr lang="en-US" sz="2000" dirty="0" smtClean="0"/>
              <a:t>Creating the new PWC Data Processing Center</a:t>
            </a:r>
          </a:p>
          <a:p>
            <a:r>
              <a:rPr lang="en-US" sz="2000" dirty="0" smtClean="0"/>
              <a:t>Manpower Resources Estimates</a:t>
            </a:r>
          </a:p>
          <a:p>
            <a:r>
              <a:rPr lang="en-US" sz="2000" dirty="0" smtClean="0"/>
              <a:t>Suggestions and </a:t>
            </a:r>
            <a:r>
              <a:rPr lang="en-US" sz="2000" dirty="0" smtClean="0"/>
              <a:t>Recommendations</a:t>
            </a:r>
          </a:p>
          <a:p>
            <a:r>
              <a:rPr lang="en-US" sz="2000" dirty="0" smtClean="0"/>
              <a:t>Conclusion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Functions associated with Product Generation </a:t>
            </a:r>
            <a:r>
              <a:rPr lang="en-US" sz="2400" dirty="0" smtClean="0"/>
              <a:t>Meteorological Application Product Facility (MAPF) </a:t>
            </a:r>
            <a:endParaRPr lang="en-US" sz="2800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MAPF functions (cont.)</a:t>
            </a:r>
          </a:p>
          <a:p>
            <a:pPr lvl="1"/>
            <a:r>
              <a:rPr lang="en-US" dirty="0" smtClean="0"/>
              <a:t>Meteorological product (and other as required) generation (Level 2 and above)</a:t>
            </a:r>
            <a:endParaRPr lang="en-GB" dirty="0" smtClean="0"/>
          </a:p>
          <a:p>
            <a:pPr lvl="1"/>
            <a:r>
              <a:rPr lang="en-US" dirty="0" smtClean="0"/>
              <a:t>Calibration monitoring </a:t>
            </a:r>
          </a:p>
          <a:p>
            <a:pPr lvl="1"/>
            <a:r>
              <a:rPr lang="en-US" dirty="0" smtClean="0"/>
              <a:t>Product verification </a:t>
            </a:r>
            <a:endParaRPr lang="en-GB" dirty="0" smtClean="0"/>
          </a:p>
          <a:p>
            <a:pPr lvl="1"/>
            <a:r>
              <a:rPr lang="en-US" dirty="0" smtClean="0"/>
              <a:t>Analysis and reporting </a:t>
            </a:r>
            <a:endParaRPr lang="en-GB" dirty="0" smtClean="0"/>
          </a:p>
          <a:p>
            <a:pPr lvl="1"/>
            <a:r>
              <a:rPr lang="en-CA" dirty="0" smtClean="0"/>
              <a:t>Visualisation</a:t>
            </a:r>
            <a:r>
              <a:rPr lang="en-US" dirty="0" smtClean="0"/>
              <a:t> and analysis </a:t>
            </a:r>
            <a:endParaRPr lang="en-GB" dirty="0" smtClean="0"/>
          </a:p>
          <a:p>
            <a:pPr lvl="1"/>
            <a:r>
              <a:rPr lang="en-US" dirty="0" smtClean="0"/>
              <a:t>Monitoring and control </a:t>
            </a:r>
            <a:endParaRPr lang="en-GB" dirty="0" smtClean="0"/>
          </a:p>
          <a:p>
            <a:pPr lvl="1"/>
            <a:r>
              <a:rPr lang="en-US" dirty="0" smtClean="0"/>
              <a:t>Distribution of products to the Product Acquisition and Dissemination Facility (PADF)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 bwMode="auto">
          <a:xfrm>
            <a:off x="1066800" y="1447800"/>
            <a:ext cx="7391400" cy="45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MAPF Functional Architecture and Interfaces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057400" y="1676400"/>
            <a:ext cx="1009650" cy="2057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</a:rPr>
              <a:t>Met. Primary Data </a:t>
            </a: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</a:rPr>
              <a:t>Processing  Facility </a:t>
            </a:r>
            <a:r>
              <a:rPr lang="en-CA" sz="1200" b="1" dirty="0">
                <a:solidFill>
                  <a:prstClr val="black"/>
                </a:solidFill>
              </a:rPr>
              <a:t>(PDPF)</a:t>
            </a:r>
          </a:p>
        </p:txBody>
      </p:sp>
      <p:sp>
        <p:nvSpPr>
          <p:cNvPr id="7" name="Rounded Rectangle 6">
            <a:hlinkHover r:id="" action="ppaction://noaction" highlightClick="1"/>
          </p:cNvPr>
          <p:cNvSpPr/>
          <p:nvPr/>
        </p:nvSpPr>
        <p:spPr bwMode="auto">
          <a:xfrm>
            <a:off x="4486275" y="1695450"/>
            <a:ext cx="1304925" cy="401955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srgbClr val="FFFFFF"/>
                </a:solidFill>
                <a:latin typeface="Calibri"/>
              </a:rPr>
              <a:t>Meteorological Applications Processing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srgbClr val="FFFFFF"/>
                </a:solidFill>
                <a:latin typeface="Calibri"/>
              </a:rPr>
              <a:t>(MAPF)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981200" y="4038600"/>
            <a:ext cx="1295400" cy="101917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</a:rPr>
              <a:t>Products</a:t>
            </a: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</a:rPr>
              <a:t>Acquisition and Distribution Facility</a:t>
            </a:r>
          </a:p>
          <a:p>
            <a:pPr algn="ctr">
              <a:defRPr/>
            </a:pPr>
            <a:r>
              <a:rPr lang="en-CA" sz="1200" b="1" dirty="0">
                <a:solidFill>
                  <a:prstClr val="black"/>
                </a:solidFill>
              </a:rPr>
              <a:t>(PADF)</a:t>
            </a:r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38920" name="Line 46"/>
          <p:cNvSpPr>
            <a:spLocks noChangeShapeType="1"/>
          </p:cNvSpPr>
          <p:nvPr/>
        </p:nvSpPr>
        <p:spPr bwMode="auto">
          <a:xfrm>
            <a:off x="3048000" y="3362325"/>
            <a:ext cx="163830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Hexagon 9"/>
          <p:cNvSpPr/>
          <p:nvPr/>
        </p:nvSpPr>
        <p:spPr bwMode="auto">
          <a:xfrm>
            <a:off x="3276600" y="3200400"/>
            <a:ext cx="904875" cy="304800"/>
          </a:xfrm>
          <a:prstGeom prst="hexagon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800" dirty="0">
                <a:solidFill>
                  <a:prstClr val="black"/>
                </a:solidFill>
              </a:rPr>
              <a:t>Calibration</a:t>
            </a: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4724400" y="1828800"/>
            <a:ext cx="833438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Data Checking</a:t>
            </a: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Acceptance</a:t>
            </a:r>
          </a:p>
        </p:txBody>
      </p:sp>
      <p:sp>
        <p:nvSpPr>
          <p:cNvPr id="12" name="Rounded Rectangle 6"/>
          <p:cNvSpPr>
            <a:spLocks noChangeArrowheads="1"/>
          </p:cNvSpPr>
          <p:nvPr/>
        </p:nvSpPr>
        <p:spPr bwMode="auto">
          <a:xfrm>
            <a:off x="4724400" y="2514600"/>
            <a:ext cx="833438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Product Generation</a:t>
            </a:r>
          </a:p>
        </p:txBody>
      </p:sp>
      <p:sp>
        <p:nvSpPr>
          <p:cNvPr id="13" name="Rounded Rectangle 6"/>
          <p:cNvSpPr>
            <a:spLocks noChangeArrowheads="1"/>
          </p:cNvSpPr>
          <p:nvPr/>
        </p:nvSpPr>
        <p:spPr bwMode="auto">
          <a:xfrm>
            <a:off x="4724400" y="3200400"/>
            <a:ext cx="833438" cy="352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Calibration Monitoring</a:t>
            </a:r>
          </a:p>
        </p:txBody>
      </p:sp>
      <p:sp>
        <p:nvSpPr>
          <p:cNvPr id="14" name="Rounded Rectangle 6"/>
          <p:cNvSpPr>
            <a:spLocks noChangeArrowheads="1"/>
          </p:cNvSpPr>
          <p:nvPr/>
        </p:nvSpPr>
        <p:spPr bwMode="auto">
          <a:xfrm>
            <a:off x="4724400" y="3657600"/>
            <a:ext cx="833438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Product</a:t>
            </a: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Verification  Validation</a:t>
            </a: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&amp; Reporting</a:t>
            </a:r>
          </a:p>
        </p:txBody>
      </p:sp>
      <p:sp>
        <p:nvSpPr>
          <p:cNvPr id="38926" name="Line 46"/>
          <p:cNvSpPr>
            <a:spLocks noChangeShapeType="1"/>
          </p:cNvSpPr>
          <p:nvPr/>
        </p:nvSpPr>
        <p:spPr bwMode="auto">
          <a:xfrm flipV="1">
            <a:off x="3048000" y="2819400"/>
            <a:ext cx="1438275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Hexagon 16"/>
          <p:cNvSpPr/>
          <p:nvPr/>
        </p:nvSpPr>
        <p:spPr bwMode="auto">
          <a:xfrm>
            <a:off x="3429000" y="2667000"/>
            <a:ext cx="685800" cy="304800"/>
          </a:xfrm>
          <a:prstGeom prst="hexagon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prstClr val="black"/>
                </a:solidFill>
              </a:rPr>
              <a:t>Image Quality</a:t>
            </a:r>
          </a:p>
        </p:txBody>
      </p:sp>
      <p:sp>
        <p:nvSpPr>
          <p:cNvPr id="38928" name="Line 46"/>
          <p:cNvSpPr>
            <a:spLocks noChangeShapeType="1"/>
          </p:cNvSpPr>
          <p:nvPr/>
        </p:nvSpPr>
        <p:spPr bwMode="auto">
          <a:xfrm flipH="1">
            <a:off x="3276600" y="47244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46"/>
          <p:cNvSpPr>
            <a:spLocks noChangeShapeType="1"/>
          </p:cNvSpPr>
          <p:nvPr/>
        </p:nvSpPr>
        <p:spPr bwMode="auto">
          <a:xfrm>
            <a:off x="3048000" y="19050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Rounded Rectangle 6"/>
          <p:cNvSpPr>
            <a:spLocks noChangeArrowheads="1"/>
          </p:cNvSpPr>
          <p:nvPr/>
        </p:nvSpPr>
        <p:spPr bwMode="auto">
          <a:xfrm>
            <a:off x="2209800" y="5181600"/>
            <a:ext cx="914400" cy="381000"/>
          </a:xfrm>
          <a:prstGeom prst="roundRect">
            <a:avLst>
              <a:gd name="adj" fmla="val 2149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1000" dirty="0">
                <a:solidFill>
                  <a:prstClr val="black"/>
                </a:solidFill>
                <a:latin typeface="Calibri" pitchFamily="34" charset="0"/>
              </a:rPr>
              <a:t>EC Forecast</a:t>
            </a:r>
          </a:p>
          <a:p>
            <a:pPr algn="ctr">
              <a:defRPr/>
            </a:pPr>
            <a:r>
              <a:rPr lang="en-CA" sz="1000" dirty="0">
                <a:solidFill>
                  <a:prstClr val="black"/>
                </a:solidFill>
                <a:latin typeface="Calibri" pitchFamily="34" charset="0"/>
              </a:rPr>
              <a:t>Office</a:t>
            </a:r>
          </a:p>
        </p:txBody>
      </p:sp>
      <p:sp>
        <p:nvSpPr>
          <p:cNvPr id="38931" name="Line 56"/>
          <p:cNvSpPr>
            <a:spLocks noChangeShapeType="1"/>
          </p:cNvSpPr>
          <p:nvPr/>
        </p:nvSpPr>
        <p:spPr bwMode="auto">
          <a:xfrm flipV="1">
            <a:off x="3124200" y="5334000"/>
            <a:ext cx="1371600" cy="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70"/>
          <p:cNvSpPr>
            <a:spLocks noChangeShapeType="1"/>
          </p:cNvSpPr>
          <p:nvPr/>
        </p:nvSpPr>
        <p:spPr bwMode="auto">
          <a:xfrm>
            <a:off x="5562600" y="47244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60"/>
          <p:cNvSpPr>
            <a:spLocks noChangeArrowheads="1"/>
          </p:cNvSpPr>
          <p:nvPr/>
        </p:nvSpPr>
        <p:spPr bwMode="auto">
          <a:xfrm>
            <a:off x="3429000" y="5105400"/>
            <a:ext cx="809625" cy="485775"/>
          </a:xfrm>
          <a:prstGeom prst="diamond">
            <a:avLst/>
          </a:prstGeom>
          <a:solidFill>
            <a:schemeClr val="bg2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 charset="0"/>
              </a:rPr>
              <a:t>Forecast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  <a:latin typeface="Calibri" pitchFamily="34" charset="0"/>
                <a:ea typeface="Arial Unicode MS"/>
                <a:cs typeface="Arial Unicode MS" charset="0"/>
              </a:rPr>
              <a:t>Analysis</a:t>
            </a:r>
          </a:p>
        </p:txBody>
      </p:sp>
      <p:sp>
        <p:nvSpPr>
          <p:cNvPr id="38934" name="Line 46"/>
          <p:cNvSpPr>
            <a:spLocks noChangeShapeType="1"/>
          </p:cNvSpPr>
          <p:nvPr/>
        </p:nvSpPr>
        <p:spPr bwMode="auto">
          <a:xfrm>
            <a:off x="5562600" y="3886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Hexagon 55"/>
          <p:cNvSpPr/>
          <p:nvPr/>
        </p:nvSpPr>
        <p:spPr bwMode="auto">
          <a:xfrm>
            <a:off x="6096000" y="3733800"/>
            <a:ext cx="852488" cy="304800"/>
          </a:xfrm>
          <a:prstGeom prst="hexagon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prstClr val="black"/>
                </a:solidFill>
              </a:rPr>
              <a:t>Product  Quality</a:t>
            </a:r>
          </a:p>
        </p:txBody>
      </p:sp>
      <p:sp>
        <p:nvSpPr>
          <p:cNvPr id="38936" name="Line 46"/>
          <p:cNvSpPr>
            <a:spLocks noChangeShapeType="1"/>
          </p:cNvSpPr>
          <p:nvPr/>
        </p:nvSpPr>
        <p:spPr bwMode="auto">
          <a:xfrm>
            <a:off x="3276600" y="4267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" name="Hexagon 57"/>
          <p:cNvSpPr/>
          <p:nvPr/>
        </p:nvSpPr>
        <p:spPr bwMode="auto">
          <a:xfrm>
            <a:off x="3429000" y="4114800"/>
            <a:ext cx="923925" cy="304800"/>
          </a:xfrm>
          <a:prstGeom prst="hexagon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800" dirty="0">
                <a:solidFill>
                  <a:prstClr val="black"/>
                </a:solidFill>
              </a:rPr>
              <a:t>Product  Availability</a:t>
            </a:r>
          </a:p>
        </p:txBody>
      </p:sp>
      <p:sp>
        <p:nvSpPr>
          <p:cNvPr id="62" name="Flowchart: Decision 74"/>
          <p:cNvSpPr/>
          <p:nvPr/>
        </p:nvSpPr>
        <p:spPr bwMode="auto">
          <a:xfrm>
            <a:off x="3429000" y="1676400"/>
            <a:ext cx="620713" cy="457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1b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1c</a:t>
            </a:r>
          </a:p>
        </p:txBody>
      </p:sp>
      <p:sp>
        <p:nvSpPr>
          <p:cNvPr id="64" name="Rounded Rectangle 6"/>
          <p:cNvSpPr>
            <a:spLocks noChangeArrowheads="1"/>
          </p:cNvSpPr>
          <p:nvPr/>
        </p:nvSpPr>
        <p:spPr bwMode="auto">
          <a:xfrm>
            <a:off x="4724400" y="4495800"/>
            <a:ext cx="833438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Products</a:t>
            </a: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Transfer</a:t>
            </a:r>
          </a:p>
        </p:txBody>
      </p:sp>
      <p:sp>
        <p:nvSpPr>
          <p:cNvPr id="65" name="Flowchart: Decision 74"/>
          <p:cNvSpPr/>
          <p:nvPr/>
        </p:nvSpPr>
        <p:spPr bwMode="auto">
          <a:xfrm>
            <a:off x="3581400" y="4495800"/>
            <a:ext cx="620713" cy="457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1c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2,3</a:t>
            </a:r>
          </a:p>
        </p:txBody>
      </p:sp>
      <p:sp>
        <p:nvSpPr>
          <p:cNvPr id="38941" name="Line 46"/>
          <p:cNvSpPr>
            <a:spLocks noChangeShapeType="1"/>
          </p:cNvSpPr>
          <p:nvPr/>
        </p:nvSpPr>
        <p:spPr bwMode="auto">
          <a:xfrm>
            <a:off x="3048000" y="22860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Hexagon 65"/>
          <p:cNvSpPr/>
          <p:nvPr/>
        </p:nvSpPr>
        <p:spPr bwMode="auto">
          <a:xfrm>
            <a:off x="3352800" y="2133600"/>
            <a:ext cx="781050" cy="304800"/>
          </a:xfrm>
          <a:prstGeom prst="hexagon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prstClr val="black"/>
                </a:solidFill>
              </a:rPr>
              <a:t>Data  Integrity</a:t>
            </a:r>
          </a:p>
        </p:txBody>
      </p:sp>
      <p:sp>
        <p:nvSpPr>
          <p:cNvPr id="38943" name="Line 46"/>
          <p:cNvSpPr>
            <a:spLocks noChangeShapeType="1"/>
          </p:cNvSpPr>
          <p:nvPr/>
        </p:nvSpPr>
        <p:spPr bwMode="auto">
          <a:xfrm flipV="1">
            <a:off x="5791200" y="228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Line 46"/>
          <p:cNvSpPr>
            <a:spLocks noChangeShapeType="1"/>
          </p:cNvSpPr>
          <p:nvPr/>
        </p:nvSpPr>
        <p:spPr bwMode="auto">
          <a:xfrm flipV="1">
            <a:off x="5562600" y="28194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Hexagon 60"/>
          <p:cNvSpPr/>
          <p:nvPr/>
        </p:nvSpPr>
        <p:spPr bwMode="auto">
          <a:xfrm>
            <a:off x="6096000" y="2667000"/>
            <a:ext cx="895350" cy="304800"/>
          </a:xfrm>
          <a:prstGeom prst="hexagon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prstClr val="black"/>
                </a:solidFill>
              </a:rPr>
              <a:t>Algorithms</a:t>
            </a:r>
          </a:p>
        </p:txBody>
      </p:sp>
      <p:sp>
        <p:nvSpPr>
          <p:cNvPr id="35" name="Snip Single Corner Rectangle 34"/>
          <p:cNvSpPr/>
          <p:nvPr/>
        </p:nvSpPr>
        <p:spPr bwMode="auto">
          <a:xfrm>
            <a:off x="6096000" y="2133600"/>
            <a:ext cx="590550" cy="333375"/>
          </a:xfrm>
          <a:prstGeom prst="snip1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prstClr val="black"/>
                </a:solidFill>
              </a:rPr>
              <a:t>External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prstClr val="black"/>
                </a:solidFill>
              </a:rPr>
              <a:t>Data</a:t>
            </a:r>
          </a:p>
        </p:txBody>
      </p:sp>
      <p:sp>
        <p:nvSpPr>
          <p:cNvPr id="38947" name="Line 46"/>
          <p:cNvSpPr>
            <a:spLocks noChangeShapeType="1"/>
          </p:cNvSpPr>
          <p:nvPr/>
        </p:nvSpPr>
        <p:spPr bwMode="auto">
          <a:xfrm flipV="1">
            <a:off x="5562600" y="3352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" name="Hexagon 70"/>
          <p:cNvSpPr/>
          <p:nvPr/>
        </p:nvSpPr>
        <p:spPr bwMode="auto">
          <a:xfrm>
            <a:off x="6096000" y="3200400"/>
            <a:ext cx="895350" cy="304800"/>
          </a:xfrm>
          <a:prstGeom prst="hexagon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prstClr val="black"/>
                </a:solidFill>
              </a:rPr>
              <a:t> Cal/Val</a:t>
            </a:r>
          </a:p>
        </p:txBody>
      </p:sp>
      <p:sp>
        <p:nvSpPr>
          <p:cNvPr id="74" name="Rounded Rectangle 6"/>
          <p:cNvSpPr>
            <a:spLocks noChangeArrowheads="1"/>
          </p:cNvSpPr>
          <p:nvPr/>
        </p:nvSpPr>
        <p:spPr bwMode="auto">
          <a:xfrm>
            <a:off x="7315200" y="2590800"/>
            <a:ext cx="914400" cy="1524000"/>
          </a:xfrm>
          <a:prstGeom prst="roundRect">
            <a:avLst>
              <a:gd name="adj" fmla="val 2149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1000" dirty="0">
                <a:solidFill>
                  <a:prstClr val="black"/>
                </a:solidFill>
                <a:latin typeface="Calibri" pitchFamily="34" charset="0"/>
              </a:rPr>
              <a:t>Science Team</a:t>
            </a:r>
          </a:p>
          <a:p>
            <a:pPr algn="ctr">
              <a:defRPr/>
            </a:pPr>
            <a:r>
              <a:rPr lang="en-CA" sz="1200" b="1" dirty="0">
                <a:solidFill>
                  <a:prstClr val="black"/>
                </a:solidFill>
                <a:latin typeface="Calibri" pitchFamily="34" charset="0"/>
              </a:rPr>
              <a:t>(R&amp;D)</a:t>
            </a:r>
          </a:p>
        </p:txBody>
      </p:sp>
      <p:sp>
        <p:nvSpPr>
          <p:cNvPr id="75" name="Flowchart: Decision 74"/>
          <p:cNvSpPr/>
          <p:nvPr/>
        </p:nvSpPr>
        <p:spPr bwMode="auto">
          <a:xfrm>
            <a:off x="5943600" y="4495800"/>
            <a:ext cx="620713" cy="457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2,3</a:t>
            </a:r>
          </a:p>
        </p:txBody>
      </p:sp>
      <p:sp>
        <p:nvSpPr>
          <p:cNvPr id="76" name="Rounded Rectangle 75"/>
          <p:cNvSpPr/>
          <p:nvPr/>
        </p:nvSpPr>
        <p:spPr bwMode="auto">
          <a:xfrm>
            <a:off x="6858000" y="4343400"/>
            <a:ext cx="1316038" cy="7620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Products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Archive and Retrieval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(PARF)</a:t>
            </a:r>
            <a:endParaRPr kumimoji="0" lang="en-CA" sz="1200" kern="0" dirty="0">
              <a:solidFill>
                <a:prstClr val="black"/>
              </a:solidFill>
              <a:latin typeface="Calibri"/>
              <a:ea typeface="Arial Unicode MS"/>
              <a:cs typeface="Arial Unicode MS"/>
            </a:endParaRPr>
          </a:p>
        </p:txBody>
      </p:sp>
      <p:sp>
        <p:nvSpPr>
          <p:cNvPr id="38952" name="Line 46"/>
          <p:cNvSpPr>
            <a:spLocks noChangeShapeType="1"/>
          </p:cNvSpPr>
          <p:nvPr/>
        </p:nvSpPr>
        <p:spPr bwMode="auto">
          <a:xfrm flipH="1">
            <a:off x="1676400" y="4572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Rounded Rectangle 78"/>
          <p:cNvSpPr/>
          <p:nvPr/>
        </p:nvSpPr>
        <p:spPr bwMode="auto">
          <a:xfrm>
            <a:off x="1295400" y="3886200"/>
            <a:ext cx="381000" cy="1371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000" b="1" kern="0" dirty="0">
                <a:solidFill>
                  <a:prstClr val="black"/>
                </a:solidFill>
                <a:latin typeface="Calibri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000" b="1" kern="0" dirty="0">
                <a:solidFill>
                  <a:prstClr val="black"/>
                </a:solidFill>
                <a:latin typeface="Calibri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000" b="1" kern="0" dirty="0">
                <a:solidFill>
                  <a:prstClr val="black"/>
                </a:solidFill>
                <a:latin typeface="Calibri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000" b="1" kern="0" dirty="0">
                <a:solidFill>
                  <a:prstClr val="black"/>
                </a:solidFill>
                <a:latin typeface="Calibri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000" b="1" kern="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Functions associated with Product Distribution </a:t>
            </a:r>
            <a:r>
              <a:rPr lang="en-US" sz="2400" dirty="0" smtClean="0"/>
              <a:t>Product Acquisition and Distribution Facility </a:t>
            </a:r>
            <a:r>
              <a:rPr lang="en-US" sz="2000" dirty="0" smtClean="0"/>
              <a:t>(PADF)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PADF performs the acquisition and the distribution of PCW image data and meteorological products generated by EC or by other entities (TBD). </a:t>
            </a:r>
          </a:p>
          <a:p>
            <a:r>
              <a:rPr lang="en-US" dirty="0" smtClean="0"/>
              <a:t>The data streams coming into the PADF will include: </a:t>
            </a:r>
            <a:endParaRPr lang="en-GB" dirty="0" smtClean="0"/>
          </a:p>
          <a:p>
            <a:pPr lvl="1"/>
            <a:r>
              <a:rPr lang="en-US" dirty="0" smtClean="0"/>
              <a:t>Processed Image data from the Meteorological Primary Data Processing Facility (PDPF)</a:t>
            </a:r>
            <a:endParaRPr lang="en-GB" dirty="0" smtClean="0"/>
          </a:p>
          <a:p>
            <a:pPr lvl="1"/>
            <a:r>
              <a:rPr lang="en-US" dirty="0" smtClean="0"/>
              <a:t>Meteorological products from the MAPF</a:t>
            </a:r>
            <a:endParaRPr lang="en-GB" dirty="0" smtClean="0"/>
          </a:p>
          <a:p>
            <a:pPr lvl="1"/>
            <a:r>
              <a:rPr lang="en-US" dirty="0" smtClean="0"/>
              <a:t>Archive Products from the PARF and/or other entities (TBD)</a:t>
            </a:r>
            <a:endParaRPr lang="en-GB" dirty="0" smtClean="0"/>
          </a:p>
          <a:p>
            <a:pPr lvl="1"/>
            <a:r>
              <a:rPr lang="en-US" dirty="0" smtClean="0"/>
              <a:t>Service messages (e.g. service or test messages)</a:t>
            </a:r>
            <a:endParaRPr lang="en-GB" dirty="0" smtClean="0"/>
          </a:p>
          <a:p>
            <a:pPr lvl="1"/>
            <a:r>
              <a:rPr lang="en-US" dirty="0" smtClean="0"/>
              <a:t>Others (for future extension)</a:t>
            </a:r>
            <a:endParaRPr lang="en-GB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 bwMode="auto">
          <a:xfrm>
            <a:off x="1066800" y="1447800"/>
            <a:ext cx="7391400" cy="45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PADF Functional Architecture and Interfaces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295400" y="3124200"/>
            <a:ext cx="6843714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0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10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CA" sz="1000" dirty="0">
                <a:solidFill>
                  <a:prstClr val="black"/>
                </a:solidFill>
                <a:latin typeface="Calibri" pitchFamily="34" charset="0"/>
              </a:rPr>
              <a:t>	                    	</a:t>
            </a:r>
          </a:p>
          <a:p>
            <a:pPr algn="ctr">
              <a:defRPr/>
            </a:pPr>
            <a:endParaRPr lang="en-CA" sz="10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10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10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10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10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CA" sz="1000" dirty="0" smtClean="0">
                <a:solidFill>
                  <a:prstClr val="white"/>
                </a:solidFill>
                <a:latin typeface="Calibri" pitchFamily="34" charset="0"/>
              </a:rPr>
              <a:t>Products </a:t>
            </a:r>
            <a:r>
              <a:rPr lang="en-CA" sz="1000" dirty="0">
                <a:solidFill>
                  <a:prstClr val="white"/>
                </a:solidFill>
                <a:latin typeface="Calibri" pitchFamily="34" charset="0"/>
              </a:rPr>
              <a:t>Acquisition and Distribution Facility</a:t>
            </a:r>
            <a:r>
              <a:rPr lang="en-CA" sz="1000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CA" sz="1400" b="1" dirty="0" smtClean="0">
                <a:solidFill>
                  <a:prstClr val="white"/>
                </a:solidFill>
                <a:latin typeface="Calibri" pitchFamily="34" charset="0"/>
              </a:rPr>
              <a:t>(</a:t>
            </a:r>
            <a:r>
              <a:rPr lang="en-CA" sz="1400" b="1" dirty="0">
                <a:solidFill>
                  <a:prstClr val="white"/>
                </a:solidFill>
                <a:latin typeface="Calibri" pitchFamily="34" charset="0"/>
              </a:rPr>
              <a:t>PADF</a:t>
            </a:r>
            <a:r>
              <a:rPr lang="en-CA" sz="1400" b="1" dirty="0" smtClean="0">
                <a:solidFill>
                  <a:prstClr val="white"/>
                </a:solidFill>
                <a:latin typeface="Calibri" pitchFamily="34" charset="0"/>
              </a:rPr>
              <a:t>)</a:t>
            </a:r>
          </a:p>
          <a:p>
            <a:pPr>
              <a:defRPr/>
            </a:pPr>
            <a:r>
              <a:rPr lang="en-CA" sz="1000" b="1" dirty="0" smtClean="0">
                <a:solidFill>
                  <a:prstClr val="black"/>
                </a:solidFill>
                <a:latin typeface="Calibri" pitchFamily="34" charset="0"/>
              </a:rPr>
              <a:t>  </a:t>
            </a:r>
            <a:endParaRPr lang="en-CA" sz="10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AutoShape 160"/>
          <p:cNvSpPr>
            <a:spLocks noChangeArrowheads="1"/>
          </p:cNvSpPr>
          <p:nvPr/>
        </p:nvSpPr>
        <p:spPr bwMode="auto">
          <a:xfrm>
            <a:off x="1371600" y="1673225"/>
            <a:ext cx="6705600" cy="6889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                       Users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096000" y="1828800"/>
            <a:ext cx="1709738" cy="38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Operational (Weather) Services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2590800" y="3241675"/>
            <a:ext cx="1752600" cy="847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0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CA" sz="1000" dirty="0">
                <a:solidFill>
                  <a:prstClr val="black"/>
                </a:solidFill>
                <a:latin typeface="Calibri" pitchFamily="34" charset="0"/>
              </a:rPr>
              <a:t>                                        </a:t>
            </a:r>
            <a:r>
              <a:rPr lang="en-CA" sz="10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en-CA" sz="1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CA" sz="1000" dirty="0" smtClean="0">
                <a:solidFill>
                  <a:prstClr val="black"/>
                </a:solidFill>
                <a:latin typeface="Calibri" pitchFamily="34" charset="0"/>
              </a:rPr>
              <a:t>PCW </a:t>
            </a:r>
            <a:r>
              <a:rPr lang="en-CA" sz="1000" dirty="0">
                <a:solidFill>
                  <a:prstClr val="black"/>
                </a:solidFill>
                <a:latin typeface="Calibri" pitchFamily="34" charset="0"/>
              </a:rPr>
              <a:t>Web Site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600200" y="1828800"/>
            <a:ext cx="1371600" cy="38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Archive Data Users</a:t>
            </a:r>
          </a:p>
        </p:txBody>
      </p:sp>
      <p:sp>
        <p:nvSpPr>
          <p:cNvPr id="16" name="AutoShape 176"/>
          <p:cNvSpPr>
            <a:spLocks noChangeArrowheads="1"/>
          </p:cNvSpPr>
          <p:nvPr/>
        </p:nvSpPr>
        <p:spPr bwMode="auto">
          <a:xfrm>
            <a:off x="2743200" y="3479800"/>
            <a:ext cx="1528763" cy="301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  <a:latin typeface="Calibri" pitchFamily="34" charset="0"/>
              </a:rPr>
              <a:t>Subset of</a:t>
            </a:r>
            <a:r>
              <a:rPr lang="en-US" sz="900" dirty="0" smtClean="0">
                <a:solidFill>
                  <a:prstClr val="black"/>
                </a:solidFill>
                <a:latin typeface="Calibri" pitchFamily="34" charset="0"/>
              </a:rPr>
              <a:t> L </a:t>
            </a:r>
            <a:r>
              <a:rPr lang="en-US" sz="900" dirty="0">
                <a:solidFill>
                  <a:prstClr val="black"/>
                </a:solidFill>
                <a:latin typeface="Calibri" pitchFamily="34" charset="0"/>
              </a:rPr>
              <a:t>1c,2,3 Products</a:t>
            </a:r>
          </a:p>
          <a:p>
            <a:pPr algn="ctr">
              <a:defRPr/>
            </a:pPr>
            <a:endParaRPr lang="en-US" sz="9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3124200" y="18288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Registered Users</a:t>
            </a:r>
          </a:p>
        </p:txBody>
      </p:sp>
      <p:sp>
        <p:nvSpPr>
          <p:cNvPr id="20" name="AutoShape 169"/>
          <p:cNvSpPr>
            <a:spLocks noChangeArrowheads="1"/>
          </p:cNvSpPr>
          <p:nvPr/>
        </p:nvSpPr>
        <p:spPr bwMode="auto">
          <a:xfrm>
            <a:off x="3505200" y="2209800"/>
            <a:ext cx="228600" cy="1267592"/>
          </a:xfrm>
          <a:prstGeom prst="upArrow">
            <a:avLst>
              <a:gd name="adj1" fmla="val 50000"/>
              <a:gd name="adj2" fmla="val 112500"/>
            </a:avLst>
          </a:prstGeom>
          <a:gradFill flip="none" rotWithShape="1">
            <a:gsLst>
              <a:gs pos="21000">
                <a:schemeClr val="tx1"/>
              </a:gs>
              <a:gs pos="9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419600" y="3201988"/>
            <a:ext cx="1690688" cy="11160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0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10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10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10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1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CA" sz="1000" dirty="0" smtClean="0">
                <a:solidFill>
                  <a:prstClr val="black"/>
                </a:solidFill>
                <a:latin typeface="Calibri" pitchFamily="34" charset="0"/>
              </a:rPr>
              <a:t>Data </a:t>
            </a:r>
            <a:r>
              <a:rPr lang="en-CA" sz="1000" dirty="0">
                <a:solidFill>
                  <a:prstClr val="black"/>
                </a:solidFill>
                <a:latin typeface="Calibri" pitchFamily="34" charset="0"/>
              </a:rPr>
              <a:t>Hub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596063" y="3719513"/>
            <a:ext cx="885825" cy="4143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Scheduling</a:t>
            </a:r>
          </a:p>
        </p:txBody>
      </p:sp>
      <p:sp>
        <p:nvSpPr>
          <p:cNvPr id="40977" name="Line 55"/>
          <p:cNvSpPr>
            <a:spLocks noChangeShapeType="1"/>
          </p:cNvSpPr>
          <p:nvPr/>
        </p:nvSpPr>
        <p:spPr bwMode="auto">
          <a:xfrm>
            <a:off x="5105400" y="236220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4572000" y="3251200"/>
            <a:ext cx="1376363" cy="2428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Public at </a:t>
            </a:r>
            <a:r>
              <a:rPr lang="en-CA" sz="900" dirty="0" smtClean="0">
                <a:solidFill>
                  <a:prstClr val="black"/>
                </a:solidFill>
                <a:latin typeface="Calibri" pitchFamily="34" charset="0"/>
              </a:rPr>
              <a:t>Large Products</a:t>
            </a:r>
            <a:endParaRPr lang="en-CA" sz="9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0979" name="AutoShape 169" descr="50%"/>
          <p:cNvSpPr>
            <a:spLocks noChangeArrowheads="1"/>
          </p:cNvSpPr>
          <p:nvPr/>
        </p:nvSpPr>
        <p:spPr bwMode="auto">
          <a:xfrm>
            <a:off x="5334000" y="2971800"/>
            <a:ext cx="152400" cy="304800"/>
          </a:xfrm>
          <a:prstGeom prst="upArrow">
            <a:avLst>
              <a:gd name="adj1" fmla="val 50000"/>
              <a:gd name="adj2" fmla="val 46157"/>
            </a:avLst>
          </a:prstGeom>
          <a:pattFill prst="wdDnDiag">
            <a:fgClr>
              <a:srgbClr val="000000"/>
            </a:fgClr>
            <a:bgClr>
              <a:srgbClr val="FFFFFF"/>
            </a:bgClr>
          </a:pattFill>
          <a:ln w="12700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4572000" y="3562350"/>
            <a:ext cx="1512888" cy="2428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Subset of</a:t>
            </a:r>
            <a:r>
              <a:rPr lang="en-CA" sz="900" dirty="0" smtClean="0">
                <a:solidFill>
                  <a:prstClr val="black"/>
                </a:solidFill>
                <a:latin typeface="Calibri" pitchFamily="34" charset="0"/>
              </a:rPr>
              <a:t> L1c, 2,3 Products</a:t>
            </a:r>
            <a:endParaRPr lang="en-CA" sz="9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0981" name="AutoShape 59"/>
          <p:cNvSpPr>
            <a:spLocks noChangeArrowheads="1"/>
          </p:cNvSpPr>
          <p:nvPr/>
        </p:nvSpPr>
        <p:spPr bwMode="auto">
          <a:xfrm>
            <a:off x="4267200" y="3632200"/>
            <a:ext cx="304800" cy="76200"/>
          </a:xfrm>
          <a:prstGeom prst="leftArrow">
            <a:avLst>
              <a:gd name="adj1" fmla="val 50000"/>
              <a:gd name="adj2" fmla="val 51926"/>
            </a:avLst>
          </a:prstGeom>
          <a:pattFill prst="pct50">
            <a:fgClr>
              <a:srgbClr val="000000"/>
            </a:fgClr>
            <a:bgClr>
              <a:srgbClr val="FFFFFF"/>
            </a:bgClr>
          </a:pattFill>
          <a:ln w="12700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0982" name="Line 60"/>
          <p:cNvSpPr>
            <a:spLocks noChangeShapeType="1"/>
          </p:cNvSpPr>
          <p:nvPr/>
        </p:nvSpPr>
        <p:spPr bwMode="auto">
          <a:xfrm>
            <a:off x="6110288" y="3781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61"/>
          <p:cNvSpPr>
            <a:spLocks noChangeArrowheads="1"/>
          </p:cNvSpPr>
          <p:nvPr/>
        </p:nvSpPr>
        <p:spPr bwMode="auto">
          <a:xfrm>
            <a:off x="5995988" y="3859213"/>
            <a:ext cx="600075" cy="203200"/>
          </a:xfrm>
          <a:prstGeom prst="rightArrow">
            <a:avLst>
              <a:gd name="adj1" fmla="val 50000"/>
              <a:gd name="adj2" fmla="val 55435"/>
            </a:avLst>
          </a:prstGeom>
          <a:gradFill rotWithShape="1">
            <a:gsLst>
              <a:gs pos="0">
                <a:schemeClr val="bg1"/>
              </a:gs>
              <a:gs pos="50000">
                <a:schemeClr val="tx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6205538" y="3217863"/>
            <a:ext cx="1819275" cy="3762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Near Real Time Dissemination (Land lines or Telecast)</a:t>
            </a: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4648200" y="3860800"/>
            <a:ext cx="1347788" cy="209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Near Real Time Products</a:t>
            </a: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1447800" y="3251200"/>
            <a:ext cx="1066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User Support</a:t>
            </a:r>
          </a:p>
        </p:txBody>
      </p:sp>
      <p:sp>
        <p:nvSpPr>
          <p:cNvPr id="40987" name="Line 55"/>
          <p:cNvSpPr>
            <a:spLocks noChangeShapeType="1"/>
          </p:cNvSpPr>
          <p:nvPr/>
        </p:nvSpPr>
        <p:spPr bwMode="auto">
          <a:xfrm>
            <a:off x="1752600" y="2362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Rounded Rectangle 54"/>
          <p:cNvSpPr/>
          <p:nvPr/>
        </p:nvSpPr>
        <p:spPr bwMode="auto">
          <a:xfrm>
            <a:off x="1905000" y="5181600"/>
            <a:ext cx="1316038" cy="6858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Products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Archive and Retrieval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(PARF)</a:t>
            </a:r>
            <a:endParaRPr kumimoji="0" lang="en-CA" sz="1200" kern="0" dirty="0">
              <a:solidFill>
                <a:prstClr val="black"/>
              </a:solidFill>
              <a:latin typeface="Calibri"/>
              <a:ea typeface="Arial Unicode MS"/>
              <a:cs typeface="Arial Unicode MS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4724400" y="5105400"/>
            <a:ext cx="1143000" cy="762000"/>
          </a:xfrm>
          <a:prstGeom prst="roundRect">
            <a:avLst/>
          </a:prstGeom>
          <a:solidFill>
            <a:srgbClr val="FDB6B4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Meteorological Applications</a:t>
            </a: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 </a:t>
            </a: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Processing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(MAPF)</a:t>
            </a:r>
          </a:p>
        </p:txBody>
      </p:sp>
      <p:sp>
        <p:nvSpPr>
          <p:cNvPr id="40990" name="Line 46"/>
          <p:cNvSpPr>
            <a:spLocks noChangeShapeType="1"/>
          </p:cNvSpPr>
          <p:nvPr/>
        </p:nvSpPr>
        <p:spPr bwMode="auto">
          <a:xfrm flipH="1" flipV="1">
            <a:off x="2590800" y="4495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" name="Flowchart: Decision 13"/>
          <p:cNvSpPr/>
          <p:nvPr/>
        </p:nvSpPr>
        <p:spPr bwMode="auto">
          <a:xfrm>
            <a:off x="2209800" y="4648200"/>
            <a:ext cx="762000" cy="457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 smtClean="0">
                <a:solidFill>
                  <a:prstClr val="black"/>
                </a:solidFill>
                <a:latin typeface="Calibri"/>
              </a:rPr>
              <a:t>1b,c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 smtClean="0">
                <a:solidFill>
                  <a:prstClr val="black"/>
                </a:solidFill>
                <a:latin typeface="Calibri"/>
              </a:rPr>
              <a:t>2,3</a:t>
            </a:r>
          </a:p>
        </p:txBody>
      </p:sp>
      <p:sp>
        <p:nvSpPr>
          <p:cNvPr id="40992" name="Line 46"/>
          <p:cNvSpPr>
            <a:spLocks noChangeShapeType="1"/>
          </p:cNvSpPr>
          <p:nvPr/>
        </p:nvSpPr>
        <p:spPr bwMode="auto">
          <a:xfrm flipH="1" flipV="1">
            <a:off x="5257800" y="43434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Flowchart: Decision 13"/>
          <p:cNvSpPr/>
          <p:nvPr/>
        </p:nvSpPr>
        <p:spPr bwMode="auto">
          <a:xfrm>
            <a:off x="4876800" y="4572000"/>
            <a:ext cx="762000" cy="457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 smtClean="0">
                <a:solidFill>
                  <a:prstClr val="black"/>
                </a:solidFill>
                <a:latin typeface="Calibri"/>
              </a:rPr>
              <a:t>1c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 smtClean="0">
                <a:solidFill>
                  <a:prstClr val="black"/>
                </a:solidFill>
                <a:latin typeface="Calibri"/>
              </a:rPr>
              <a:t>2,3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953000" y="2590800"/>
            <a:ext cx="866775" cy="33212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</a:rPr>
              <a:t>WWW</a:t>
            </a:r>
          </a:p>
        </p:txBody>
      </p:sp>
      <p:cxnSp>
        <p:nvCxnSpPr>
          <p:cNvPr id="71" name="Straight Arrow Connector 70"/>
          <p:cNvCxnSpPr>
            <a:endCxn id="40" idx="0"/>
          </p:cNvCxnSpPr>
          <p:nvPr/>
        </p:nvCxnSpPr>
        <p:spPr bwMode="auto">
          <a:xfrm rot="5400000">
            <a:off x="1460621" y="2730379"/>
            <a:ext cx="1041159" cy="1588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6"/>
                </a:gs>
                <a:gs pos="10000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AutoShape 169"/>
          <p:cNvSpPr>
            <a:spLocks noChangeArrowheads="1"/>
          </p:cNvSpPr>
          <p:nvPr/>
        </p:nvSpPr>
        <p:spPr bwMode="auto">
          <a:xfrm>
            <a:off x="6858000" y="2209800"/>
            <a:ext cx="228600" cy="990600"/>
          </a:xfrm>
          <a:prstGeom prst="upArrow">
            <a:avLst>
              <a:gd name="adj1" fmla="val 64815"/>
              <a:gd name="adj2" fmla="val 112500"/>
            </a:avLst>
          </a:prstGeom>
          <a:gradFill flip="none" rotWithShape="1">
            <a:gsLst>
              <a:gs pos="21000">
                <a:schemeClr val="tx1"/>
              </a:gs>
              <a:gs pos="9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>
              <a:solidFill>
                <a:prstClr val="black"/>
              </a:solidFill>
            </a:endParaRPr>
          </a:p>
        </p:txBody>
      </p:sp>
      <p:pic>
        <p:nvPicPr>
          <p:cNvPr id="36" name="Picture 4" descr="C:\Users\gerard\AppData\Local\Microsoft\Windows\Temporary Internet Files\Content.IE5\Q5ZYHOS6\MC90043806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5229225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C:\Users\gerard\AppData\Local\Microsoft\Windows\Temporary Internet Files\Content.IE5\Q5ZYHOS6\MC90043806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221163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 descr="C:\Users\gerard\AppData\Local\Microsoft\Windows\Temporary Internet Files\Content.IE5\Q5ZYHOS6\MC90043806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221163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 descr="C:\Users\gerard\AppData\Local\Microsoft\Windows\Temporary Internet Files\Content.IE5\Q5ZYHOS6\MC90043806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221163"/>
            <a:ext cx="434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0017 -0.1472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934 -7.40741E-7 C 0.13542 -7.40741E-7 0.18698 -0.08704 0.18698 -0.15764 L 0.18698 -0.31505 " pathEditMode="relative" rAng="0" ptsTypes="FfFF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0.00764 -0.2208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-0.09098 -0.00023 C -0.1316 -0.00023 -0.1816 -0.09004 -0.1816 -0.16319 L -0.1816 -0.32592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r>
              <a:rPr lang="en-US" sz="2800" dirty="0" smtClean="0"/>
              <a:t>Functions associated with Archiving &amp; Retrieval </a:t>
            </a:r>
            <a:r>
              <a:rPr lang="en-US" sz="2400" dirty="0" smtClean="0"/>
              <a:t>Products Archive &amp; Retrieval Facility(PARF)</a:t>
            </a:r>
            <a:endParaRPr 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Users Requirement Document (URD) [Ref.1] defines the archiving requirements as follows:</a:t>
            </a:r>
            <a:endParaRPr lang="en-GB" dirty="0" smtClean="0"/>
          </a:p>
          <a:p>
            <a:pPr lvl="1"/>
            <a:r>
              <a:rPr lang="en-US" i="1" dirty="0" smtClean="0"/>
              <a:t>PCW meteorological data must be archived. Details are to be developed, but the following are current requirements: Level 0, 1c and 2 data is required to be archived indefinitely, along with the accompanying metadata including satellite information. Level 1b data must be stored for 5 years after acquisition. </a:t>
            </a:r>
            <a:endParaRPr lang="en-GB" dirty="0" smtClean="0"/>
          </a:p>
          <a:p>
            <a:r>
              <a:rPr lang="en-US" i="1" dirty="0" smtClean="0"/>
              <a:t>The data archiving system should be able to generate any Level 1b data files on demand, starting from Level 0 data and corresponding metadata.  </a:t>
            </a:r>
            <a:endParaRPr lang="en-GB" dirty="0" smtClean="0"/>
          </a:p>
          <a:p>
            <a:pPr>
              <a:buNone/>
            </a:pPr>
            <a:r>
              <a:rPr lang="en-CA" dirty="0" smtClean="0"/>
              <a:t> 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r>
              <a:rPr lang="en-US" sz="2800" dirty="0" smtClean="0"/>
              <a:t>Functions associated with Archiving &amp; Retrieval </a:t>
            </a:r>
            <a:r>
              <a:rPr lang="en-US" sz="2400" dirty="0" smtClean="0"/>
              <a:t>Products Archive &amp; Retrieval Facility(PARF)</a:t>
            </a:r>
            <a:endParaRPr 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Product Archive and Retrieval Facility (PARF) should provide the following functions:</a:t>
            </a:r>
          </a:p>
          <a:p>
            <a:pPr lvl="1"/>
            <a:r>
              <a:rPr lang="en-US" sz="2400" dirty="0" smtClean="0"/>
              <a:t>Acquisition &amp; archiving of images data up to Level 1c</a:t>
            </a:r>
            <a:endParaRPr lang="en-GB" sz="2400" dirty="0" smtClean="0"/>
          </a:p>
          <a:p>
            <a:pPr lvl="1"/>
            <a:r>
              <a:rPr lang="en-US" sz="2400" dirty="0" smtClean="0"/>
              <a:t>Acquisition and archiving of Level 2 and above products elaborated by the MAPF</a:t>
            </a:r>
            <a:endParaRPr lang="en-GB" sz="2400" dirty="0" smtClean="0"/>
          </a:p>
          <a:p>
            <a:pPr lvl="1"/>
            <a:r>
              <a:rPr lang="en-US" sz="2400" dirty="0" smtClean="0"/>
              <a:t>Acquisition and archiving of Level 2 and above products elaborated by other entities (TBD)</a:t>
            </a:r>
            <a:endParaRPr lang="en-GB" sz="2400" dirty="0" smtClean="0"/>
          </a:p>
          <a:p>
            <a:pPr lvl="1"/>
            <a:r>
              <a:rPr lang="en-US" sz="2400" dirty="0" smtClean="0"/>
              <a:t>Generation and maintenance of catalogues covering the archived data sets </a:t>
            </a:r>
            <a:endParaRPr lang="en-GB" sz="2400" dirty="0" smtClean="0"/>
          </a:p>
          <a:p>
            <a:pPr lvl="1"/>
            <a:r>
              <a:rPr lang="en-US" sz="2400" dirty="0" smtClean="0"/>
              <a:t>Provision of on-line catalogue query and product retrieval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r>
              <a:rPr lang="en-US" sz="2800" dirty="0" smtClean="0"/>
              <a:t>Functions associated with Archiving &amp; Retrieval </a:t>
            </a:r>
            <a:r>
              <a:rPr lang="en-US" sz="2400" dirty="0" smtClean="0"/>
              <a:t>Products Archive &amp; Retrieval Facility(PARF)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Provision to the end users of a comprehensive set of services allowing access to the archived data sets and related information</a:t>
            </a:r>
            <a:endParaRPr lang="en-GB" sz="2400" dirty="0" smtClean="0"/>
          </a:p>
          <a:p>
            <a:pPr lvl="1"/>
            <a:r>
              <a:rPr lang="en-US" sz="2400" dirty="0" smtClean="0"/>
              <a:t>Provision of an information service giving access to PCW or PARF specific operations-related data</a:t>
            </a:r>
            <a:endParaRPr lang="en-GB" sz="2400" dirty="0" smtClean="0"/>
          </a:p>
          <a:p>
            <a:pPr lvl="1"/>
            <a:r>
              <a:rPr lang="en-US" sz="2400" dirty="0" smtClean="0"/>
              <a:t>Provision of an interface to the other facilities in the Ground Segment for generating/updating information of relevance to the end users covering operational aspects</a:t>
            </a:r>
            <a:endParaRPr lang="en-GB" sz="2400" dirty="0" smtClean="0"/>
          </a:p>
          <a:p>
            <a:pPr lvl="1"/>
            <a:r>
              <a:rPr lang="en-US" sz="2400" dirty="0" smtClean="0"/>
              <a:t>Distribution of products to the Product Acquisition and Dissemination Facility (PADF) (TBC)</a:t>
            </a:r>
            <a:endParaRPr lang="en-GB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1066800" y="1447800"/>
            <a:ext cx="7391400" cy="45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PARF Functional Architecture and Interfaces</a:t>
            </a:r>
          </a:p>
        </p:txBody>
      </p:sp>
      <p:sp>
        <p:nvSpPr>
          <p:cNvPr id="59" name="Rounded Rectangle 58">
            <a:hlinkHover r:id="" action="ppaction://noaction" highlightClick="1"/>
          </p:cNvPr>
          <p:cNvSpPr/>
          <p:nvPr/>
        </p:nvSpPr>
        <p:spPr bwMode="auto">
          <a:xfrm>
            <a:off x="2743200" y="3124200"/>
            <a:ext cx="2895600" cy="251459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CA" sz="900" dirty="0" smtClean="0">
                <a:solidFill>
                  <a:prstClr val="black"/>
                </a:solidFill>
              </a:rPr>
              <a:t>Products Archive </a:t>
            </a:r>
            <a:r>
              <a:rPr lang="en-CA" sz="900" dirty="0">
                <a:solidFill>
                  <a:prstClr val="black"/>
                </a:solidFill>
              </a:rPr>
              <a:t>&amp; Retrieval Facility</a:t>
            </a:r>
          </a:p>
          <a:p>
            <a:pPr algn="ctr">
              <a:defRPr/>
            </a:pPr>
            <a:r>
              <a:rPr lang="en-CA" sz="1200" b="1" dirty="0">
                <a:solidFill>
                  <a:prstClr val="black"/>
                </a:solidFill>
              </a:rPr>
              <a:t>(PARF)</a:t>
            </a:r>
          </a:p>
        </p:txBody>
      </p:sp>
      <p:sp>
        <p:nvSpPr>
          <p:cNvPr id="60" name="Rounded Rectangle 59"/>
          <p:cNvSpPr>
            <a:spLocks noChangeArrowheads="1"/>
          </p:cNvSpPr>
          <p:nvPr/>
        </p:nvSpPr>
        <p:spPr bwMode="auto">
          <a:xfrm>
            <a:off x="2971800" y="3325813"/>
            <a:ext cx="2362200" cy="2555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Acquisition</a:t>
            </a:r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2895600" y="4572000"/>
            <a:ext cx="990600" cy="358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Catalogue</a:t>
            </a:r>
          </a:p>
        </p:txBody>
      </p:sp>
      <p:sp>
        <p:nvSpPr>
          <p:cNvPr id="45064" name="Line 26"/>
          <p:cNvSpPr>
            <a:spLocks noChangeShapeType="1"/>
          </p:cNvSpPr>
          <p:nvPr/>
        </p:nvSpPr>
        <p:spPr bwMode="auto">
          <a:xfrm>
            <a:off x="3429000" y="3581400"/>
            <a:ext cx="0" cy="236538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ounded Rectangle 68"/>
          <p:cNvSpPr>
            <a:spLocks noChangeArrowheads="1"/>
          </p:cNvSpPr>
          <p:nvPr/>
        </p:nvSpPr>
        <p:spPr bwMode="auto">
          <a:xfrm>
            <a:off x="4267200" y="3810000"/>
            <a:ext cx="8382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Formatting &amp; Delivery</a:t>
            </a:r>
          </a:p>
        </p:txBody>
      </p:sp>
      <p:sp>
        <p:nvSpPr>
          <p:cNvPr id="45066" name="Line 46"/>
          <p:cNvSpPr>
            <a:spLocks noChangeShapeType="1"/>
          </p:cNvSpPr>
          <p:nvPr/>
        </p:nvSpPr>
        <p:spPr bwMode="auto">
          <a:xfrm>
            <a:off x="5105400" y="4038600"/>
            <a:ext cx="9144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29"/>
          <p:cNvSpPr>
            <a:spLocks noChangeShapeType="1"/>
          </p:cNvSpPr>
          <p:nvPr/>
        </p:nvSpPr>
        <p:spPr bwMode="auto">
          <a:xfrm>
            <a:off x="3886200" y="4038600"/>
            <a:ext cx="382588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ounded Rectangle 71"/>
          <p:cNvSpPr>
            <a:spLocks noChangeArrowheads="1"/>
          </p:cNvSpPr>
          <p:nvPr/>
        </p:nvSpPr>
        <p:spPr bwMode="auto">
          <a:xfrm>
            <a:off x="4343400" y="4495800"/>
            <a:ext cx="10668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User Services</a:t>
            </a:r>
          </a:p>
        </p:txBody>
      </p:sp>
      <p:sp>
        <p:nvSpPr>
          <p:cNvPr id="75" name="Rounded Rectangle 74"/>
          <p:cNvSpPr>
            <a:spLocks noChangeArrowheads="1"/>
          </p:cNvSpPr>
          <p:nvPr/>
        </p:nvSpPr>
        <p:spPr bwMode="auto">
          <a:xfrm>
            <a:off x="3124200" y="3810000"/>
            <a:ext cx="762000" cy="549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Archive Repository</a:t>
            </a:r>
          </a:p>
        </p:txBody>
      </p:sp>
      <p:sp>
        <p:nvSpPr>
          <p:cNvPr id="45070" name="Line 37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8575" cap="rnd">
            <a:solidFill>
              <a:srgbClr val="002060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ounded Rectangle 35"/>
          <p:cNvSpPr/>
          <p:nvPr/>
        </p:nvSpPr>
        <p:spPr bwMode="auto">
          <a:xfrm>
            <a:off x="2590800" y="1676400"/>
            <a:ext cx="12954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</a:rPr>
              <a:t>Primary Data Processing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</a:rPr>
              <a:t>(PDPF)</a:t>
            </a:r>
            <a:endParaRPr kumimoji="0" lang="en-CA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4038600" y="1676400"/>
            <a:ext cx="1295400" cy="762000"/>
          </a:xfrm>
          <a:prstGeom prst="roundRect">
            <a:avLst/>
          </a:prstGeom>
          <a:solidFill>
            <a:srgbClr val="FDB6B4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Meteorological Applications</a:t>
            </a: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 </a:t>
            </a: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Processing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(MAPF)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6019800" y="3886200"/>
            <a:ext cx="1295400" cy="914400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Products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Acquisition and Distribution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(PADF)</a:t>
            </a:r>
            <a:endParaRPr kumimoji="0" lang="en-CA" sz="1200" kern="0" dirty="0">
              <a:solidFill>
                <a:prstClr val="black"/>
              </a:solidFill>
              <a:latin typeface="Calibri"/>
              <a:ea typeface="Arial Unicode MS"/>
              <a:cs typeface="Arial Unicode MS"/>
            </a:endParaRPr>
          </a:p>
        </p:txBody>
      </p:sp>
      <p:sp>
        <p:nvSpPr>
          <p:cNvPr id="45074" name="Line 46"/>
          <p:cNvSpPr>
            <a:spLocks noChangeShapeType="1"/>
          </p:cNvSpPr>
          <p:nvPr/>
        </p:nvSpPr>
        <p:spPr bwMode="auto">
          <a:xfrm>
            <a:off x="4724400" y="24384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Flowchart: Decision 108"/>
          <p:cNvSpPr/>
          <p:nvPr/>
        </p:nvSpPr>
        <p:spPr bwMode="auto">
          <a:xfrm>
            <a:off x="4211638" y="2590800"/>
            <a:ext cx="1008062" cy="457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 smtClean="0">
                <a:solidFill>
                  <a:prstClr val="black"/>
                </a:solidFill>
                <a:latin typeface="Calibri"/>
              </a:rPr>
              <a:t>2,3</a:t>
            </a:r>
            <a:endParaRPr kumimoji="0" lang="en-CA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076" name="Line 46"/>
          <p:cNvSpPr>
            <a:spLocks noChangeShapeType="1"/>
          </p:cNvSpPr>
          <p:nvPr/>
        </p:nvSpPr>
        <p:spPr bwMode="auto">
          <a:xfrm>
            <a:off x="3276600" y="24384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Flowchart: Decision 108"/>
          <p:cNvSpPr/>
          <p:nvPr/>
        </p:nvSpPr>
        <p:spPr bwMode="auto">
          <a:xfrm>
            <a:off x="2771775" y="2565400"/>
            <a:ext cx="1008063" cy="457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 smtClean="0">
                <a:solidFill>
                  <a:prstClr val="black"/>
                </a:solidFill>
                <a:latin typeface="Calibri"/>
              </a:rPr>
              <a:t>0,1b,c</a:t>
            </a:r>
            <a:endParaRPr kumimoji="0" lang="en-CA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078" name="Line 37"/>
          <p:cNvSpPr>
            <a:spLocks noChangeShapeType="1"/>
          </p:cNvSpPr>
          <p:nvPr/>
        </p:nvSpPr>
        <p:spPr bwMode="auto">
          <a:xfrm>
            <a:off x="5410200" y="5105400"/>
            <a:ext cx="838200" cy="0"/>
          </a:xfrm>
          <a:prstGeom prst="line">
            <a:avLst/>
          </a:prstGeom>
          <a:noFill/>
          <a:ln w="28575" cap="rnd">
            <a:solidFill>
              <a:srgbClr val="002060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ounded Rectangle 44"/>
          <p:cNvSpPr/>
          <p:nvPr/>
        </p:nvSpPr>
        <p:spPr bwMode="auto">
          <a:xfrm>
            <a:off x="6248400" y="4953000"/>
            <a:ext cx="914400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</a:rPr>
              <a:t>PARF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</a:rPr>
              <a:t>USERS</a:t>
            </a:r>
          </a:p>
        </p:txBody>
      </p:sp>
      <p:sp>
        <p:nvSpPr>
          <p:cNvPr id="45080" name="Line 29"/>
          <p:cNvSpPr>
            <a:spLocks noChangeShapeType="1"/>
          </p:cNvSpPr>
          <p:nvPr/>
        </p:nvSpPr>
        <p:spPr bwMode="auto">
          <a:xfrm>
            <a:off x="3886200" y="4724400"/>
            <a:ext cx="458788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>
            <a:off x="3505200" y="4343400"/>
            <a:ext cx="0" cy="236538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3048000" y="3581400"/>
            <a:ext cx="0" cy="998538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6"/>
          <p:cNvSpPr>
            <a:spLocks noChangeShapeType="1"/>
          </p:cNvSpPr>
          <p:nvPr/>
        </p:nvSpPr>
        <p:spPr bwMode="auto">
          <a:xfrm>
            <a:off x="6705600" y="4800600"/>
            <a:ext cx="0" cy="152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1066800" y="1447800"/>
            <a:ext cx="7391400" cy="45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PARF Functional Architecture and Interfaces</a:t>
            </a:r>
            <a:br>
              <a:rPr lang="en-US" sz="2800" smtClean="0"/>
            </a:br>
            <a:r>
              <a:rPr lang="en-US" sz="2000" smtClean="0"/>
              <a:t>Other Government Agencies (mixed option)</a:t>
            </a:r>
            <a:endParaRPr lang="en-US" sz="2800" smtClean="0"/>
          </a:p>
        </p:txBody>
      </p:sp>
      <p:sp>
        <p:nvSpPr>
          <p:cNvPr id="59" name="Rounded Rectangle 58"/>
          <p:cNvSpPr/>
          <p:nvPr/>
        </p:nvSpPr>
        <p:spPr bwMode="auto">
          <a:xfrm>
            <a:off x="3810000" y="3200401"/>
            <a:ext cx="2895600" cy="251459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CA" sz="8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CA" sz="800" dirty="0" smtClean="0">
                <a:solidFill>
                  <a:prstClr val="black"/>
                </a:solidFill>
              </a:rPr>
              <a:t>Products Archive </a:t>
            </a:r>
            <a:r>
              <a:rPr lang="en-CA" sz="800" dirty="0">
                <a:solidFill>
                  <a:prstClr val="black"/>
                </a:solidFill>
              </a:rPr>
              <a:t>&amp; Retrieval Facility</a:t>
            </a:r>
          </a:p>
          <a:p>
            <a:pPr algn="ctr">
              <a:defRPr/>
            </a:pPr>
            <a:r>
              <a:rPr lang="en-CA" sz="800" dirty="0">
                <a:solidFill>
                  <a:prstClr val="black"/>
                </a:solidFill>
              </a:rPr>
              <a:t>(PARF)</a:t>
            </a:r>
          </a:p>
        </p:txBody>
      </p:sp>
      <p:sp>
        <p:nvSpPr>
          <p:cNvPr id="60" name="Rounded Rectangle 59"/>
          <p:cNvSpPr>
            <a:spLocks noChangeArrowheads="1"/>
          </p:cNvSpPr>
          <p:nvPr/>
        </p:nvSpPr>
        <p:spPr bwMode="auto">
          <a:xfrm>
            <a:off x="4038600" y="3401268"/>
            <a:ext cx="2362200" cy="25633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6000">
                <a:schemeClr val="accent6">
                  <a:lumMod val="40000"/>
                  <a:lumOff val="60000"/>
                </a:schemeClr>
              </a:gs>
              <a:gs pos="59000">
                <a:schemeClr val="accent3">
                  <a:tint val="37000"/>
                  <a:satMod val="3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Acquisition</a:t>
            </a:r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3962400" y="4648200"/>
            <a:ext cx="990600" cy="3586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6000">
                <a:schemeClr val="accent6">
                  <a:lumMod val="40000"/>
                  <a:lumOff val="60000"/>
                </a:schemeClr>
              </a:gs>
              <a:gs pos="59000">
                <a:schemeClr val="accent3">
                  <a:tint val="37000"/>
                  <a:satMod val="3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Catalogue</a:t>
            </a:r>
          </a:p>
        </p:txBody>
      </p:sp>
      <p:sp>
        <p:nvSpPr>
          <p:cNvPr id="47116" name="Line 26"/>
          <p:cNvSpPr>
            <a:spLocks noChangeShapeType="1"/>
          </p:cNvSpPr>
          <p:nvPr/>
        </p:nvSpPr>
        <p:spPr bwMode="auto">
          <a:xfrm>
            <a:off x="4495800" y="3657600"/>
            <a:ext cx="0" cy="236538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ounded Rectangle 68"/>
          <p:cNvSpPr>
            <a:spLocks noChangeArrowheads="1"/>
          </p:cNvSpPr>
          <p:nvPr/>
        </p:nvSpPr>
        <p:spPr bwMode="auto">
          <a:xfrm>
            <a:off x="5334000" y="3886200"/>
            <a:ext cx="838200" cy="4579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6000">
                <a:schemeClr val="accent6">
                  <a:lumMod val="40000"/>
                  <a:lumOff val="60000"/>
                </a:schemeClr>
              </a:gs>
              <a:gs pos="59000">
                <a:schemeClr val="accent3">
                  <a:tint val="37000"/>
                  <a:satMod val="3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Formatting &amp; Delivery</a:t>
            </a:r>
          </a:p>
        </p:txBody>
      </p:sp>
      <p:sp>
        <p:nvSpPr>
          <p:cNvPr id="47120" name="Line 46"/>
          <p:cNvSpPr>
            <a:spLocks noChangeShapeType="1"/>
          </p:cNvSpPr>
          <p:nvPr/>
        </p:nvSpPr>
        <p:spPr bwMode="auto">
          <a:xfrm>
            <a:off x="6172200" y="4114800"/>
            <a:ext cx="9144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29"/>
          <p:cNvSpPr>
            <a:spLocks noChangeShapeType="1"/>
          </p:cNvSpPr>
          <p:nvPr/>
        </p:nvSpPr>
        <p:spPr bwMode="auto">
          <a:xfrm>
            <a:off x="4953000" y="4114800"/>
            <a:ext cx="382588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ounded Rectangle 71"/>
          <p:cNvSpPr>
            <a:spLocks noChangeArrowheads="1"/>
          </p:cNvSpPr>
          <p:nvPr/>
        </p:nvSpPr>
        <p:spPr bwMode="auto">
          <a:xfrm>
            <a:off x="5410200" y="4572000"/>
            <a:ext cx="1066800" cy="685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6000">
                <a:schemeClr val="accent6">
                  <a:lumMod val="40000"/>
                  <a:lumOff val="60000"/>
                </a:schemeClr>
              </a:gs>
              <a:gs pos="59000">
                <a:schemeClr val="accent3">
                  <a:tint val="37000"/>
                  <a:satMod val="3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User Services</a:t>
            </a:r>
          </a:p>
        </p:txBody>
      </p:sp>
      <p:sp>
        <p:nvSpPr>
          <p:cNvPr id="75" name="Rounded Rectangle 74"/>
          <p:cNvSpPr>
            <a:spLocks noChangeArrowheads="1"/>
          </p:cNvSpPr>
          <p:nvPr/>
        </p:nvSpPr>
        <p:spPr bwMode="auto">
          <a:xfrm>
            <a:off x="4191000" y="3886200"/>
            <a:ext cx="762000" cy="54955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6000">
                <a:schemeClr val="accent6">
                  <a:lumMod val="40000"/>
                  <a:lumOff val="60000"/>
                </a:schemeClr>
              </a:gs>
              <a:gs pos="59000">
                <a:schemeClr val="accent3">
                  <a:tint val="37000"/>
                  <a:satMod val="3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Archive Repository</a:t>
            </a:r>
          </a:p>
        </p:txBody>
      </p:sp>
      <p:sp>
        <p:nvSpPr>
          <p:cNvPr id="47128" name="Line 37"/>
          <p:cNvSpPr>
            <a:spLocks noChangeShapeType="1"/>
          </p:cNvSpPr>
          <p:nvPr/>
        </p:nvSpPr>
        <p:spPr bwMode="auto">
          <a:xfrm>
            <a:off x="6477000" y="4724400"/>
            <a:ext cx="609600" cy="0"/>
          </a:xfrm>
          <a:prstGeom prst="line">
            <a:avLst/>
          </a:prstGeom>
          <a:noFill/>
          <a:ln w="28575" cap="rnd">
            <a:solidFill>
              <a:srgbClr val="002060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ounded Rectangle 35"/>
          <p:cNvSpPr/>
          <p:nvPr/>
        </p:nvSpPr>
        <p:spPr bwMode="auto">
          <a:xfrm>
            <a:off x="3657600" y="1752600"/>
            <a:ext cx="12954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</a:rPr>
              <a:t>Primary Data Processing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</a:rPr>
              <a:t>(PDPF)</a:t>
            </a:r>
            <a:endParaRPr kumimoji="0" lang="en-CA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105400" y="1752600"/>
            <a:ext cx="1295400" cy="762000"/>
          </a:xfrm>
          <a:prstGeom prst="roundRect">
            <a:avLst/>
          </a:prstGeom>
          <a:solidFill>
            <a:srgbClr val="FDB6B4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Meteorological Applications</a:t>
            </a: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 </a:t>
            </a: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Processing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(MAPF)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7086600" y="3962400"/>
            <a:ext cx="1295400" cy="914400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Products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Acquisition and Distribution Facility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1200" b="1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(PADF)</a:t>
            </a:r>
            <a:endParaRPr kumimoji="0" lang="en-CA" sz="1200" kern="0" dirty="0">
              <a:solidFill>
                <a:prstClr val="black"/>
              </a:solidFill>
              <a:latin typeface="Calibri"/>
              <a:ea typeface="Arial Unicode MS"/>
              <a:cs typeface="Arial Unicode MS"/>
            </a:endParaRPr>
          </a:p>
        </p:txBody>
      </p:sp>
      <p:sp>
        <p:nvSpPr>
          <p:cNvPr id="47132" name="Line 46"/>
          <p:cNvSpPr>
            <a:spLocks noChangeShapeType="1"/>
          </p:cNvSpPr>
          <p:nvPr/>
        </p:nvSpPr>
        <p:spPr bwMode="auto">
          <a:xfrm>
            <a:off x="5791200" y="2514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3" name="Line 46"/>
          <p:cNvSpPr>
            <a:spLocks noChangeShapeType="1"/>
          </p:cNvSpPr>
          <p:nvPr/>
        </p:nvSpPr>
        <p:spPr bwMode="auto">
          <a:xfrm>
            <a:off x="4343400" y="2514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4" name="Line 37"/>
          <p:cNvSpPr>
            <a:spLocks noChangeShapeType="1"/>
          </p:cNvSpPr>
          <p:nvPr/>
        </p:nvSpPr>
        <p:spPr bwMode="auto">
          <a:xfrm>
            <a:off x="6477000" y="5181600"/>
            <a:ext cx="838200" cy="0"/>
          </a:xfrm>
          <a:prstGeom prst="line">
            <a:avLst/>
          </a:prstGeom>
          <a:noFill/>
          <a:ln w="28575" cap="rnd">
            <a:solidFill>
              <a:srgbClr val="002060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ounded Rectangle 44"/>
          <p:cNvSpPr/>
          <p:nvPr/>
        </p:nvSpPr>
        <p:spPr bwMode="auto">
          <a:xfrm>
            <a:off x="7315200" y="5029200"/>
            <a:ext cx="914400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</a:rPr>
              <a:t>PARF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</a:rPr>
              <a:t>USERS</a:t>
            </a:r>
          </a:p>
        </p:txBody>
      </p:sp>
      <p:sp>
        <p:nvSpPr>
          <p:cNvPr id="47136" name="Line 29"/>
          <p:cNvSpPr>
            <a:spLocks noChangeShapeType="1"/>
          </p:cNvSpPr>
          <p:nvPr/>
        </p:nvSpPr>
        <p:spPr bwMode="auto">
          <a:xfrm>
            <a:off x="4953000" y="4800600"/>
            <a:ext cx="458788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Line 26"/>
          <p:cNvSpPr>
            <a:spLocks noChangeShapeType="1"/>
          </p:cNvSpPr>
          <p:nvPr/>
        </p:nvSpPr>
        <p:spPr bwMode="auto">
          <a:xfrm>
            <a:off x="4572000" y="4419600"/>
            <a:ext cx="0" cy="236538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26"/>
          <p:cNvSpPr>
            <a:spLocks noChangeShapeType="1"/>
          </p:cNvSpPr>
          <p:nvPr/>
        </p:nvSpPr>
        <p:spPr bwMode="auto">
          <a:xfrm>
            <a:off x="4114800" y="3657600"/>
            <a:ext cx="0" cy="998538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26"/>
          <p:cNvSpPr>
            <a:spLocks noChangeShapeType="1"/>
          </p:cNvSpPr>
          <p:nvPr/>
        </p:nvSpPr>
        <p:spPr bwMode="auto">
          <a:xfrm>
            <a:off x="7772400" y="4876800"/>
            <a:ext cx="0" cy="152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lowchart: Decision 42"/>
          <p:cNvSpPr/>
          <p:nvPr/>
        </p:nvSpPr>
        <p:spPr bwMode="auto">
          <a:xfrm>
            <a:off x="2895600" y="3352800"/>
            <a:ext cx="762000" cy="304800"/>
          </a:xfrm>
          <a:prstGeom prst="flowChartDecisi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 smtClean="0">
                <a:solidFill>
                  <a:prstClr val="black"/>
                </a:solidFill>
              </a:rPr>
              <a:t>2,3</a:t>
            </a:r>
            <a:endParaRPr lang="en-CA" sz="800" dirty="0">
              <a:solidFill>
                <a:prstClr val="black"/>
              </a:solidFill>
            </a:endParaRPr>
          </a:p>
        </p:txBody>
      </p:sp>
      <p:sp>
        <p:nvSpPr>
          <p:cNvPr id="65" name="Line 47"/>
          <p:cNvSpPr>
            <a:spLocks noChangeShapeType="1"/>
          </p:cNvSpPr>
          <p:nvPr/>
        </p:nvSpPr>
        <p:spPr bwMode="auto">
          <a:xfrm flipH="1">
            <a:off x="3048000" y="5105400"/>
            <a:ext cx="2362200" cy="0"/>
          </a:xfrm>
          <a:prstGeom prst="line">
            <a:avLst/>
          </a:prstGeom>
          <a:ln>
            <a:solidFill>
              <a:srgbClr val="000000"/>
            </a:solidFill>
            <a:headEnd type="triangle" w="sm" len="med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34" name="Rounded Rectangle 33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19200" y="1752600"/>
            <a:ext cx="1495425" cy="32979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 Other</a:t>
            </a:r>
            <a:r>
              <a:rPr lang="en-CA" sz="900" dirty="0" smtClean="0">
                <a:solidFill>
                  <a:prstClr val="black"/>
                </a:solidFill>
                <a:latin typeface="Calibri" pitchFamily="34" charset="0"/>
              </a:rPr>
              <a:t> Products Providers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1428750" y="2797175"/>
            <a:ext cx="1135063" cy="3159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Local Repository</a:t>
            </a: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1657350" y="3962400"/>
            <a:ext cx="781050" cy="228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Catalogue</a:t>
            </a:r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1676400" y="4489450"/>
            <a:ext cx="935038" cy="1873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User Services</a:t>
            </a:r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286000" y="3105150"/>
            <a:ext cx="0" cy="871538"/>
          </a:xfrm>
          <a:prstGeom prst="line">
            <a:avLst/>
          </a:prstGeom>
          <a:ln>
            <a:solidFill>
              <a:srgbClr val="000000"/>
            </a:solidFill>
            <a:headEnd type="triangle" w="sm" len="sm"/>
            <a:tailEnd type="triangl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1341438" y="5392738"/>
            <a:ext cx="1316037" cy="520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Direct Users</a:t>
            </a:r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 flipV="1">
            <a:off x="2228850" y="4659313"/>
            <a:ext cx="0" cy="725487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>
            <a:off x="1543050" y="3846513"/>
            <a:ext cx="0" cy="1528762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62" name="Rounded Rectangle 61"/>
          <p:cNvSpPr>
            <a:spLocks noChangeArrowheads="1"/>
          </p:cNvSpPr>
          <p:nvPr/>
        </p:nvSpPr>
        <p:spPr bwMode="auto">
          <a:xfrm>
            <a:off x="1333500" y="3349625"/>
            <a:ext cx="830263" cy="4810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Formatting &amp; Delivery</a:t>
            </a:r>
          </a:p>
        </p:txBody>
      </p:sp>
      <p:sp>
        <p:nvSpPr>
          <p:cNvPr id="73" name="Rounded Rectangle 72"/>
          <p:cNvSpPr>
            <a:spLocks noChangeArrowheads="1"/>
          </p:cNvSpPr>
          <p:nvPr/>
        </p:nvSpPr>
        <p:spPr bwMode="auto">
          <a:xfrm>
            <a:off x="1428750" y="2284413"/>
            <a:ext cx="1135063" cy="2603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>
                <a:solidFill>
                  <a:prstClr val="black"/>
                </a:solidFill>
                <a:latin typeface="Calibri" pitchFamily="34" charset="0"/>
              </a:rPr>
              <a:t>Products</a:t>
            </a:r>
          </a:p>
        </p:txBody>
      </p:sp>
      <p:sp>
        <p:nvSpPr>
          <p:cNvPr id="74" name="Line 59"/>
          <p:cNvSpPr>
            <a:spLocks noChangeShapeType="1"/>
          </p:cNvSpPr>
          <p:nvPr/>
        </p:nvSpPr>
        <p:spPr bwMode="auto">
          <a:xfrm>
            <a:off x="1962150" y="2560638"/>
            <a:ext cx="0" cy="252412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76" name="Line 60"/>
          <p:cNvSpPr>
            <a:spLocks noChangeShapeType="1"/>
          </p:cNvSpPr>
          <p:nvPr/>
        </p:nvSpPr>
        <p:spPr bwMode="auto">
          <a:xfrm>
            <a:off x="1790700" y="3097213"/>
            <a:ext cx="0" cy="252412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58" name="Line 46"/>
          <p:cNvSpPr>
            <a:spLocks noChangeShapeType="1"/>
          </p:cNvSpPr>
          <p:nvPr/>
        </p:nvSpPr>
        <p:spPr bwMode="auto">
          <a:xfrm flipV="1">
            <a:off x="2590800" y="4572000"/>
            <a:ext cx="457200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77" name="Line 60"/>
          <p:cNvSpPr>
            <a:spLocks noChangeShapeType="1"/>
          </p:cNvSpPr>
          <p:nvPr/>
        </p:nvSpPr>
        <p:spPr bwMode="auto">
          <a:xfrm>
            <a:off x="3276600" y="2971800"/>
            <a:ext cx="0" cy="381000"/>
          </a:xfrm>
          <a:prstGeom prst="line">
            <a:avLst/>
          </a:prstGeom>
          <a:ln>
            <a:solidFill>
              <a:srgbClr val="000000"/>
            </a:solidFill>
            <a:headEnd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79" name="Line 46"/>
          <p:cNvSpPr>
            <a:spLocks noChangeShapeType="1"/>
          </p:cNvSpPr>
          <p:nvPr/>
        </p:nvSpPr>
        <p:spPr bwMode="auto">
          <a:xfrm flipV="1">
            <a:off x="3657600" y="3505200"/>
            <a:ext cx="381000" cy="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80" name="Line 60"/>
          <p:cNvSpPr>
            <a:spLocks noChangeShapeType="1"/>
          </p:cNvSpPr>
          <p:nvPr/>
        </p:nvSpPr>
        <p:spPr bwMode="auto">
          <a:xfrm>
            <a:off x="3048000" y="4572000"/>
            <a:ext cx="0" cy="533400"/>
          </a:xfrm>
          <a:prstGeom prst="line">
            <a:avLst/>
          </a:prstGeom>
          <a:ln>
            <a:solidFill>
              <a:srgbClr val="000000"/>
            </a:solidFill>
            <a:headEnd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81" name="Line 47"/>
          <p:cNvSpPr>
            <a:spLocks noChangeShapeType="1"/>
          </p:cNvSpPr>
          <p:nvPr/>
        </p:nvSpPr>
        <p:spPr bwMode="auto">
          <a:xfrm flipH="1">
            <a:off x="3352800" y="4800600"/>
            <a:ext cx="609600" cy="0"/>
          </a:xfrm>
          <a:prstGeom prst="line">
            <a:avLst/>
          </a:prstGeom>
          <a:ln>
            <a:solidFill>
              <a:srgbClr val="000000"/>
            </a:solidFill>
            <a:headEnd type="triangle" w="sm" len="med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82" name="Line 46"/>
          <p:cNvSpPr>
            <a:spLocks noChangeShapeType="1"/>
          </p:cNvSpPr>
          <p:nvPr/>
        </p:nvSpPr>
        <p:spPr bwMode="auto">
          <a:xfrm flipV="1">
            <a:off x="2438400" y="4114800"/>
            <a:ext cx="914400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83" name="Line 60"/>
          <p:cNvSpPr>
            <a:spLocks noChangeShapeType="1"/>
          </p:cNvSpPr>
          <p:nvPr/>
        </p:nvSpPr>
        <p:spPr bwMode="auto">
          <a:xfrm>
            <a:off x="3352800" y="4114800"/>
            <a:ext cx="0" cy="685800"/>
          </a:xfrm>
          <a:prstGeom prst="line">
            <a:avLst/>
          </a:prstGeom>
          <a:ln>
            <a:solidFill>
              <a:srgbClr val="000000"/>
            </a:solidFill>
            <a:headEnd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84" name="Line 51"/>
          <p:cNvSpPr>
            <a:spLocks noChangeShapeType="1"/>
          </p:cNvSpPr>
          <p:nvPr/>
        </p:nvSpPr>
        <p:spPr bwMode="auto">
          <a:xfrm flipV="1">
            <a:off x="1905000" y="4191000"/>
            <a:ext cx="0" cy="3048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85" name="Line 46"/>
          <p:cNvSpPr>
            <a:spLocks noChangeShapeType="1"/>
          </p:cNvSpPr>
          <p:nvPr/>
        </p:nvSpPr>
        <p:spPr bwMode="auto">
          <a:xfrm flipV="1">
            <a:off x="2590800" y="2971800"/>
            <a:ext cx="685800" cy="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900">
              <a:solidFill>
                <a:prstClr val="black"/>
              </a:solidFill>
            </a:endParaRPr>
          </a:p>
        </p:txBody>
      </p:sp>
      <p:sp>
        <p:nvSpPr>
          <p:cNvPr id="63" name="Flowchart: Decision 108"/>
          <p:cNvSpPr/>
          <p:nvPr/>
        </p:nvSpPr>
        <p:spPr bwMode="auto">
          <a:xfrm>
            <a:off x="5292725" y="2636838"/>
            <a:ext cx="1008063" cy="457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 smtClean="0">
                <a:solidFill>
                  <a:prstClr val="black"/>
                </a:solidFill>
                <a:latin typeface="Calibri"/>
              </a:rPr>
              <a:t>2,3</a:t>
            </a:r>
            <a:endParaRPr kumimoji="0" lang="en-CA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Flowchart: Decision 108"/>
          <p:cNvSpPr/>
          <p:nvPr/>
        </p:nvSpPr>
        <p:spPr bwMode="auto">
          <a:xfrm>
            <a:off x="3851275" y="2611438"/>
            <a:ext cx="1008063" cy="457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 smtClean="0">
                <a:solidFill>
                  <a:prstClr val="black"/>
                </a:solidFill>
                <a:latin typeface="Calibri"/>
              </a:rPr>
              <a:t>0,1b,c</a:t>
            </a:r>
            <a:endParaRPr kumimoji="0" lang="en-CA" sz="8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Calibration, Validation, and Reprocessing</a:t>
            </a:r>
            <a:endParaRPr lang="en-US" sz="4000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CEOS WORKING GROUP on Cal/Val:</a:t>
            </a:r>
          </a:p>
          <a:p>
            <a:pPr lvl="1"/>
            <a:r>
              <a:rPr lang="en-US" sz="2400" i="1" smtClean="0"/>
              <a:t>Calibration: </a:t>
            </a:r>
            <a:r>
              <a:rPr lang="en-US" sz="2400" smtClean="0"/>
              <a:t>The process of quantitatively defining the system responses to known, controlled signal inputs.</a:t>
            </a:r>
          </a:p>
          <a:p>
            <a:pPr lvl="1"/>
            <a:r>
              <a:rPr lang="en-US" sz="2400" i="1" smtClean="0"/>
              <a:t>Validation: </a:t>
            </a:r>
            <a:r>
              <a:rPr lang="en-US" sz="2400" smtClean="0"/>
              <a:t>The process of assessing, by independent means, the quality of the data products derived from the system outputs.</a:t>
            </a:r>
          </a:p>
          <a:p>
            <a:r>
              <a:rPr lang="en-US" sz="2800" smtClean="0"/>
              <a:t>GSICS </a:t>
            </a:r>
            <a:r>
              <a:rPr lang="en-US" smtClean="0"/>
              <a:t>(Global Space-based Inter-Calibration System)</a:t>
            </a:r>
          </a:p>
          <a:p>
            <a:pPr lvl="1"/>
            <a:r>
              <a:rPr lang="en-US" sz="2400" smtClean="0"/>
              <a:t>The PCW application ground segment should be designed to adhere to GSICS conventions on Cal/Val</a:t>
            </a:r>
          </a:p>
          <a:p>
            <a:pPr lvl="1"/>
            <a:r>
              <a:rPr lang="en-US" sz="2400" smtClean="0"/>
              <a:t>Small impact on archive and reprocessing facilities</a:t>
            </a:r>
            <a:endParaRPr lang="en-GB" sz="24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smtClean="0"/>
              <a:t>PCW Mission Objectives</a:t>
            </a:r>
            <a:endParaRPr lang="en-US" smtClean="0"/>
          </a:p>
        </p:txBody>
      </p:sp>
      <p:sp>
        <p:nvSpPr>
          <p:cNvPr id="148483" name="Content Placeholder 2"/>
          <p:cNvSpPr>
            <a:spLocks noGrp="1"/>
          </p:cNvSpPr>
          <p:nvPr>
            <p:ph idx="4294967295"/>
          </p:nvPr>
        </p:nvSpPr>
        <p:spPr>
          <a:xfrm>
            <a:off x="806450" y="1341438"/>
            <a:ext cx="8229600" cy="4525962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24/7 communications in Canadian Arctic in support of:</a:t>
            </a:r>
          </a:p>
          <a:p>
            <a:pPr>
              <a:buFontTx/>
              <a:buNone/>
            </a:pPr>
            <a:r>
              <a:rPr lang="en-US" smtClean="0"/>
              <a:t>     - </a:t>
            </a:r>
            <a:r>
              <a:rPr lang="en-US" sz="2000" smtClean="0"/>
              <a:t>DND operations</a:t>
            </a:r>
          </a:p>
          <a:p>
            <a:pPr>
              <a:buFontTx/>
              <a:buNone/>
            </a:pPr>
            <a:r>
              <a:rPr lang="en-US" sz="2000" smtClean="0"/>
              <a:t>      - air and marine traffic</a:t>
            </a:r>
          </a:p>
          <a:p>
            <a:pPr>
              <a:buFontTx/>
              <a:buNone/>
            </a:pPr>
            <a:r>
              <a:rPr lang="en-US" sz="2000" smtClean="0"/>
              <a:t>      - communities</a:t>
            </a:r>
          </a:p>
          <a:p>
            <a:r>
              <a:rPr lang="en-US" smtClean="0"/>
              <a:t>24/7 high spatial resolution meteorological</a:t>
            </a:r>
            <a:br>
              <a:rPr lang="en-US" smtClean="0"/>
            </a:br>
            <a:r>
              <a:rPr lang="en-US" smtClean="0"/>
              <a:t>data above 50º N in support of:</a:t>
            </a:r>
          </a:p>
          <a:p>
            <a:pPr lvl="1"/>
            <a:r>
              <a:rPr lang="en-US" smtClean="0"/>
              <a:t>Numerical Weather Prediction (short to medium range)</a:t>
            </a:r>
          </a:p>
          <a:p>
            <a:pPr lvl="1"/>
            <a:r>
              <a:rPr lang="en-US" smtClean="0"/>
              <a:t>Environmental monitoring, emergency response</a:t>
            </a:r>
          </a:p>
          <a:p>
            <a:pPr lvl="1"/>
            <a:r>
              <a:rPr lang="en-US" smtClean="0"/>
              <a:t>Climate monitoring </a:t>
            </a:r>
          </a:p>
          <a:p>
            <a:r>
              <a:rPr lang="en-US" smtClean="0"/>
              <a:t>Space and Weather Monitoring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Functions associated with Calibration and Validation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Within PDPF: </a:t>
            </a:r>
          </a:p>
          <a:p>
            <a:pPr lvl="1"/>
            <a:r>
              <a:rPr lang="en-US" sz="2400" dirty="0" smtClean="0"/>
              <a:t>Perform routine modification of calibration coefficients (using on-board measurements)</a:t>
            </a:r>
          </a:p>
          <a:p>
            <a:pPr lvl="1"/>
            <a:r>
              <a:rPr lang="en-US" sz="2400" dirty="0" smtClean="0"/>
              <a:t>Monitor and update the calibration values used to generate Level 1c images</a:t>
            </a:r>
          </a:p>
          <a:p>
            <a:pPr lvl="1"/>
            <a:r>
              <a:rPr lang="en-US" sz="2400" dirty="0" smtClean="0"/>
              <a:t>Forward the calibration constants values to the Meteorological Product Application Facility (MAPF)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Functions associated with Calibration and Validation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en-US" sz="2800" dirty="0" smtClean="0"/>
              <a:t>Within MAPF: </a:t>
            </a:r>
          </a:p>
          <a:p>
            <a:pPr lvl="1"/>
            <a:r>
              <a:rPr lang="en-US" sz="2400" dirty="0" smtClean="0"/>
              <a:t>Assess the quality of the calibration coefficients using meteorological data</a:t>
            </a:r>
          </a:p>
          <a:p>
            <a:pPr lvl="1"/>
            <a:r>
              <a:rPr lang="en-US" sz="2400" dirty="0" smtClean="0"/>
              <a:t>Propose recommendations to the PDPF in preparation for next image</a:t>
            </a:r>
          </a:p>
          <a:p>
            <a:pPr lvl="1"/>
            <a:r>
              <a:rPr lang="en-US" sz="2400" dirty="0" smtClean="0"/>
              <a:t>Perform routine validation through inter-comparison as part of GSICS activities</a:t>
            </a:r>
          </a:p>
          <a:p>
            <a:pPr lvl="1"/>
            <a:r>
              <a:rPr lang="en-US" sz="2400" dirty="0" smtClean="0"/>
              <a:t>Analyze historical calibration data to find out if a problem exists</a:t>
            </a:r>
          </a:p>
          <a:p>
            <a:pPr lvl="1"/>
            <a:r>
              <a:rPr lang="en-US" sz="2400" dirty="0" smtClean="0"/>
              <a:t>Perform reprocessing of past products, as required, using the Reprocessing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1066800" y="1447800"/>
            <a:ext cx="7391400" cy="45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PCW Application Ground Segment Functional Architecture: Reprocessing Facility</a:t>
            </a:r>
            <a:endParaRPr lang="en-US" sz="2000" smtClean="0"/>
          </a:p>
        </p:txBody>
      </p:sp>
      <p:sp>
        <p:nvSpPr>
          <p:cNvPr id="267" name="Rounded Rectangle 6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0200" y="4267199"/>
            <a:ext cx="4838700" cy="10858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CA" sz="9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9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9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CA" sz="90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Reprocessing  Facility </a:t>
            </a:r>
            <a:r>
              <a:rPr lang="en-CA" sz="1200" b="1" dirty="0">
                <a:solidFill>
                  <a:prstClr val="black"/>
                </a:solidFill>
                <a:latin typeface="Calibri" pitchFamily="34" charset="0"/>
              </a:rPr>
              <a:t>(RF)</a:t>
            </a:r>
          </a:p>
        </p:txBody>
      </p:sp>
      <p:sp>
        <p:nvSpPr>
          <p:cNvPr id="268" name="Rounded Rectangle 7"/>
          <p:cNvSpPr>
            <a:spLocks noChangeArrowheads="1"/>
          </p:cNvSpPr>
          <p:nvPr/>
        </p:nvSpPr>
        <p:spPr bwMode="auto">
          <a:xfrm>
            <a:off x="5638800" y="1905000"/>
            <a:ext cx="1771650" cy="1104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Meteorological Applications</a:t>
            </a: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Processing  Facility </a:t>
            </a:r>
            <a:r>
              <a:rPr lang="en-CA" sz="1200" b="1" dirty="0">
                <a:solidFill>
                  <a:prstClr val="black"/>
                </a:solidFill>
                <a:latin typeface="Calibri" pitchFamily="34" charset="0"/>
              </a:rPr>
              <a:t>(MAPF)</a:t>
            </a:r>
          </a:p>
        </p:txBody>
      </p:sp>
      <p:sp>
        <p:nvSpPr>
          <p:cNvPr id="269" name="Rounded Rectangle 10"/>
          <p:cNvSpPr>
            <a:spLocks noChangeArrowheads="1"/>
          </p:cNvSpPr>
          <p:nvPr/>
        </p:nvSpPr>
        <p:spPr bwMode="auto">
          <a:xfrm>
            <a:off x="1533525" y="1905000"/>
            <a:ext cx="2809875" cy="1600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Products Archive and Retrieval Facility </a:t>
            </a:r>
          </a:p>
          <a:p>
            <a:pPr algn="ctr">
              <a:defRPr/>
            </a:pPr>
            <a:r>
              <a:rPr lang="en-CA" sz="1200" b="1" dirty="0">
                <a:solidFill>
                  <a:prstClr val="black"/>
                </a:solidFill>
                <a:latin typeface="Calibri" pitchFamily="34" charset="0"/>
              </a:rPr>
              <a:t>(PARF)</a:t>
            </a:r>
          </a:p>
        </p:txBody>
      </p:sp>
      <p:sp>
        <p:nvSpPr>
          <p:cNvPr id="270" name="Rounded Rectangle 6"/>
          <p:cNvSpPr>
            <a:spLocks noChangeArrowheads="1"/>
          </p:cNvSpPr>
          <p:nvPr/>
        </p:nvSpPr>
        <p:spPr bwMode="auto">
          <a:xfrm>
            <a:off x="2438400" y="2743200"/>
            <a:ext cx="828675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GSICS Products &amp;</a:t>
            </a: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Calibration</a:t>
            </a: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Repository</a:t>
            </a:r>
          </a:p>
        </p:txBody>
      </p:sp>
      <p:sp>
        <p:nvSpPr>
          <p:cNvPr id="271" name="Rounded Rectangle 6"/>
          <p:cNvSpPr>
            <a:spLocks noChangeArrowheads="1"/>
          </p:cNvSpPr>
          <p:nvPr/>
        </p:nvSpPr>
        <p:spPr bwMode="auto">
          <a:xfrm>
            <a:off x="3352800" y="2819400"/>
            <a:ext cx="790575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Level 1</a:t>
            </a: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Repository</a:t>
            </a:r>
          </a:p>
        </p:txBody>
      </p:sp>
      <p:sp>
        <p:nvSpPr>
          <p:cNvPr id="272" name="Rounded Rectangle 6"/>
          <p:cNvSpPr>
            <a:spLocks noChangeArrowheads="1"/>
          </p:cNvSpPr>
          <p:nvPr/>
        </p:nvSpPr>
        <p:spPr bwMode="auto">
          <a:xfrm>
            <a:off x="1752600" y="2438400"/>
            <a:ext cx="2133600" cy="228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Levels 2 &amp; above Products Repository</a:t>
            </a:r>
          </a:p>
        </p:txBody>
      </p:sp>
      <p:sp>
        <p:nvSpPr>
          <p:cNvPr id="51211" name="Line 148"/>
          <p:cNvSpPr>
            <a:spLocks noChangeShapeType="1"/>
          </p:cNvSpPr>
          <p:nvPr/>
        </p:nvSpPr>
        <p:spPr bwMode="auto">
          <a:xfrm flipH="1" flipV="1">
            <a:off x="3886200" y="2590800"/>
            <a:ext cx="25146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49"/>
          <p:cNvSpPr>
            <a:spLocks noChangeShapeType="1"/>
          </p:cNvSpPr>
          <p:nvPr/>
        </p:nvSpPr>
        <p:spPr bwMode="auto">
          <a:xfrm flipH="1" flipV="1">
            <a:off x="1981200" y="3276600"/>
            <a:ext cx="0" cy="121920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" name="Rounded Rectangle 6"/>
          <p:cNvSpPr>
            <a:spLocks noChangeArrowheads="1"/>
          </p:cNvSpPr>
          <p:nvPr/>
        </p:nvSpPr>
        <p:spPr bwMode="auto">
          <a:xfrm>
            <a:off x="1752600" y="4495800"/>
            <a:ext cx="1857375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Level 0 to 1</a:t>
            </a: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Processing</a:t>
            </a:r>
          </a:p>
        </p:txBody>
      </p:sp>
      <p:sp>
        <p:nvSpPr>
          <p:cNvPr id="51214" name="Line 153"/>
          <p:cNvSpPr>
            <a:spLocks noChangeShapeType="1"/>
          </p:cNvSpPr>
          <p:nvPr/>
        </p:nvSpPr>
        <p:spPr bwMode="auto">
          <a:xfrm>
            <a:off x="3581400" y="4724400"/>
            <a:ext cx="122872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Line 154"/>
          <p:cNvSpPr>
            <a:spLocks noChangeShapeType="1"/>
          </p:cNvSpPr>
          <p:nvPr/>
        </p:nvSpPr>
        <p:spPr bwMode="auto">
          <a:xfrm flipV="1">
            <a:off x="3505200" y="3276600"/>
            <a:ext cx="0" cy="1228725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Line 156"/>
          <p:cNvSpPr>
            <a:spLocks noChangeShapeType="1"/>
          </p:cNvSpPr>
          <p:nvPr/>
        </p:nvSpPr>
        <p:spPr bwMode="auto">
          <a:xfrm flipH="1" flipV="1">
            <a:off x="5486400" y="2590800"/>
            <a:ext cx="9525" cy="1952625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" name="Flowchart: Decision 13"/>
          <p:cNvSpPr>
            <a:spLocks noChangeArrowheads="1"/>
          </p:cNvSpPr>
          <p:nvPr/>
        </p:nvSpPr>
        <p:spPr bwMode="auto">
          <a:xfrm>
            <a:off x="1676400" y="3733800"/>
            <a:ext cx="620713" cy="330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L0</a:t>
            </a:r>
          </a:p>
        </p:txBody>
      </p:sp>
      <p:sp>
        <p:nvSpPr>
          <p:cNvPr id="51218" name="Line 165"/>
          <p:cNvSpPr>
            <a:spLocks noChangeShapeType="1"/>
          </p:cNvSpPr>
          <p:nvPr/>
        </p:nvSpPr>
        <p:spPr bwMode="auto">
          <a:xfrm flipV="1">
            <a:off x="6248400" y="4724400"/>
            <a:ext cx="5334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0" name="Rounded Rectangle 6"/>
          <p:cNvSpPr>
            <a:spLocks noChangeArrowheads="1"/>
          </p:cNvSpPr>
          <p:nvPr/>
        </p:nvSpPr>
        <p:spPr bwMode="auto">
          <a:xfrm>
            <a:off x="5867400" y="2400300"/>
            <a:ext cx="13335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Levels 2 &amp; above Processing</a:t>
            </a:r>
          </a:p>
        </p:txBody>
      </p:sp>
      <p:sp>
        <p:nvSpPr>
          <p:cNvPr id="291" name="Rounded Rectangle 6"/>
          <p:cNvSpPr>
            <a:spLocks noChangeArrowheads="1"/>
          </p:cNvSpPr>
          <p:nvPr/>
        </p:nvSpPr>
        <p:spPr bwMode="auto">
          <a:xfrm>
            <a:off x="4791075" y="4495800"/>
            <a:ext cx="1495425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Levels 2 &amp; above Processing</a:t>
            </a:r>
          </a:p>
        </p:txBody>
      </p:sp>
      <p:sp>
        <p:nvSpPr>
          <p:cNvPr id="35" name="Rounded Rectangle 6"/>
          <p:cNvSpPr>
            <a:spLocks noChangeArrowheads="1"/>
          </p:cNvSpPr>
          <p:nvPr/>
        </p:nvSpPr>
        <p:spPr bwMode="auto">
          <a:xfrm>
            <a:off x="1600200" y="2819400"/>
            <a:ext cx="790575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Level 0</a:t>
            </a:r>
          </a:p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  <a:latin typeface="Calibri" pitchFamily="34" charset="0"/>
              </a:rPr>
              <a:t>Repository</a:t>
            </a:r>
          </a:p>
        </p:txBody>
      </p:sp>
      <p:sp>
        <p:nvSpPr>
          <p:cNvPr id="36" name="Flowchart: Decision 13"/>
          <p:cNvSpPr>
            <a:spLocks noChangeArrowheads="1"/>
          </p:cNvSpPr>
          <p:nvPr/>
        </p:nvSpPr>
        <p:spPr bwMode="auto">
          <a:xfrm>
            <a:off x="3200400" y="3733800"/>
            <a:ext cx="620713" cy="330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L1</a:t>
            </a:r>
          </a:p>
        </p:txBody>
      </p:sp>
      <p:sp>
        <p:nvSpPr>
          <p:cNvPr id="37" name="Flowchart: Decision 13"/>
          <p:cNvSpPr>
            <a:spLocks noChangeArrowheads="1"/>
          </p:cNvSpPr>
          <p:nvPr/>
        </p:nvSpPr>
        <p:spPr bwMode="auto">
          <a:xfrm>
            <a:off x="5105400" y="3733800"/>
            <a:ext cx="762000" cy="330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2,3</a:t>
            </a:r>
          </a:p>
        </p:txBody>
      </p:sp>
      <p:sp>
        <p:nvSpPr>
          <p:cNvPr id="38" name="Flowchart: Decision 13"/>
          <p:cNvSpPr>
            <a:spLocks noChangeArrowheads="1"/>
          </p:cNvSpPr>
          <p:nvPr/>
        </p:nvSpPr>
        <p:spPr bwMode="auto">
          <a:xfrm>
            <a:off x="3886200" y="4572000"/>
            <a:ext cx="620713" cy="330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L1</a:t>
            </a:r>
          </a:p>
        </p:txBody>
      </p:sp>
      <p:sp>
        <p:nvSpPr>
          <p:cNvPr id="51225" name="Line 154"/>
          <p:cNvSpPr>
            <a:spLocks noChangeShapeType="1"/>
          </p:cNvSpPr>
          <p:nvPr/>
        </p:nvSpPr>
        <p:spPr bwMode="auto">
          <a:xfrm flipV="1">
            <a:off x="2819400" y="3352800"/>
            <a:ext cx="0" cy="114300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Flowchart: Decision 13"/>
          <p:cNvSpPr>
            <a:spLocks noChangeArrowheads="1"/>
          </p:cNvSpPr>
          <p:nvPr/>
        </p:nvSpPr>
        <p:spPr bwMode="auto">
          <a:xfrm>
            <a:off x="4648200" y="2438400"/>
            <a:ext cx="685800" cy="330200"/>
          </a:xfrm>
          <a:prstGeom prst="flowChartDecision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800" kern="0" dirty="0">
                <a:solidFill>
                  <a:prstClr val="black"/>
                </a:solidFill>
                <a:latin typeface="Calibri"/>
                <a:ea typeface="Arial Unicode MS"/>
                <a:cs typeface="Arial Unicode MS"/>
              </a:rPr>
              <a:t>2,3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6781800" y="4495800"/>
            <a:ext cx="914400" cy="457200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</a:rPr>
              <a:t>Off-Line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CA" sz="900" kern="0" dirty="0">
                <a:solidFill>
                  <a:prstClr val="black"/>
                </a:solidFill>
                <a:latin typeface="Calibri"/>
              </a:rPr>
              <a:t>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Functions associated with Mission Monitoring, Reporting, &amp; User Support</a:t>
            </a:r>
            <a:endParaRPr lang="en-US" smtClean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Mission monitoring and reporting (within MAPF):</a:t>
            </a:r>
            <a:endParaRPr lang="en-US" smtClean="0"/>
          </a:p>
          <a:p>
            <a:pPr lvl="1"/>
            <a:r>
              <a:rPr lang="en-CA" sz="2400" smtClean="0"/>
              <a:t>Product quality assessment </a:t>
            </a:r>
          </a:p>
          <a:p>
            <a:pPr lvl="1"/>
            <a:r>
              <a:rPr lang="en-CA" sz="2400" smtClean="0"/>
              <a:t>Provision of statistics on product delivery, timeliness, availability</a:t>
            </a:r>
          </a:p>
          <a:p>
            <a:pPr lvl="1"/>
            <a:r>
              <a:rPr lang="en-CA" sz="2400" smtClean="0"/>
              <a:t>Preparation of reports for users and management</a:t>
            </a:r>
          </a:p>
          <a:p>
            <a:r>
              <a:rPr lang="en-CA" sz="2800" smtClean="0"/>
              <a:t>User support (within PARF and PADF)</a:t>
            </a:r>
            <a:r>
              <a:rPr lang="en-CA" smtClean="0"/>
              <a:t>:</a:t>
            </a:r>
          </a:p>
          <a:p>
            <a:pPr lvl="1"/>
            <a:r>
              <a:rPr lang="en-CA" sz="2400" smtClean="0"/>
              <a:t>Answer to queries</a:t>
            </a:r>
          </a:p>
          <a:p>
            <a:pPr lvl="1"/>
            <a:r>
              <a:rPr lang="en-CA" sz="2400" smtClean="0"/>
              <a:t>Interface with users for PARF and other products</a:t>
            </a:r>
          </a:p>
          <a:p>
            <a:pPr lvl="1"/>
            <a:r>
              <a:rPr lang="en-CA" sz="2400" smtClean="0"/>
              <a:t>Elaboration and distribution of information material (written form or web-based)</a:t>
            </a:r>
            <a:endParaRPr lang="en-GB" sz="24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 idx="4294967295"/>
          </p:nvPr>
        </p:nvSpPr>
        <p:spPr>
          <a:xfrm>
            <a:off x="357188" y="3357563"/>
            <a:ext cx="8286750" cy="1362075"/>
          </a:xfrm>
        </p:spPr>
        <p:txBody>
          <a:bodyPr/>
          <a:lstStyle/>
          <a:p>
            <a:pPr algn="ctr"/>
            <a:r>
              <a:rPr lang="en-US" smtClean="0"/>
              <a:t>BASELINE LIST OF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971550" y="1412875"/>
            <a:ext cx="7715250" cy="453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Baseline List of PCW Products (1)</a:t>
            </a:r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1828800"/>
          <a:ext cx="6934199" cy="312420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tblPr>
              <a:tblGrid>
                <a:gridCol w="1910019"/>
                <a:gridCol w="622832"/>
                <a:gridCol w="760893"/>
                <a:gridCol w="3640455"/>
              </a:tblGrid>
              <a:tr h="41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PRODUCT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Repeat Cycle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Latency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Times New Roman"/>
                        </a:rPr>
                        <a:t>COMMENT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4936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Level 1c imagery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D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/>
                        </a:rPr>
                        <a:t>15 min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D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/>
                        </a:rPr>
                        <a:t>15 min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D62E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Calibrated, mapped to standard grid (15 min refresh)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D62E"/>
                    </a:solidFill>
                  </a:tcPr>
                </a:tc>
              </a:tr>
              <a:tr h="211528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Level 2 imagery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D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/>
                        </a:rPr>
                        <a:t>15 min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D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/>
                        </a:rPr>
                        <a:t>30 min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D62E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Composite of 2 satellites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D62E"/>
                    </a:solidFill>
                  </a:tcPr>
                </a:tc>
              </a:tr>
              <a:tr h="414936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AMV: Atmospheric Motion Vectors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Times New Roman"/>
                        </a:rPr>
                        <a:t>1 hour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Times New Roman"/>
                        </a:rPr>
                        <a:t>1 hour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Latency is </a:t>
                      </a:r>
                      <a:r>
                        <a:rPr lang="en-US" sz="1200" b="0" i="0" u="none" strike="noStrike" dirty="0" err="1">
                          <a:latin typeface="Times New Roman"/>
                        </a:rPr>
                        <a:t>w.r.t</a:t>
                      </a:r>
                      <a:r>
                        <a:rPr lang="en-US" sz="1200" b="0" i="0" u="none" strike="noStrike" dirty="0">
                          <a:latin typeface="Times New Roman"/>
                        </a:rPr>
                        <a:t>. oldest image of triplets/duos used for tracking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</a:tr>
              <a:tr h="211528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Cloud mask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Times New Roman"/>
                        </a:rPr>
                        <a:t>15 min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Times New Roman"/>
                        </a:rPr>
                        <a:t>30 min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>
                          <a:latin typeface="Times New Roman"/>
                        </a:rPr>
                        <a:t>Important for direct assimilation of radiances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</a:tr>
              <a:tr h="414936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Cloud height, amount, emissivity, temperature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/>
                        </a:rPr>
                        <a:t>15 min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/>
                        </a:rPr>
                        <a:t>30 min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Important for AMV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</a:tr>
              <a:tr h="414936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Volcanic ash height (optical depth)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/>
                        </a:rPr>
                        <a:t>15 min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/>
                        </a:rPr>
                        <a:t>30 min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When active.  Done at Dorval volcanic ash advisory center.  Could develop a SO2 product as well.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</a:tr>
              <a:tr h="211528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Fog and surface visibility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Times New Roman"/>
                        </a:rPr>
                        <a:t>15 min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Times New Roman"/>
                        </a:rPr>
                        <a:t>30 min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</a:tr>
              <a:tr h="414936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Forest fires. Hot spots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 hours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hour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Product elaborated either, or both at CCRS and CFC</a:t>
                      </a:r>
                    </a:p>
                  </a:txBody>
                  <a:tcPr marL="7301" marR="7301" marT="73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1447800" y="50292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1200" b="1">
                <a:solidFill>
                  <a:srgbClr val="000000"/>
                </a:solidFill>
              </a:rPr>
              <a:t>Baseline List of Products from PCW Imager (as of 16 September 2010)</a:t>
            </a:r>
            <a:endParaRPr lang="en-CA" altLang="zh-TW" sz="1200">
              <a:solidFill>
                <a:srgbClr val="000000"/>
              </a:solidFill>
            </a:endParaRPr>
          </a:p>
          <a:p>
            <a:pPr algn="ctr" eaLnBrk="0" hangingPunct="0"/>
            <a:r>
              <a:rPr lang="en-US" altLang="zh-TW" sz="1200" b="1">
                <a:solidFill>
                  <a:srgbClr val="000000"/>
                </a:solidFill>
              </a:rPr>
              <a:t>Imagery and Priority 1 Products</a:t>
            </a:r>
            <a:endParaRPr lang="en-CA" altLang="zh-TW" sz="1200">
              <a:solidFill>
                <a:srgbClr val="000000"/>
              </a:solidFill>
            </a:endParaRPr>
          </a:p>
          <a:p>
            <a:pPr algn="ctr" eaLnBrk="0" hangingPunct="0"/>
            <a:r>
              <a:rPr lang="en-US" altLang="zh-TW" sz="1200" b="1">
                <a:solidFill>
                  <a:srgbClr val="000000"/>
                </a:solidFill>
              </a:rPr>
              <a:t>Note: Near real time products are derived from Level 1c</a:t>
            </a:r>
            <a:endParaRPr lang="en-US" altLang="zh-TW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8200" y="1371600"/>
            <a:ext cx="8077200" cy="4800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Baseline List of PCW Products (2)</a:t>
            </a:r>
            <a:endParaRPr lang="en-US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1524000"/>
          <a:ext cx="7086600" cy="3895596"/>
        </p:xfrm>
        <a:graphic>
          <a:graphicData uri="http://schemas.openxmlformats.org/drawingml/2006/table">
            <a:tbl>
              <a:tblPr>
                <a:effectLst>
                  <a:innerShdw blurRad="69850" dist="50800" dir="13500000">
                    <a:srgbClr val="000000">
                      <a:alpha val="50000"/>
                    </a:srgbClr>
                  </a:innerShdw>
                </a:effectLst>
              </a:tblPr>
              <a:tblGrid>
                <a:gridCol w="2133878"/>
                <a:gridCol w="800033"/>
                <a:gridCol w="672710"/>
                <a:gridCol w="3479979"/>
              </a:tblGrid>
              <a:tr h="422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MS Mincho"/>
                          <a:cs typeface="Times New Roman"/>
                        </a:rPr>
                        <a:t>PRODUCT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MS Mincho"/>
                          <a:cs typeface="Times New Roman"/>
                        </a:rPr>
                        <a:t>Repeat Cycle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/>
                          <a:ea typeface="MS Mincho"/>
                          <a:cs typeface="Times New Roman"/>
                        </a:rPr>
                        <a:t>Latency</a:t>
                      </a:r>
                      <a:endParaRPr lang="en-CA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MS Mincho"/>
                          <a:cs typeface="Times New Roman"/>
                        </a:rPr>
                        <a:t>COMMENT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Ice motion 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vector</a:t>
                      </a: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TBD</a:t>
                      </a:r>
                      <a:endParaRPr lang="en-CA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TBD</a:t>
                      </a:r>
                      <a:endParaRPr lang="en-CA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To be defined (e.g. Canadian Ice Service)</a:t>
                      </a:r>
                      <a:endParaRPr lang="en-CA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Snow/ice mapping (cover and depth)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6 hours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6 hours</a:t>
                      </a:r>
                      <a:endParaRPr lang="en-CA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Derived from 15 min. Resolution 2 km. May include snow grain size.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SST: sea surface temperature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hour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2 hours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Resolution 4 km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LST: land surface temperature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hour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2 hours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Resolution 4 km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</a:tr>
              <a:tr h="24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Surface </a:t>
                      </a:r>
                      <a:r>
                        <a:rPr lang="en-US" sz="1200" dirty="0" err="1">
                          <a:latin typeface="Times New Roman"/>
                          <a:ea typeface="MS Mincho"/>
                          <a:cs typeface="Times New Roman"/>
                        </a:rPr>
                        <a:t>albedo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6 hours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6 hours</a:t>
                      </a:r>
                      <a:endParaRPr lang="en-CA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Resolution 10 km. Could be done at CCRS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</a:tr>
              <a:tr h="24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Aerosol optical depth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3 hours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6 hours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Resolution 10 km</a:t>
                      </a:r>
                      <a:endParaRPr lang="en-CA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</a:tr>
              <a:tr h="24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Atmospheric stability index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1 hour</a:t>
                      </a:r>
                      <a:endParaRPr lang="en-CA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hour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Resolution 10 km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</a:tr>
              <a:tr h="24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Aircraft</a:t>
                      </a: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 icing threat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hour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15 min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Resolution 10 km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</a:tr>
              <a:tr h="24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Total ozone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hour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hour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Resolution 10 km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F9FF"/>
                    </a:solidFill>
                  </a:tcPr>
                </a:tc>
              </a:tr>
              <a:tr h="60081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Note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: Level </a:t>
                      </a: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2 products are retrievals made from Level 1c.  Level 3 products defined at a coarser resolution. Surface parameters are only available in clear air (mask =0) or when the sun angle allows.  In areas devoid of observations, the pixels are either left blank or replaced by a previously obtained value.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396" name="Rectangle 1"/>
          <p:cNvSpPr>
            <a:spLocks noChangeArrowheads="1"/>
          </p:cNvSpPr>
          <p:nvPr/>
        </p:nvSpPr>
        <p:spPr bwMode="auto">
          <a:xfrm>
            <a:off x="1752600" y="5562600"/>
            <a:ext cx="612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200" b="1">
                <a:solidFill>
                  <a:srgbClr val="000000"/>
                </a:solidFill>
              </a:rPr>
              <a:t>Baseline List of Products from PCW Imager (as of 16 September 2010)</a:t>
            </a:r>
            <a:endParaRPr lang="en-US" altLang="ja-JP" sz="1200" b="1">
              <a:solidFill>
                <a:srgbClr val="000000"/>
              </a:solidFill>
            </a:endParaRPr>
          </a:p>
          <a:p>
            <a:pPr algn="ctr" eaLnBrk="0" hangingPunct="0"/>
            <a:r>
              <a:rPr lang="en-US" altLang="ja-JP" sz="1200" b="1">
                <a:solidFill>
                  <a:srgbClr val="000000"/>
                </a:solidFill>
              </a:rPr>
              <a:t>Priority 2 - Level 2/3 generated by EC</a:t>
            </a:r>
            <a:r>
              <a:rPr lang="en-CA" altLang="zh-TW" sz="12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71550" y="1412875"/>
            <a:ext cx="7715250" cy="45307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Baseline List of PCW Products (3)</a:t>
            </a:r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844824"/>
          <a:ext cx="6864424" cy="292425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tblPr>
              <a:tblGrid>
                <a:gridCol w="2066978"/>
                <a:gridCol w="774951"/>
                <a:gridCol w="739471"/>
                <a:gridCol w="3283024"/>
              </a:tblGrid>
              <a:tr h="517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MS Mincho"/>
                          <a:cs typeface="Times New Roman"/>
                        </a:rPr>
                        <a:t>PRODUCT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MS Mincho"/>
                          <a:cs typeface="Times New Roman"/>
                        </a:rPr>
                        <a:t>Repeat Cycle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MS Mincho"/>
                          <a:cs typeface="Times New Roman"/>
                        </a:rPr>
                        <a:t>Latency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Times New Roman"/>
                          <a:ea typeface="MS Mincho"/>
                          <a:cs typeface="Times New Roman"/>
                        </a:rPr>
                        <a:t>COMMENT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0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Vegetation Index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day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1 day</a:t>
                      </a:r>
                      <a:endParaRPr lang="en-CA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Resolution 1 km</a:t>
                      </a:r>
                      <a:endParaRPr lang="en-CA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</a:tr>
              <a:tr h="517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FPAR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day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day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Fraction of Absorbed Photosynthetically Active Radiation. </a:t>
                      </a:r>
                      <a:r>
                        <a:rPr lang="en-US" sz="1200" dirty="0" smtClean="0">
                          <a:latin typeface="Times New Roman"/>
                          <a:ea typeface="MS Mincho"/>
                          <a:cs typeface="Times New Roman"/>
                        </a:rPr>
                        <a:t>Resolution </a:t>
                      </a: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km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</a:tr>
              <a:tr h="300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LAI: Leaf Area Index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day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day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Resolution 2 km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</a:tr>
              <a:tr h="300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Radiative fluxes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hour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day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Resolution 10 km (SW, LW, PAR at surface and TOA)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833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Land surface emissivity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1 day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1 day</a:t>
                      </a:r>
                      <a:endParaRPr lang="en-CA" sz="12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4km consistent with LST product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D00"/>
                    </a:solidFill>
                  </a:tcPr>
                </a:tc>
              </a:tr>
              <a:tr h="517637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 Archive Products:  Levels 0, 1c and 2 are archived forever at CMC, and Level 1b for 5 years. In addition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rotating</a:t>
                      </a:r>
                      <a:r>
                        <a:rPr lang="en-US" sz="1200" dirty="0">
                          <a:latin typeface="Times New Roman"/>
                          <a:ea typeface="MS Mincho"/>
                          <a:cs typeface="Times New Roman"/>
                        </a:rPr>
                        <a:t> archive of Level 0 at ground receiving station.</a:t>
                      </a:r>
                      <a:endParaRPr lang="en-CA" sz="12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356" marR="67356" marT="67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444" name="Rectangle 1"/>
          <p:cNvSpPr>
            <a:spLocks noChangeArrowheads="1"/>
          </p:cNvSpPr>
          <p:nvPr/>
        </p:nvSpPr>
        <p:spPr bwMode="auto">
          <a:xfrm>
            <a:off x="1752600" y="4876800"/>
            <a:ext cx="6624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200" b="1">
                <a:solidFill>
                  <a:srgbClr val="000000"/>
                </a:solidFill>
              </a:rPr>
              <a:t>Baseline List of Products from PCW Imager (as of 16 September 2010)</a:t>
            </a:r>
            <a:endParaRPr lang="en-CA" altLang="zh-TW" sz="1200">
              <a:solidFill>
                <a:srgbClr val="000000"/>
              </a:solidFill>
            </a:endParaRPr>
          </a:p>
          <a:p>
            <a:pPr algn="ctr" eaLnBrk="0" hangingPunct="0"/>
            <a:r>
              <a:rPr lang="en-US" altLang="zh-TW" sz="1200" b="1">
                <a:solidFill>
                  <a:srgbClr val="000000"/>
                </a:solidFill>
              </a:rPr>
              <a:t>Priority 2 - Level 3 climate essential variables products and archive </a:t>
            </a:r>
            <a:endParaRPr lang="en-CA" altLang="zh-TW" sz="1200">
              <a:solidFill>
                <a:srgbClr val="000000"/>
              </a:solidFill>
            </a:endParaRPr>
          </a:p>
          <a:p>
            <a:pPr algn="ctr" eaLnBrk="0" hangingPunct="0"/>
            <a:r>
              <a:rPr lang="en-US" altLang="zh-TW" sz="1200" b="1">
                <a:solidFill>
                  <a:srgbClr val="000000"/>
                </a:solidFill>
              </a:rPr>
              <a:t>Products can be elaborated by EC or Other Government Department</a:t>
            </a:r>
            <a:endParaRPr lang="en-US" altLang="zh-TW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3"/>
          <p:cNvSpPr>
            <a:spLocks noGrp="1"/>
          </p:cNvSpPr>
          <p:nvPr>
            <p:ph type="title" idx="4294967295"/>
          </p:nvPr>
        </p:nvSpPr>
        <p:spPr>
          <a:xfrm>
            <a:off x="2362200" y="2971800"/>
            <a:ext cx="4129088" cy="1362075"/>
          </a:xfrm>
        </p:spPr>
        <p:txBody>
          <a:bodyPr/>
          <a:lstStyle/>
          <a:p>
            <a:r>
              <a:rPr lang="en-US" dirty="0" smtClean="0"/>
              <a:t>DATA VOLUMES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/>
              <a:t>Near Real Time Data Volumes</a:t>
            </a:r>
            <a:endParaRPr lang="en-US" sz="3200" smtClean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smtClean="0"/>
              <a:t>Level 0 data received by the Primary Data Processing Facility (PDPF)</a:t>
            </a:r>
          </a:p>
          <a:p>
            <a:r>
              <a:rPr lang="en-CA" sz="2800" smtClean="0"/>
              <a:t>Level 1 data received, and Level 2,3 data transmitted, by the Meteorological Application Processing Facility (MAPF)</a:t>
            </a:r>
          </a:p>
          <a:p>
            <a:r>
              <a:rPr lang="en-CA" sz="2800" smtClean="0"/>
              <a:t>Level 1,2,3 data distributed by the Product Acquisition and Distribution Facility (PADF)</a:t>
            </a:r>
          </a:p>
          <a:p>
            <a:endParaRPr lang="en-CA" sz="2800" smtClean="0"/>
          </a:p>
          <a:p>
            <a:endParaRPr lang="en-CA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  24-h animation, 2 satellites</a:t>
            </a:r>
          </a:p>
        </p:txBody>
      </p:sp>
      <p:pic>
        <p:nvPicPr>
          <p:cNvPr id="150532" name="film_ch28_1plane_monday_LGarand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358900"/>
            <a:ext cx="6481762" cy="486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0" fill="hold"/>
                                        <p:tgtEl>
                                          <p:spTgt spid="150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05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0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/>
              <a:t>Other Products Data Volumes</a:t>
            </a:r>
            <a:endParaRPr lang="en-US" sz="3200" smtClean="0"/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smtClean="0"/>
              <a:t>Archive and Retrieval (PARF)</a:t>
            </a:r>
          </a:p>
          <a:p>
            <a:pPr lvl="1"/>
            <a:r>
              <a:rPr lang="en-CA" sz="2400" smtClean="0"/>
              <a:t>Level 0,1,2,3 data received by the Archive &amp; Retrieval Facility (PARF)</a:t>
            </a:r>
          </a:p>
          <a:p>
            <a:pPr lvl="1"/>
            <a:r>
              <a:rPr lang="en-CA" sz="2400" smtClean="0"/>
              <a:t>Level 1,2,3 data processed by the PARF to Users</a:t>
            </a:r>
          </a:p>
          <a:p>
            <a:pPr lvl="1"/>
            <a:r>
              <a:rPr lang="en-CA" sz="2400" smtClean="0"/>
              <a:t>Level 0,1,2,3 data processed by the PARF for GSCIS (Cal/Val) and reprocessing purposes</a:t>
            </a:r>
          </a:p>
          <a:p>
            <a:r>
              <a:rPr lang="en-CA" sz="2800" smtClean="0"/>
              <a:t>FTP/WEB Site for registered Users</a:t>
            </a:r>
          </a:p>
          <a:p>
            <a:r>
              <a:rPr lang="en-CA" sz="2800" smtClean="0"/>
              <a:t>WWW Site for Public Users</a:t>
            </a:r>
          </a:p>
          <a:p>
            <a:endParaRPr lang="en-CA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142976" y="1371600"/>
            <a:ext cx="7429552" cy="47244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EABD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9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Preliminary Data Volumes Estimates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00200" y="1828800"/>
          <a:ext cx="2286000" cy="130810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tblPr>
              <a:tblGrid>
                <a:gridCol w="685800"/>
                <a:gridCol w="717246"/>
                <a:gridCol w="882954"/>
              </a:tblGrid>
              <a:tr h="1524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 Preliminary Data Volumes: Imagery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/>
                        </a:rPr>
                        <a:t>Product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Daily  (GigaBytes)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Yearly (TeraBytes)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latin typeface="Arial"/>
                        </a:rPr>
                        <a:t>Level 0</a:t>
                      </a:r>
                    </a:p>
                  </a:txBody>
                  <a:tcPr marL="1080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499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182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latin typeface="Arial"/>
                        </a:rPr>
                        <a:t>Level 1b</a:t>
                      </a:r>
                    </a:p>
                  </a:txBody>
                  <a:tcPr marL="1080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794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290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latin typeface="Arial"/>
                        </a:rPr>
                        <a:t>Level 1c</a:t>
                      </a:r>
                    </a:p>
                  </a:txBody>
                  <a:tcPr marL="1080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/>
                        </a:rPr>
                        <a:t>148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latin typeface="Arial"/>
                        </a:rPr>
                        <a:t>Level 2</a:t>
                      </a:r>
                    </a:p>
                  </a:txBody>
                  <a:tcPr marL="1080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/>
                        </a:rPr>
                        <a:t>70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/>
                        </a:rPr>
                        <a:t>26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latin typeface="Arial"/>
                        </a:rPr>
                        <a:t>Level 3</a:t>
                      </a:r>
                    </a:p>
                  </a:txBody>
                  <a:tcPr marL="1080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00200" y="3429000"/>
          <a:ext cx="2286001" cy="113030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tblPr>
              <a:tblGrid>
                <a:gridCol w="642532"/>
                <a:gridCol w="805268"/>
                <a:gridCol w="838201"/>
              </a:tblGrid>
              <a:tr h="1524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/>
                        </a:rPr>
                        <a:t> Preliminary Data Volumes: </a:t>
                      </a:r>
                      <a:r>
                        <a:rPr lang="en-US" sz="1000" b="1" i="0" u="none" strike="noStrike" dirty="0" smtClean="0">
                          <a:latin typeface="Arial"/>
                        </a:rPr>
                        <a:t>Imagery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latin typeface="Arial"/>
                        </a:rPr>
                        <a:t>MDA Estimates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90000" algn="ctr" fontAlgn="ctr"/>
                      <a:r>
                        <a:rPr lang="en-US" sz="1000" b="0" i="0" u="none" strike="noStrike" dirty="0">
                          <a:latin typeface="Arial"/>
                        </a:rPr>
                        <a:t>Product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/>
                        </a:rPr>
                        <a:t>Daily  (</a:t>
                      </a:r>
                      <a:r>
                        <a:rPr lang="en-US" sz="1000" b="0" i="0" u="none" strike="noStrike" dirty="0" err="1">
                          <a:latin typeface="Arial"/>
                        </a:rPr>
                        <a:t>GigaBytes</a:t>
                      </a:r>
                      <a:r>
                        <a:rPr lang="en-US" sz="1000" b="0" i="0" u="none" strike="noStrike" dirty="0">
                          <a:latin typeface="Arial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Yearly (TeraBytes)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000" b="0" i="0" u="none" strike="noStrike" dirty="0">
                          <a:latin typeface="Arial"/>
                        </a:rPr>
                        <a:t>Level 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Arial"/>
                        </a:rPr>
                        <a:t>612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Arial"/>
                        </a:rPr>
                        <a:t>224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000" b="0" i="0" u="none" strike="noStrike" dirty="0">
                          <a:latin typeface="Arial"/>
                        </a:rPr>
                        <a:t>Level 1b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Arial"/>
                        </a:rPr>
                        <a:t>1102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Arial"/>
                        </a:rPr>
                        <a:t>403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1000" b="0" i="0" u="none" strike="noStrike" dirty="0">
                          <a:latin typeface="Arial"/>
                        </a:rPr>
                        <a:t>Level 1c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Arial"/>
                        </a:rPr>
                        <a:t>735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Arial"/>
                        </a:rPr>
                        <a:t>269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67200" y="1676400"/>
          <a:ext cx="3741297" cy="409212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tblPr>
              <a:tblGrid>
                <a:gridCol w="534471"/>
                <a:gridCol w="534471"/>
                <a:gridCol w="150258"/>
                <a:gridCol w="384213"/>
                <a:gridCol w="534471"/>
                <a:gridCol w="534471"/>
                <a:gridCol w="534471"/>
                <a:gridCol w="534471"/>
              </a:tblGrid>
              <a:tr h="131097">
                <a:tc rowSpan="2" gridSpan="4">
                  <a:txBody>
                    <a:bodyPr/>
                    <a:lstStyle/>
                    <a:p>
                      <a:pPr marL="90000" algn="ctr" fontAlgn="ctr"/>
                      <a:r>
                        <a:rPr lang="en-US" sz="1000" b="1" i="0" u="none" strike="noStrike" dirty="0">
                          <a:latin typeface="Arial"/>
                        </a:rPr>
                        <a:t>Level</a:t>
                      </a:r>
                      <a:r>
                        <a:rPr lang="en-US" sz="1000" b="1" i="0" u="none" strike="noStrike" dirty="0" smtClean="0">
                          <a:latin typeface="Arial"/>
                        </a:rPr>
                        <a:t> 2,3 Products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Measures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Vol Scene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Vol Day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Yearly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per day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Mbytes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MBytes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Gbytes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3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Wind Low( &gt;700 hPa)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0000" algn="l" fontAlgn="ctr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2.43E+06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0.22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5.17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4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 dirty="0">
                          <a:latin typeface="Arial"/>
                        </a:rPr>
                        <a:t>Wind Mid (400-700 </a:t>
                      </a:r>
                      <a:r>
                        <a:rPr lang="en-US" sz="800" b="0" i="0" u="none" strike="noStrike" dirty="0" err="1">
                          <a:latin typeface="Arial"/>
                        </a:rPr>
                        <a:t>hPa</a:t>
                      </a:r>
                      <a:r>
                        <a:rPr lang="en-US" sz="800" b="0" i="0" u="none" strike="noStrike" dirty="0">
                          <a:latin typeface="Arial"/>
                        </a:rPr>
                        <a:t>)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2.43E+06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0.22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5.17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4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Wind Upper &lt;400 hPa)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2.43E+06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0.22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5.17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Cloud mask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3.50E+08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2.33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223.40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82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Cloud height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3.50E+08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7.76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744.68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272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Cloud amount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3.50E+08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7.76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744.68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272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Cloud emissivity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3.50E+08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7.76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744.68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272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4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Cloud top temperature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3.50E+08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7.76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744.68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272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Integrated Humidity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1.40E+07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0.31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29.79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Volcanic ash height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3.50E+08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7.76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744.68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272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4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 dirty="0">
                          <a:latin typeface="Arial"/>
                        </a:rPr>
                        <a:t>Volcanic ash optical depth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3.50E+08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7.76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744.68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272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Fog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2.19E+09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48.48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4654.26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1699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Surface visibility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2.19E+09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48.48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4654.26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1699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Fire hot spots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1.83E+08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48.48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387.86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142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Ice motion vector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2.19E+07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1.94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46.54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Snow/ice cover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9.13E+07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48.48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193.93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71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Snow/ice depth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9.13E+07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48.48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193.93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71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4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SST: sea surface temp.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2.19E+07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1.94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46.54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4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LST: land surface temp.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3.50E+08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7.76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744.68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272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Surface albedo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9.13E+07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48.48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193.93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71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4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Total Aerosol optical depth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9.73E+06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0.86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20.69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4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Atmospheric stability index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8.76E+07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1.94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186.17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68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Aircraft icing threat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2.19E+07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1.94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46.54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Total ozone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1.40E+07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0.31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29.79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Vegetation Index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9.13E+07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193.93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193.93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71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FPAR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9.13E+07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193.93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193.93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71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LAI: Leaf Area Index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2.28E+07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48.48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48.48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>
                          <a:latin typeface="Arial"/>
                        </a:rPr>
                        <a:t>Radiative fluxes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084" marR="10084" marT="100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2.19E+07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1.94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46.54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1097">
                <a:tc gridSpan="4">
                  <a:txBody>
                    <a:bodyPr/>
                    <a:lstStyle/>
                    <a:p>
                      <a:pPr marL="90000" algn="l" fontAlgn="ctr"/>
                      <a:r>
                        <a:rPr lang="en-US" sz="800" b="0" i="0" u="none" strike="noStrike" dirty="0">
                          <a:latin typeface="Arial"/>
                        </a:rPr>
                        <a:t>Land surface emissivity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Arial"/>
                        </a:rPr>
                        <a:t>2.28E+07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12.12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/>
                        </a:rPr>
                        <a:t>48.48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10084" marR="10084" marT="100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00200" y="4800600"/>
          <a:ext cx="2286000" cy="81280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tblPr>
              <a:tblGrid>
                <a:gridCol w="762000"/>
                <a:gridCol w="762000"/>
                <a:gridCol w="762000"/>
              </a:tblGrid>
              <a:tr h="1651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/>
                        </a:rPr>
                        <a:t>Sounder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Arial"/>
                        </a:rPr>
                        <a:t>Product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Daily  (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GigaBytes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/>
                        </a:rPr>
                        <a:t>Yearly (</a:t>
                      </a:r>
                      <a:r>
                        <a:rPr lang="en-US" sz="1000" b="0" i="0" u="none" strike="noStrike" dirty="0" err="1">
                          <a:latin typeface="Arial"/>
                        </a:rPr>
                        <a:t>TeraBytes</a:t>
                      </a:r>
                      <a:r>
                        <a:rPr lang="en-US" sz="1000" b="0" i="0" u="none" strike="noStrike" dirty="0">
                          <a:latin typeface="Arial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900" b="0" i="0" u="none" strike="noStrike" dirty="0">
                          <a:latin typeface="Arial"/>
                        </a:rPr>
                        <a:t>All Channels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/>
                        </a:rPr>
                        <a:t>1686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616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90000" algn="l" fontAlgn="ctr"/>
                      <a:r>
                        <a:rPr lang="en-US" sz="900" b="0" i="0" u="none" strike="noStrike" dirty="0" smtClean="0">
                          <a:latin typeface="Arial"/>
                        </a:rPr>
                        <a:t>Used</a:t>
                      </a:r>
                      <a:r>
                        <a:rPr lang="en-US" sz="900" b="0" i="0" u="none" strike="noStrike" baseline="0" dirty="0" smtClean="0">
                          <a:latin typeface="Arial"/>
                        </a:rPr>
                        <a:t> by EC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/>
                        </a:rPr>
                        <a:t>63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/>
                        </a:rPr>
                        <a:t>23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447800" y="1371600"/>
            <a:ext cx="6790267" cy="48683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1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Preliminary Data Volumes Estimates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47334" y="1752600"/>
          <a:ext cx="5861540" cy="418358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tblPr>
              <a:tblGrid>
                <a:gridCol w="208410"/>
                <a:gridCol w="460239"/>
                <a:gridCol w="460239"/>
                <a:gridCol w="460239"/>
                <a:gridCol w="460239"/>
                <a:gridCol w="460239"/>
                <a:gridCol w="408137"/>
                <a:gridCol w="303932"/>
                <a:gridCol w="303932"/>
                <a:gridCol w="303932"/>
                <a:gridCol w="303932"/>
                <a:gridCol w="303932"/>
                <a:gridCol w="303932"/>
                <a:gridCol w="303932"/>
                <a:gridCol w="303932"/>
                <a:gridCol w="303932"/>
                <a:gridCol w="208410"/>
              </a:tblGrid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Arial"/>
                        </a:rPr>
                        <a:t>INPUT VALUES: Imagery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Arial"/>
                        </a:rPr>
                        <a:t>Imagery Level 0 to Level 1c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Enter values below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99 = Place holder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Spatial Resolution of a given Channel (km)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0.5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Number of channels with resolution X: Level 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Number of channels with resolution X: Level 1b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Number of channels with resolution X: Level 1c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Number of bytes per pixel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Number of full Images per day (2 Satellites)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132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132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132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132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132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132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Side of Full Image (Square of Side X): Enter X (km)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 13,000 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Formatting &amp; other Overhead Level 0 (in %)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Data Overhead Level 1b  (in %)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Data Overhead Level 1c (in %)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Ratio of Level 1c Scene over full disk (in %)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Arial"/>
                        </a:rPr>
                        <a:t>Imagery Level 2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Enter values below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Number of bits per pixel Level 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Data Overhead Level 2 (in %)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99 = Place holder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Spatial Resolution X of a given Product Level 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0.5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Ratio of Level 2 scene size S over full Image (in %)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Level 2 Imagery Repeat Cycle (min) for given product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Arial"/>
                        </a:rPr>
                        <a:t>INPUT VALUES: Sounding Instrument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Arial"/>
                        </a:rPr>
                        <a:t>FTS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Enter values below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Spatial Resolution of a Measure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Number of Downlinked Channels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8000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Number of Bits per Measure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Size of Scene (km2)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9.E+07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Overhead per Scene (%)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Number of Scenes per Orbit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Number of Orbits per Day (2 satellites)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Number of Channels used by EC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790700" y="1371600"/>
            <a:ext cx="5562600" cy="48683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37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Preliminary Data Volumes Estimates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4600" y="1676400"/>
          <a:ext cx="4228989" cy="415310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tblPr>
              <a:tblGrid>
                <a:gridCol w="277880"/>
                <a:gridCol w="1398085"/>
                <a:gridCol w="564444"/>
                <a:gridCol w="564444"/>
                <a:gridCol w="564444"/>
                <a:gridCol w="564444"/>
                <a:gridCol w="295248"/>
              </a:tblGrid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Arial"/>
                        </a:rPr>
                        <a:t>Level 2, 3 Products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Enter values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R.C (min)</a:t>
                      </a:r>
                    </a:p>
                  </a:txBody>
                  <a:tcPr marL="8684" marR="8684" marT="8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err="1">
                          <a:solidFill>
                            <a:srgbClr val="0000D4"/>
                          </a:solidFill>
                          <a:latin typeface="Arial"/>
                        </a:rPr>
                        <a:t>Res(km</a:t>
                      </a:r>
                      <a:r>
                        <a:rPr lang="en-US" sz="700" b="1" i="0" u="none" strike="noStrike" dirty="0">
                          <a:solidFill>
                            <a:srgbClr val="0000D4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8684" marR="8684" marT="8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Bits</a:t>
                      </a:r>
                    </a:p>
                  </a:txBody>
                  <a:tcPr marL="8684" marR="8684" marT="8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D4"/>
                          </a:solidFill>
                          <a:latin typeface="Arial"/>
                        </a:rPr>
                        <a:t>Overhead</a:t>
                      </a:r>
                    </a:p>
                  </a:txBody>
                  <a:tcPr marL="8684" marR="8684" marT="8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 dirty="0">
                          <a:latin typeface="Arial"/>
                        </a:rPr>
                        <a:t>Wind Low( &gt;700 </a:t>
                      </a:r>
                      <a:r>
                        <a:rPr lang="en-US" sz="700" b="0" i="0" u="none" strike="noStrike" dirty="0" err="1">
                          <a:latin typeface="Arial"/>
                        </a:rPr>
                        <a:t>hPa</a:t>
                      </a:r>
                      <a:r>
                        <a:rPr lang="en-US" sz="700" b="0" i="0" u="none" strike="noStrike" dirty="0">
                          <a:latin typeface="Arial"/>
                        </a:rPr>
                        <a:t>)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 dirty="0">
                          <a:latin typeface="Arial"/>
                        </a:rPr>
                        <a:t>Wind Mid (400-700 </a:t>
                      </a:r>
                      <a:r>
                        <a:rPr lang="en-US" sz="700" b="0" i="0" u="none" strike="noStrike" dirty="0" err="1">
                          <a:latin typeface="Arial"/>
                        </a:rPr>
                        <a:t>hPa</a:t>
                      </a:r>
                      <a:r>
                        <a:rPr lang="en-US" sz="700" b="0" i="0" u="none" strike="noStrike" dirty="0">
                          <a:latin typeface="Arial"/>
                        </a:rPr>
                        <a:t>)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Wind Upper &lt;400 hPa)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Cloud mask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Cloud height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Cloud amount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Cloud emissivity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Cloud top temperature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Integrated Humidity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Volcanic ash height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Volcanic ash optical depth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Fog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 dirty="0">
                          <a:latin typeface="Arial"/>
                        </a:rPr>
                        <a:t>Surface visibility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Fire hot spots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180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Ice motion vector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Snow/ice cover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360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Snow/ice depth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360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 dirty="0">
                          <a:latin typeface="Arial"/>
                        </a:rPr>
                        <a:t>SST: sea surface temp.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 dirty="0">
                          <a:latin typeface="Arial"/>
                        </a:rPr>
                        <a:t>LST: land surface temp.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Surface albedo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360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 dirty="0">
                          <a:latin typeface="Arial"/>
                        </a:rPr>
                        <a:t>Total Aerosol optical depth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Atmospheric stability index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 dirty="0">
                          <a:latin typeface="Arial"/>
                        </a:rPr>
                        <a:t>Aircraft icing threat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Total ozone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Vegetation Index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1440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FPAR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1440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LAI: Leaf Area Index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1440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>
                          <a:latin typeface="Arial"/>
                        </a:rPr>
                        <a:t>Radiative fluxes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0000" algn="l" fontAlgn="b"/>
                      <a:r>
                        <a:rPr lang="en-US" sz="700" b="0" i="0" u="none" strike="noStrike" dirty="0">
                          <a:latin typeface="Arial"/>
                        </a:rPr>
                        <a:t>Land surface emissivity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360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D4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684" marR="8684" marT="8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R.C = Repeat Cycle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Res = Spatial Resolution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3"/>
          <p:cNvSpPr>
            <a:spLocks noGrp="1"/>
          </p:cNvSpPr>
          <p:nvPr>
            <p:ph type="title" idx="4294967295"/>
          </p:nvPr>
        </p:nvSpPr>
        <p:spPr>
          <a:xfrm>
            <a:off x="642938" y="2928938"/>
            <a:ext cx="7986712" cy="1362075"/>
          </a:xfrm>
        </p:spPr>
        <p:txBody>
          <a:bodyPr/>
          <a:lstStyle/>
          <a:p>
            <a:pPr algn="ctr"/>
            <a:r>
              <a:rPr lang="en-US" smtClean="0"/>
              <a:t>CREATING THE PCW DATA PROCESSING 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n-CA" smtClean="0"/>
              <a:t>PCW Data Processing Center Functional Architecture</a:t>
            </a:r>
            <a:endParaRPr lang="en-US" smtClean="0"/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smtClean="0"/>
              <a:t>The following slides present first concepts of the PCW Data Processing Center overall functional architecture for two cases:</a:t>
            </a:r>
          </a:p>
          <a:p>
            <a:pPr lvl="1"/>
            <a:r>
              <a:rPr lang="en-CA" sz="2400" smtClean="0"/>
              <a:t>A Baseline, with only meteorological products elaborated by EC</a:t>
            </a:r>
          </a:p>
          <a:p>
            <a:pPr lvl="1"/>
            <a:r>
              <a:rPr lang="en-CA" sz="2400" smtClean="0"/>
              <a:t>An option including products generated by other entities (Government Department, Universities etc…)</a:t>
            </a:r>
          </a:p>
          <a:p>
            <a:r>
              <a:rPr lang="en-CA" sz="2800" smtClean="0"/>
              <a:t>Other options were studied but are not presented here</a:t>
            </a:r>
            <a:endParaRPr lang="en-CA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 bwMode="auto">
          <a:xfrm>
            <a:off x="827088" y="1412875"/>
            <a:ext cx="8077200" cy="4800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Group 67"/>
          <p:cNvGrpSpPr/>
          <p:nvPr/>
        </p:nvGrpSpPr>
        <p:grpSpPr>
          <a:xfrm>
            <a:off x="2123728" y="1500174"/>
            <a:ext cx="6120679" cy="1215116"/>
            <a:chOff x="3243261" y="1618697"/>
            <a:chExt cx="4743450" cy="1086490"/>
          </a:xfrm>
          <a:solidFill>
            <a:srgbClr val="FFFF99"/>
          </a:solidFill>
        </p:grpSpPr>
        <p:sp>
          <p:nvSpPr>
            <p:cNvPr id="59" name="AutoShape 2"/>
            <p:cNvSpPr>
              <a:spLocks noChangeArrowheads="1"/>
            </p:cNvSpPr>
            <p:nvPr/>
          </p:nvSpPr>
          <p:spPr bwMode="auto">
            <a:xfrm>
              <a:off x="3243261" y="1618697"/>
              <a:ext cx="4743450" cy="108649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>
                  <a:solidFill>
                    <a:prstClr val="black"/>
                  </a:solidFill>
                </a:rPr>
                <a:t>Users</a:t>
              </a:r>
            </a:p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Rounded Rectangle 70"/>
            <p:cNvSpPr>
              <a:spLocks noChangeArrowheads="1"/>
            </p:cNvSpPr>
            <p:nvPr/>
          </p:nvSpPr>
          <p:spPr bwMode="auto">
            <a:xfrm>
              <a:off x="6500811" y="1981200"/>
              <a:ext cx="1195389" cy="4101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900" dirty="0">
                  <a:solidFill>
                    <a:prstClr val="black"/>
                  </a:solidFill>
                  <a:latin typeface="Calibri" pitchFamily="34" charset="0"/>
                </a:rPr>
                <a:t>Near Real Time Users</a:t>
              </a:r>
              <a:endParaRPr lang="en-CA" sz="9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7" name="Rounded Rectangle 116"/>
            <p:cNvSpPr>
              <a:spLocks noChangeArrowheads="1"/>
            </p:cNvSpPr>
            <p:nvPr/>
          </p:nvSpPr>
          <p:spPr bwMode="auto">
            <a:xfrm>
              <a:off x="3657600" y="1981200"/>
              <a:ext cx="1047750" cy="4587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900">
                  <a:solidFill>
                    <a:prstClr val="black"/>
                  </a:solidFill>
                  <a:latin typeface="Calibri" pitchFamily="34" charset="0"/>
                </a:rPr>
                <a:t>Archive Data Users</a:t>
              </a:r>
              <a:endParaRPr lang="en-CA" sz="900" b="1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22" name="Rounded Rectangle 121"/>
            <p:cNvSpPr>
              <a:spLocks noChangeArrowheads="1"/>
            </p:cNvSpPr>
            <p:nvPr/>
          </p:nvSpPr>
          <p:spPr bwMode="auto">
            <a:xfrm>
              <a:off x="4800600" y="1981200"/>
              <a:ext cx="1504950" cy="4744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900">
                  <a:solidFill>
                    <a:prstClr val="black"/>
                  </a:solidFill>
                  <a:latin typeface="Calibri" pitchFamily="34" charset="0"/>
                </a:rPr>
                <a:t>Registered Users </a:t>
              </a:r>
            </a:p>
            <a:p>
              <a:pPr algn="ctr">
                <a:defRPr/>
              </a:pPr>
              <a:r>
                <a:rPr lang="en-CA" sz="900">
                  <a:solidFill>
                    <a:prstClr val="black"/>
                  </a:solidFill>
                  <a:latin typeface="Calibri" pitchFamily="34" charset="0"/>
                </a:rPr>
                <a:t>Subset Products</a:t>
              </a:r>
              <a:endParaRPr lang="en-CA" sz="900" b="1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798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PCW </a:t>
            </a:r>
            <a:r>
              <a:rPr lang="en-CA" sz="2800" smtClean="0"/>
              <a:t>Data Processing Center</a:t>
            </a:r>
            <a:r>
              <a:rPr lang="en-US" sz="2800" smtClean="0"/>
              <a:t> Functional Architecture (EC products only)</a:t>
            </a:r>
            <a:endParaRPr lang="en-US" sz="2000" smtClean="0"/>
          </a:p>
        </p:txBody>
      </p:sp>
      <p:cxnSp>
        <p:nvCxnSpPr>
          <p:cNvPr id="79876" name="Straight Arrow Connector 62"/>
          <p:cNvCxnSpPr>
            <a:cxnSpLocks noChangeShapeType="1"/>
          </p:cNvCxnSpPr>
          <p:nvPr/>
        </p:nvCxnSpPr>
        <p:spPr bwMode="auto">
          <a:xfrm rot="5400000" flipH="1" flipV="1">
            <a:off x="2682081" y="4752182"/>
            <a:ext cx="6111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79877" name="Line 46"/>
          <p:cNvSpPr>
            <a:spLocks noChangeShapeType="1"/>
          </p:cNvSpPr>
          <p:nvPr/>
        </p:nvSpPr>
        <p:spPr bwMode="auto">
          <a:xfrm>
            <a:off x="1908175" y="5383213"/>
            <a:ext cx="719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79878" name="Straight Arrow Connector 71"/>
          <p:cNvCxnSpPr>
            <a:cxnSpLocks noChangeShapeType="1"/>
          </p:cNvCxnSpPr>
          <p:nvPr/>
        </p:nvCxnSpPr>
        <p:spPr bwMode="auto">
          <a:xfrm rot="10800000" flipV="1">
            <a:off x="5580063" y="4735513"/>
            <a:ext cx="360362" cy="144462"/>
          </a:xfrm>
          <a:prstGeom prst="straightConnector1">
            <a:avLst/>
          </a:prstGeom>
          <a:noFill/>
          <a:ln w="69850" cmpd="dbl" algn="ctr">
            <a:solidFill>
              <a:srgbClr val="002060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79879" name="Straight Arrow Connector 72"/>
          <p:cNvCxnSpPr>
            <a:cxnSpLocks noChangeShapeType="1"/>
          </p:cNvCxnSpPr>
          <p:nvPr/>
        </p:nvCxnSpPr>
        <p:spPr bwMode="auto">
          <a:xfrm rot="5400000" flipH="1" flipV="1">
            <a:off x="6478587" y="3021013"/>
            <a:ext cx="119697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79880" name="Line 30"/>
          <p:cNvSpPr>
            <a:spLocks noChangeShapeType="1"/>
          </p:cNvSpPr>
          <p:nvPr/>
        </p:nvSpPr>
        <p:spPr bwMode="auto">
          <a:xfrm flipV="1">
            <a:off x="2771775" y="4446588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1" name="Line 37"/>
          <p:cNvSpPr>
            <a:spLocks noChangeShapeType="1"/>
          </p:cNvSpPr>
          <p:nvPr/>
        </p:nvSpPr>
        <p:spPr bwMode="auto">
          <a:xfrm flipV="1">
            <a:off x="6092825" y="2722563"/>
            <a:ext cx="0" cy="22542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triangl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58"/>
          <p:cNvSpPr>
            <a:spLocks noChangeShapeType="1"/>
          </p:cNvSpPr>
          <p:nvPr/>
        </p:nvSpPr>
        <p:spPr bwMode="auto">
          <a:xfrm flipV="1">
            <a:off x="5076825" y="4230688"/>
            <a:ext cx="0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Line 63"/>
          <p:cNvSpPr>
            <a:spLocks noChangeShapeType="1"/>
          </p:cNvSpPr>
          <p:nvPr/>
        </p:nvSpPr>
        <p:spPr bwMode="auto">
          <a:xfrm flipV="1">
            <a:off x="5292725" y="423068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9884" name="Line 70"/>
          <p:cNvSpPr>
            <a:spLocks noChangeShapeType="1"/>
          </p:cNvSpPr>
          <p:nvPr/>
        </p:nvSpPr>
        <p:spPr bwMode="auto">
          <a:xfrm flipH="1" flipV="1">
            <a:off x="7380288" y="2359025"/>
            <a:ext cx="9525" cy="1228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AutoShape 76" descr="50%"/>
          <p:cNvSpPr>
            <a:spLocks noChangeArrowheads="1"/>
          </p:cNvSpPr>
          <p:nvPr/>
        </p:nvSpPr>
        <p:spPr bwMode="auto">
          <a:xfrm>
            <a:off x="6294438" y="3213100"/>
            <a:ext cx="149225" cy="301625"/>
          </a:xfrm>
          <a:prstGeom prst="upArrow">
            <a:avLst>
              <a:gd name="adj1" fmla="val 50000"/>
              <a:gd name="adj2" fmla="val 28944"/>
            </a:avLst>
          </a:prstGeom>
          <a:pattFill prst="pct50">
            <a:fgClr>
              <a:srgbClr val="000000"/>
            </a:fgClr>
            <a:bgClr>
              <a:srgbClr val="FFFFFF"/>
            </a:bgClr>
          </a:pattFill>
          <a:ln w="12700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79886" name="Group 66"/>
          <p:cNvGrpSpPr>
            <a:grpSpLocks/>
          </p:cNvGrpSpPr>
          <p:nvPr/>
        </p:nvGrpSpPr>
        <p:grpSpPr bwMode="auto">
          <a:xfrm>
            <a:off x="4859338" y="3367088"/>
            <a:ext cx="2881312" cy="846137"/>
            <a:chOff x="4860032" y="3447497"/>
            <a:chExt cx="2880320" cy="845599"/>
          </a:xfrm>
        </p:grpSpPr>
        <p:sp>
          <p:nvSpPr>
            <p:cNvPr id="60" name="Rounded Rectangle 59"/>
            <p:cNvSpPr>
              <a:spLocks noChangeArrowheads="1"/>
            </p:cNvSpPr>
            <p:nvPr/>
          </p:nvSpPr>
          <p:spPr bwMode="auto">
            <a:xfrm>
              <a:off x="4860032" y="3447497"/>
              <a:ext cx="2880320" cy="84559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	                    	</a:t>
              </a: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	         </a:t>
              </a: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	       </a:t>
              </a:r>
              <a:r>
                <a:rPr lang="en-CA" sz="1400" b="1" dirty="0" smtClean="0">
                  <a:solidFill>
                    <a:srgbClr val="FFFFFF"/>
                  </a:solidFill>
                  <a:latin typeface="Calibri" pitchFamily="34" charset="0"/>
                </a:rPr>
                <a:t>(</a:t>
              </a:r>
              <a:r>
                <a:rPr lang="en-CA" sz="1400" b="1" dirty="0">
                  <a:solidFill>
                    <a:srgbClr val="FFFFFF"/>
                  </a:solidFill>
                  <a:latin typeface="Calibri" pitchFamily="34" charset="0"/>
                </a:rPr>
                <a:t>PADF)</a:t>
              </a:r>
              <a:r>
                <a:rPr lang="en-CA" sz="1000" b="1" dirty="0">
                  <a:solidFill>
                    <a:srgbClr val="FFFFFF"/>
                  </a:solidFill>
                  <a:latin typeface="Calibri" pitchFamily="34" charset="0"/>
                </a:rPr>
                <a:t>  </a:t>
              </a:r>
            </a:p>
            <a:p>
              <a:pPr algn="ctr">
                <a:defRPr/>
              </a:pPr>
              <a:endParaRPr lang="en-CA" sz="8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5" name="Rounded Rectangle 74"/>
            <p:cNvSpPr>
              <a:spLocks noChangeArrowheads="1"/>
            </p:cNvSpPr>
            <p:nvPr/>
          </p:nvSpPr>
          <p:spPr bwMode="auto">
            <a:xfrm>
              <a:off x="6558072" y="3591867"/>
              <a:ext cx="1037868" cy="38710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Near Real Time </a:t>
              </a:r>
              <a:endParaRPr lang="en-CA" sz="1000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Dissemination</a:t>
              </a: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1" name="Rounded Rectangle 80"/>
            <p:cNvSpPr>
              <a:spLocks noChangeArrowheads="1"/>
            </p:cNvSpPr>
            <p:nvPr/>
          </p:nvSpPr>
          <p:spPr bwMode="auto">
            <a:xfrm>
              <a:off x="4953662" y="3504611"/>
              <a:ext cx="1461585" cy="6282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 sz="1000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Non-</a:t>
              </a: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Near Real Time Data Delivery</a:t>
              </a:r>
            </a:p>
          </p:txBody>
        </p:sp>
        <p:sp>
          <p:nvSpPr>
            <p:cNvPr id="118" name="AutoShape 80"/>
            <p:cNvSpPr>
              <a:spLocks noChangeArrowheads="1"/>
            </p:cNvSpPr>
            <p:nvPr/>
          </p:nvSpPr>
          <p:spPr bwMode="auto">
            <a:xfrm>
              <a:off x="5196466" y="3544272"/>
              <a:ext cx="828390" cy="20783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Calibri" pitchFamily="34" charset="0"/>
                </a:rPr>
                <a:t>PCW Web Site</a:t>
              </a:r>
            </a:p>
          </p:txBody>
        </p:sp>
      </p:grpSp>
      <p:sp>
        <p:nvSpPr>
          <p:cNvPr id="79887" name="Line 91"/>
          <p:cNvSpPr>
            <a:spLocks noChangeShapeType="1"/>
          </p:cNvSpPr>
          <p:nvPr/>
        </p:nvSpPr>
        <p:spPr bwMode="auto">
          <a:xfrm flipV="1">
            <a:off x="3635375" y="523875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39" name="Rounded Rectangle 138"/>
          <p:cNvSpPr/>
          <p:nvPr/>
        </p:nvSpPr>
        <p:spPr bwMode="auto">
          <a:xfrm>
            <a:off x="5940425" y="4375150"/>
            <a:ext cx="576263" cy="504825"/>
          </a:xfrm>
          <a:prstGeom prst="roundRect">
            <a:avLst/>
          </a:prstGeom>
          <a:solidFill>
            <a:srgbClr val="EABD00"/>
          </a:solidFill>
          <a:ln>
            <a:solidFill>
              <a:srgbClr val="EABD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200" dirty="0" smtClean="0">
                <a:solidFill>
                  <a:prstClr val="black"/>
                </a:solidFill>
              </a:rPr>
              <a:t>R&amp;D</a:t>
            </a:r>
            <a:endParaRPr lang="en-CA" sz="1200" dirty="0">
              <a:solidFill>
                <a:prstClr val="black"/>
              </a:solidFill>
            </a:endParaRPr>
          </a:p>
        </p:txBody>
      </p:sp>
      <p:grpSp>
        <p:nvGrpSpPr>
          <p:cNvPr id="79889" name="Group 56"/>
          <p:cNvGrpSpPr>
            <a:grpSpLocks/>
          </p:cNvGrpSpPr>
          <p:nvPr/>
        </p:nvGrpSpPr>
        <p:grpSpPr bwMode="auto">
          <a:xfrm>
            <a:off x="2592388" y="5029200"/>
            <a:ext cx="1258887" cy="917575"/>
            <a:chOff x="2305049" y="5019777"/>
            <a:chExt cx="1258839" cy="917480"/>
          </a:xfrm>
        </p:grpSpPr>
        <p:sp>
          <p:nvSpPr>
            <p:cNvPr id="61" name="Rounded Rectangle 60"/>
            <p:cNvSpPr>
              <a:spLocks noChangeArrowheads="1"/>
            </p:cNvSpPr>
            <p:nvPr/>
          </p:nvSpPr>
          <p:spPr bwMode="auto">
            <a:xfrm>
              <a:off x="2305049" y="5019777"/>
              <a:ext cx="1258839" cy="9174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 sz="1000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 smtClean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CA" sz="1400" b="1" dirty="0" smtClean="0">
                  <a:solidFill>
                    <a:srgbClr val="FFFFFF"/>
                  </a:solidFill>
                  <a:latin typeface="Calibri" pitchFamily="34" charset="0"/>
                </a:rPr>
                <a:t>(PDPF)</a:t>
              </a:r>
              <a:endParaRPr lang="en-CA" sz="14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0" name="Rounded Rectangle 139"/>
            <p:cNvSpPr>
              <a:spLocks noChangeArrowheads="1"/>
            </p:cNvSpPr>
            <p:nvPr/>
          </p:nvSpPr>
          <p:spPr bwMode="auto">
            <a:xfrm>
              <a:off x="2466968" y="5075334"/>
              <a:ext cx="881028" cy="4508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Level  0 </a:t>
              </a: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to 1</a:t>
              </a: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 Processing</a:t>
              </a: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41" name="Rounded Rectangle 140"/>
          <p:cNvSpPr>
            <a:spLocks noChangeArrowheads="1"/>
          </p:cNvSpPr>
          <p:nvPr/>
        </p:nvSpPr>
        <p:spPr bwMode="auto">
          <a:xfrm>
            <a:off x="1187450" y="4951413"/>
            <a:ext cx="738188" cy="815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0" dirty="0">
                <a:solidFill>
                  <a:prstClr val="black"/>
                </a:solidFill>
                <a:latin typeface="Arial"/>
              </a:rPr>
              <a:t>Ground Station</a:t>
            </a:r>
            <a:endParaRPr lang="en-CA" sz="1000" b="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9891" name="Group 65"/>
          <p:cNvGrpSpPr>
            <a:grpSpLocks/>
          </p:cNvGrpSpPr>
          <p:nvPr/>
        </p:nvGrpSpPr>
        <p:grpSpPr bwMode="auto">
          <a:xfrm>
            <a:off x="2124075" y="3151188"/>
            <a:ext cx="1214438" cy="1573212"/>
            <a:chOff x="2276474" y="3152625"/>
            <a:chExt cx="1215406" cy="924447"/>
          </a:xfrm>
        </p:grpSpPr>
        <p:sp>
          <p:nvSpPr>
            <p:cNvPr id="58" name="Rounded Rectangle 57"/>
            <p:cNvSpPr>
              <a:spLocks noChangeArrowheads="1"/>
            </p:cNvSpPr>
            <p:nvPr/>
          </p:nvSpPr>
          <p:spPr bwMode="auto">
            <a:xfrm>
              <a:off x="2276474" y="3152625"/>
              <a:ext cx="1215406" cy="92444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CA" sz="1400" b="1" dirty="0">
                  <a:solidFill>
                    <a:prstClr val="black"/>
                  </a:solidFill>
                  <a:latin typeface="Calibri" pitchFamily="34" charset="0"/>
                </a:rPr>
                <a:t>(PARF)</a:t>
              </a:r>
            </a:p>
          </p:txBody>
        </p:sp>
        <p:sp>
          <p:nvSpPr>
            <p:cNvPr id="150" name="Rounded Rectangle 149"/>
            <p:cNvSpPr>
              <a:spLocks noChangeArrowheads="1"/>
            </p:cNvSpPr>
            <p:nvPr/>
          </p:nvSpPr>
          <p:spPr bwMode="auto">
            <a:xfrm>
              <a:off x="2411520" y="3213259"/>
              <a:ext cx="1008866" cy="18750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User Services</a:t>
              </a:r>
            </a:p>
          </p:txBody>
        </p:sp>
        <p:sp>
          <p:nvSpPr>
            <p:cNvPr id="151" name="Rounded Rectangle 150"/>
            <p:cNvSpPr>
              <a:spLocks noChangeArrowheads="1"/>
            </p:cNvSpPr>
            <p:nvPr/>
          </p:nvSpPr>
          <p:spPr bwMode="auto">
            <a:xfrm>
              <a:off x="2421052" y="3442739"/>
              <a:ext cx="1007277" cy="42257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Level </a:t>
              </a: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0, 1,2,3</a:t>
              </a: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Repository</a:t>
              </a: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79892" name="Group 63"/>
          <p:cNvGrpSpPr>
            <a:grpSpLocks/>
          </p:cNvGrpSpPr>
          <p:nvPr/>
        </p:nvGrpSpPr>
        <p:grpSpPr bwMode="auto">
          <a:xfrm>
            <a:off x="4284663" y="4806950"/>
            <a:ext cx="1366837" cy="757238"/>
            <a:chOff x="4427984" y="4797152"/>
            <a:chExt cx="1368152" cy="757567"/>
          </a:xfrm>
        </p:grpSpPr>
        <p:sp>
          <p:nvSpPr>
            <p:cNvPr id="62" name="Rounded Rectangle 61"/>
            <p:cNvSpPr>
              <a:spLocks noChangeArrowheads="1"/>
            </p:cNvSpPr>
            <p:nvPr/>
          </p:nvSpPr>
          <p:spPr bwMode="auto">
            <a:xfrm>
              <a:off x="4427984" y="4797152"/>
              <a:ext cx="1368152" cy="75756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b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400" b="1" dirty="0" smtClean="0">
                  <a:solidFill>
                    <a:srgbClr val="FFFFFF"/>
                  </a:solidFill>
                  <a:latin typeface="Calibri" pitchFamily="34" charset="0"/>
                </a:rPr>
                <a:t>(</a:t>
              </a:r>
              <a:r>
                <a:rPr lang="en-CA" sz="1400" b="1" dirty="0">
                  <a:solidFill>
                    <a:srgbClr val="FFFFFF"/>
                  </a:solidFill>
                  <a:latin typeface="Calibri" pitchFamily="34" charset="0"/>
                </a:rPr>
                <a:t>MAPF)</a:t>
              </a:r>
            </a:p>
          </p:txBody>
        </p:sp>
        <p:sp>
          <p:nvSpPr>
            <p:cNvPr id="83" name="Rounded Rectangle 82"/>
            <p:cNvSpPr>
              <a:spLocks noChangeArrowheads="1"/>
            </p:cNvSpPr>
            <p:nvPr/>
          </p:nvSpPr>
          <p:spPr bwMode="auto">
            <a:xfrm>
              <a:off x="4572585" y="4868621"/>
              <a:ext cx="1088484" cy="32240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Level </a:t>
              </a: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 1 to 2,3 Processing</a:t>
              </a: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79893" name="Line 82"/>
          <p:cNvSpPr>
            <a:spLocks noChangeShapeType="1"/>
          </p:cNvSpPr>
          <p:nvPr/>
        </p:nvSpPr>
        <p:spPr bwMode="auto">
          <a:xfrm flipV="1">
            <a:off x="5292725" y="2430463"/>
            <a:ext cx="0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94" name="Line 79"/>
          <p:cNvSpPr>
            <a:spLocks noChangeShapeType="1"/>
          </p:cNvSpPr>
          <p:nvPr/>
        </p:nvSpPr>
        <p:spPr bwMode="auto">
          <a:xfrm flipV="1">
            <a:off x="3059113" y="2503488"/>
            <a:ext cx="0" cy="644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Line 83"/>
          <p:cNvSpPr>
            <a:spLocks noChangeShapeType="1"/>
          </p:cNvSpPr>
          <p:nvPr/>
        </p:nvSpPr>
        <p:spPr bwMode="auto">
          <a:xfrm flipH="1" flipV="1">
            <a:off x="5580063" y="24304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7" name="Text Box 90"/>
          <p:cNvSpPr txBox="1">
            <a:spLocks noChangeArrowheads="1"/>
          </p:cNvSpPr>
          <p:nvPr/>
        </p:nvSpPr>
        <p:spPr bwMode="auto">
          <a:xfrm>
            <a:off x="2339975" y="2862263"/>
            <a:ext cx="1016000" cy="24765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Archive Product</a:t>
            </a:r>
          </a:p>
        </p:txBody>
      </p:sp>
      <p:grpSp>
        <p:nvGrpSpPr>
          <p:cNvPr id="79897" name="Group 96"/>
          <p:cNvGrpSpPr>
            <a:grpSpLocks/>
          </p:cNvGrpSpPr>
          <p:nvPr/>
        </p:nvGrpSpPr>
        <p:grpSpPr bwMode="auto">
          <a:xfrm>
            <a:off x="1042988" y="2503488"/>
            <a:ext cx="6913562" cy="3594100"/>
            <a:chOff x="1043607" y="2502999"/>
            <a:chExt cx="6912768" cy="3594515"/>
          </a:xfrm>
        </p:grpSpPr>
        <p:sp>
          <p:nvSpPr>
            <p:cNvPr id="79923" name="Rounded Rectangle 87"/>
            <p:cNvSpPr>
              <a:spLocks noChangeArrowheads="1"/>
            </p:cNvSpPr>
            <p:nvPr/>
          </p:nvSpPr>
          <p:spPr bwMode="auto">
            <a:xfrm>
              <a:off x="1979711" y="3079063"/>
              <a:ext cx="5976664" cy="3018451"/>
            </a:xfrm>
            <a:prstGeom prst="roundRect">
              <a:avLst>
                <a:gd name="adj" fmla="val 16667"/>
              </a:avLst>
            </a:prstGeom>
            <a:noFill/>
            <a:ln w="22225" algn="ctr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9924" name="TextBox 88"/>
            <p:cNvSpPr txBox="1">
              <a:spLocks noChangeArrowheads="1"/>
            </p:cNvSpPr>
            <p:nvPr/>
          </p:nvSpPr>
          <p:spPr bwMode="auto">
            <a:xfrm>
              <a:off x="1043607" y="2502999"/>
              <a:ext cx="10792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sz="1200">
                  <a:solidFill>
                    <a:srgbClr val="FF0000"/>
                  </a:solidFill>
                </a:rPr>
                <a:t>PCW Data</a:t>
              </a:r>
            </a:p>
            <a:p>
              <a:pPr algn="ctr"/>
              <a:r>
                <a:rPr lang="en-CA" sz="1200">
                  <a:solidFill>
                    <a:srgbClr val="FF0000"/>
                  </a:solidFill>
                </a:rPr>
                <a:t>Processing</a:t>
              </a:r>
            </a:p>
            <a:p>
              <a:pPr algn="ctr"/>
              <a:r>
                <a:rPr lang="en-CA" sz="1200">
                  <a:solidFill>
                    <a:srgbClr val="FF0000"/>
                  </a:solidFill>
                </a:rPr>
                <a:t>Center</a:t>
              </a:r>
            </a:p>
          </p:txBody>
        </p:sp>
        <p:cxnSp>
          <p:nvCxnSpPr>
            <p:cNvPr id="90" name="Straight Arrow Connector 89"/>
            <p:cNvCxnSpPr>
              <a:stCxn id="79924" idx="2"/>
            </p:cNvCxnSpPr>
            <p:nvPr/>
          </p:nvCxnSpPr>
          <p:spPr bwMode="auto">
            <a:xfrm rot="16200000" flipH="1">
              <a:off x="1586425" y="3146056"/>
              <a:ext cx="390570" cy="39682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9898" name="Group 56"/>
          <p:cNvGrpSpPr>
            <a:grpSpLocks/>
          </p:cNvGrpSpPr>
          <p:nvPr/>
        </p:nvGrpSpPr>
        <p:grpSpPr bwMode="auto">
          <a:xfrm>
            <a:off x="6804025" y="4879975"/>
            <a:ext cx="1433513" cy="981075"/>
            <a:chOff x="1143000" y="1542497"/>
            <a:chExt cx="1433512" cy="982039"/>
          </a:xfrm>
        </p:grpSpPr>
        <p:sp>
          <p:nvSpPr>
            <p:cNvPr id="79914" name="Rectangle 154"/>
            <p:cNvSpPr>
              <a:spLocks noChangeArrowheads="1"/>
            </p:cNvSpPr>
            <p:nvPr/>
          </p:nvSpPr>
          <p:spPr bwMode="auto">
            <a:xfrm>
              <a:off x="1143000" y="1542497"/>
              <a:ext cx="1433511" cy="982039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79915" name="Straight Arrow Connector 155"/>
            <p:cNvCxnSpPr>
              <a:cxnSpLocks noChangeShapeType="1"/>
            </p:cNvCxnSpPr>
            <p:nvPr/>
          </p:nvCxnSpPr>
          <p:spPr bwMode="auto">
            <a:xfrm>
              <a:off x="1208086" y="1693240"/>
              <a:ext cx="504825" cy="134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9916" name="Straight Arrow Connector 156"/>
            <p:cNvCxnSpPr>
              <a:cxnSpLocks noChangeShapeType="1"/>
            </p:cNvCxnSpPr>
            <p:nvPr/>
          </p:nvCxnSpPr>
          <p:spPr bwMode="auto">
            <a:xfrm flipV="1">
              <a:off x="1198561" y="1847495"/>
              <a:ext cx="523875" cy="2683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79917" name="Straight Arrow Connector 157"/>
            <p:cNvCxnSpPr>
              <a:cxnSpLocks noChangeShapeType="1"/>
            </p:cNvCxnSpPr>
            <p:nvPr/>
          </p:nvCxnSpPr>
          <p:spPr bwMode="auto">
            <a:xfrm rot="10800000">
              <a:off x="1219200" y="2057400"/>
              <a:ext cx="596901" cy="5793"/>
            </a:xfrm>
            <a:prstGeom prst="straightConnector1">
              <a:avLst/>
            </a:prstGeom>
            <a:noFill/>
            <a:ln w="76200" algn="ctr">
              <a:solidFill>
                <a:srgbClr val="002060"/>
              </a:solidFill>
              <a:round/>
              <a:headEnd type="triangle" w="sm" len="sm"/>
              <a:tailEnd type="none" w="sm" len="sm"/>
            </a:ln>
          </p:spPr>
        </p:cxnSp>
        <p:sp>
          <p:nvSpPr>
            <p:cNvPr id="79918" name="TextBox 158"/>
            <p:cNvSpPr txBox="1">
              <a:spLocks noChangeArrowheads="1"/>
            </p:cNvSpPr>
            <p:nvPr/>
          </p:nvSpPr>
          <p:spPr bwMode="auto">
            <a:xfrm>
              <a:off x="1854198" y="1567153"/>
              <a:ext cx="48555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10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r>
                <a:rPr lang="en-CA" sz="1100" baseline="-250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79919" name="TextBox 159"/>
            <p:cNvSpPr txBox="1">
              <a:spLocks noChangeArrowheads="1"/>
            </p:cNvSpPr>
            <p:nvPr/>
          </p:nvSpPr>
          <p:spPr bwMode="auto">
            <a:xfrm>
              <a:off x="1854198" y="1733480"/>
              <a:ext cx="5575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10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r>
                <a:rPr lang="en-CA" sz="1100" baseline="-250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79920" name="TextBox 160"/>
            <p:cNvSpPr txBox="1">
              <a:spLocks noChangeArrowheads="1"/>
            </p:cNvSpPr>
            <p:nvPr/>
          </p:nvSpPr>
          <p:spPr bwMode="auto">
            <a:xfrm>
              <a:off x="1844674" y="1923951"/>
              <a:ext cx="73183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10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r>
                <a:rPr lang="en-CA" sz="1100" baseline="-25000">
                  <a:solidFill>
                    <a:srgbClr val="000000"/>
                  </a:solidFill>
                  <a:latin typeface="Calibri" pitchFamily="34" charset="0"/>
                </a:rPr>
                <a:t>2 </a:t>
              </a:r>
              <a:r>
                <a:rPr lang="en-CA" sz="1100">
                  <a:solidFill>
                    <a:srgbClr val="000000"/>
                  </a:solidFill>
                  <a:latin typeface="Calibri" pitchFamily="34" charset="0"/>
                </a:rPr>
                <a:t>and L</a:t>
              </a:r>
              <a:r>
                <a:rPr lang="en-CA" sz="1100" baseline="-25000">
                  <a:solidFill>
                    <a:srgbClr val="000000"/>
                  </a:solidFill>
                  <a:latin typeface="Calibri" pitchFamily="34" charset="0"/>
                </a:rPr>
                <a:t>3 </a:t>
              </a:r>
            </a:p>
          </p:txBody>
        </p:sp>
        <p:sp>
          <p:nvSpPr>
            <p:cNvPr id="79921" name="TextBox 161"/>
            <p:cNvSpPr txBox="1">
              <a:spLocks noChangeArrowheads="1"/>
            </p:cNvSpPr>
            <p:nvPr/>
          </p:nvSpPr>
          <p:spPr bwMode="auto">
            <a:xfrm>
              <a:off x="1814511" y="2075897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100">
                  <a:solidFill>
                    <a:srgbClr val="000000"/>
                  </a:solidFill>
                  <a:latin typeface="Calibri" pitchFamily="34" charset="0"/>
                </a:rPr>
                <a:t>General</a:t>
              </a:r>
            </a:p>
            <a:p>
              <a:r>
                <a:rPr lang="en-CA" sz="1100">
                  <a:solidFill>
                    <a:srgbClr val="000000"/>
                  </a:solidFill>
                  <a:latin typeface="Calibri" pitchFamily="34" charset="0"/>
                </a:rPr>
                <a:t> products</a:t>
              </a:r>
              <a:endParaRPr lang="en-CA" sz="11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922" name="AutoShape 75" descr="50%"/>
            <p:cNvSpPr>
              <a:spLocks noChangeArrowheads="1"/>
            </p:cNvSpPr>
            <p:nvPr/>
          </p:nvSpPr>
          <p:spPr bwMode="auto">
            <a:xfrm rot="5400000">
              <a:off x="1415349" y="1989966"/>
              <a:ext cx="217298" cy="619125"/>
            </a:xfrm>
            <a:prstGeom prst="upArrow">
              <a:avLst>
                <a:gd name="adj1" fmla="val 50000"/>
                <a:gd name="adj2" fmla="val 60189"/>
              </a:avLst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</p:grp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5794750" y="2925110"/>
            <a:ext cx="790575" cy="29796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WWW</a:t>
            </a:r>
          </a:p>
        </p:txBody>
      </p:sp>
      <p:sp>
        <p:nvSpPr>
          <p:cNvPr id="79902" name="Line 91"/>
          <p:cNvSpPr>
            <a:spLocks noChangeShapeType="1"/>
          </p:cNvSpPr>
          <p:nvPr/>
        </p:nvSpPr>
        <p:spPr bwMode="auto">
          <a:xfrm flipV="1">
            <a:off x="3276600" y="3716338"/>
            <a:ext cx="15827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sm" len="sm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903" name="Group 96"/>
          <p:cNvGrpSpPr>
            <a:grpSpLocks/>
          </p:cNvGrpSpPr>
          <p:nvPr/>
        </p:nvGrpSpPr>
        <p:grpSpPr bwMode="auto">
          <a:xfrm>
            <a:off x="3635375" y="3511550"/>
            <a:ext cx="936625" cy="863600"/>
            <a:chOff x="3491880" y="3356992"/>
            <a:chExt cx="936104" cy="864096"/>
          </a:xfrm>
        </p:grpSpPr>
        <p:sp>
          <p:nvSpPr>
            <p:cNvPr id="79" name="Rounded Rectangle 6"/>
            <p:cNvSpPr>
              <a:spLocks noChangeArrowheads="1"/>
            </p:cNvSpPr>
            <p:nvPr/>
          </p:nvSpPr>
          <p:spPr bwMode="auto">
            <a:xfrm>
              <a:off x="3491880" y="3356992"/>
              <a:ext cx="936104" cy="8640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CA" sz="1400" b="1" dirty="0">
                  <a:solidFill>
                    <a:prstClr val="black"/>
                  </a:solidFill>
                  <a:latin typeface="Calibri" pitchFamily="34" charset="0"/>
                </a:rPr>
                <a:t>(RF)</a:t>
              </a:r>
            </a:p>
          </p:txBody>
        </p:sp>
        <p:sp>
          <p:nvSpPr>
            <p:cNvPr id="84" name="Rounded Rectangle 6"/>
            <p:cNvSpPr>
              <a:spLocks noChangeArrowheads="1"/>
            </p:cNvSpPr>
            <p:nvPr/>
          </p:nvSpPr>
          <p:spPr bwMode="auto">
            <a:xfrm>
              <a:off x="3563278" y="3644495"/>
              <a:ext cx="783789" cy="2160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CA" sz="900" dirty="0">
                  <a:solidFill>
                    <a:prstClr val="black"/>
                  </a:solidFill>
                  <a:latin typeface="Calibri" pitchFamily="34" charset="0"/>
                </a:rPr>
                <a:t>Level 0 to 1</a:t>
              </a:r>
            </a:p>
          </p:txBody>
        </p:sp>
        <p:sp>
          <p:nvSpPr>
            <p:cNvPr id="76" name="Rounded Rectangle 6"/>
            <p:cNvSpPr>
              <a:spLocks noChangeArrowheads="1"/>
            </p:cNvSpPr>
            <p:nvPr/>
          </p:nvSpPr>
          <p:spPr bwMode="auto">
            <a:xfrm>
              <a:off x="3563278" y="3933586"/>
              <a:ext cx="783789" cy="2160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CA" sz="900" dirty="0">
                  <a:solidFill>
                    <a:prstClr val="black"/>
                  </a:solidFill>
                  <a:latin typeface="Calibri" pitchFamily="34" charset="0"/>
                </a:rPr>
                <a:t>Level 2,3</a:t>
              </a:r>
            </a:p>
          </p:txBody>
        </p:sp>
      </p:grpSp>
      <p:sp>
        <p:nvSpPr>
          <p:cNvPr id="79904" name="Line 58"/>
          <p:cNvSpPr>
            <a:spLocks noChangeShapeType="1"/>
          </p:cNvSpPr>
          <p:nvPr/>
        </p:nvSpPr>
        <p:spPr bwMode="auto">
          <a:xfrm flipV="1">
            <a:off x="4427538" y="4303713"/>
            <a:ext cx="0" cy="503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905" name="TextBox 93"/>
          <p:cNvSpPr txBox="1">
            <a:spLocks noChangeArrowheads="1"/>
          </p:cNvSpPr>
          <p:nvPr/>
        </p:nvSpPr>
        <p:spPr bwMode="auto">
          <a:xfrm>
            <a:off x="2124075" y="5157788"/>
            <a:ext cx="3000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800">
                <a:solidFill>
                  <a:srgbClr val="000000"/>
                </a:solidFill>
              </a:rPr>
              <a:t>L0</a:t>
            </a:r>
          </a:p>
        </p:txBody>
      </p:sp>
      <p:sp>
        <p:nvSpPr>
          <p:cNvPr id="79906" name="TextBox 94"/>
          <p:cNvSpPr txBox="1">
            <a:spLocks noChangeArrowheads="1"/>
          </p:cNvSpPr>
          <p:nvPr/>
        </p:nvSpPr>
        <p:spPr bwMode="auto">
          <a:xfrm>
            <a:off x="3851275" y="4941888"/>
            <a:ext cx="3000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8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79907" name="TextBox 95"/>
          <p:cNvSpPr txBox="1">
            <a:spLocks noChangeArrowheads="1"/>
          </p:cNvSpPr>
          <p:nvPr/>
        </p:nvSpPr>
        <p:spPr bwMode="auto">
          <a:xfrm>
            <a:off x="3995738" y="4508500"/>
            <a:ext cx="387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800">
                <a:solidFill>
                  <a:srgbClr val="000000"/>
                </a:solidFill>
              </a:rPr>
              <a:t>L2,3</a:t>
            </a:r>
          </a:p>
        </p:txBody>
      </p:sp>
      <p:sp>
        <p:nvSpPr>
          <p:cNvPr id="79908" name="Line 63"/>
          <p:cNvSpPr>
            <a:spLocks noChangeShapeType="1"/>
          </p:cNvSpPr>
          <p:nvPr/>
        </p:nvSpPr>
        <p:spPr bwMode="auto">
          <a:xfrm flipV="1">
            <a:off x="3276600" y="387191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9909" name="Line 30"/>
          <p:cNvSpPr>
            <a:spLocks noChangeShapeType="1"/>
          </p:cNvSpPr>
          <p:nvPr/>
        </p:nvSpPr>
        <p:spPr bwMode="auto">
          <a:xfrm flipV="1">
            <a:off x="3276600" y="400526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910" name="Line 63"/>
          <p:cNvSpPr>
            <a:spLocks noChangeShapeType="1"/>
          </p:cNvSpPr>
          <p:nvPr/>
        </p:nvSpPr>
        <p:spPr bwMode="auto">
          <a:xfrm flipV="1">
            <a:off x="3276600" y="4149725"/>
            <a:ext cx="43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stealth" w="sm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 bwMode="auto">
          <a:xfrm>
            <a:off x="971550" y="1412875"/>
            <a:ext cx="7886700" cy="4800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3" name="Group 67"/>
          <p:cNvGrpSpPr/>
          <p:nvPr/>
        </p:nvGrpSpPr>
        <p:grpSpPr>
          <a:xfrm>
            <a:off x="2123728" y="1500174"/>
            <a:ext cx="6120679" cy="1215116"/>
            <a:chOff x="3243261" y="1618697"/>
            <a:chExt cx="4743450" cy="1086490"/>
          </a:xfrm>
          <a:solidFill>
            <a:srgbClr val="FFFF99"/>
          </a:solidFill>
        </p:grpSpPr>
        <p:sp>
          <p:nvSpPr>
            <p:cNvPr id="59" name="AutoShape 2"/>
            <p:cNvSpPr>
              <a:spLocks noChangeArrowheads="1"/>
            </p:cNvSpPr>
            <p:nvPr/>
          </p:nvSpPr>
          <p:spPr bwMode="auto">
            <a:xfrm>
              <a:off x="3243261" y="1618697"/>
              <a:ext cx="4743450" cy="108649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>
                  <a:solidFill>
                    <a:prstClr val="black"/>
                  </a:solidFill>
                </a:rPr>
                <a:t>Users</a:t>
              </a:r>
            </a:p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Rounded Rectangle 70"/>
            <p:cNvSpPr>
              <a:spLocks noChangeArrowheads="1"/>
            </p:cNvSpPr>
            <p:nvPr/>
          </p:nvSpPr>
          <p:spPr bwMode="auto">
            <a:xfrm>
              <a:off x="6500811" y="1981200"/>
              <a:ext cx="1195389" cy="4101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900" dirty="0">
                  <a:solidFill>
                    <a:prstClr val="black"/>
                  </a:solidFill>
                  <a:latin typeface="Calibri" pitchFamily="34" charset="0"/>
                </a:rPr>
                <a:t>Near Real Time Users</a:t>
              </a:r>
              <a:endParaRPr lang="en-CA" sz="9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7" name="Rounded Rectangle 116"/>
            <p:cNvSpPr>
              <a:spLocks noChangeArrowheads="1"/>
            </p:cNvSpPr>
            <p:nvPr/>
          </p:nvSpPr>
          <p:spPr bwMode="auto">
            <a:xfrm>
              <a:off x="3657600" y="1981200"/>
              <a:ext cx="1047750" cy="4587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900">
                  <a:solidFill>
                    <a:prstClr val="black"/>
                  </a:solidFill>
                  <a:latin typeface="Calibri" pitchFamily="34" charset="0"/>
                </a:rPr>
                <a:t>Archive Data Users</a:t>
              </a:r>
              <a:endParaRPr lang="en-CA" sz="900" b="1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22" name="Rounded Rectangle 121"/>
            <p:cNvSpPr>
              <a:spLocks noChangeArrowheads="1"/>
            </p:cNvSpPr>
            <p:nvPr/>
          </p:nvSpPr>
          <p:spPr bwMode="auto">
            <a:xfrm>
              <a:off x="4800600" y="1981200"/>
              <a:ext cx="1504950" cy="4744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900">
                  <a:solidFill>
                    <a:prstClr val="black"/>
                  </a:solidFill>
                  <a:latin typeface="Calibri" pitchFamily="34" charset="0"/>
                </a:rPr>
                <a:t>Registered Users </a:t>
              </a:r>
            </a:p>
            <a:p>
              <a:pPr algn="ctr">
                <a:defRPr/>
              </a:pPr>
              <a:r>
                <a:rPr lang="en-CA" sz="900">
                  <a:solidFill>
                    <a:prstClr val="black"/>
                  </a:solidFill>
                  <a:latin typeface="Calibri" pitchFamily="34" charset="0"/>
                </a:rPr>
                <a:t>Subset Products</a:t>
              </a:r>
              <a:endParaRPr lang="en-CA" sz="900" b="1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819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PCW </a:t>
            </a:r>
            <a:r>
              <a:rPr lang="en-CA" sz="2800" smtClean="0"/>
              <a:t>Data Processing Center</a:t>
            </a:r>
            <a:r>
              <a:rPr lang="en-US" sz="2800" smtClean="0"/>
              <a:t> Functional Architecture (Other Providers- Balanced)</a:t>
            </a:r>
            <a:endParaRPr lang="en-US" sz="2000" smtClean="0"/>
          </a:p>
        </p:txBody>
      </p:sp>
      <p:cxnSp>
        <p:nvCxnSpPr>
          <p:cNvPr id="81924" name="Straight Arrow Connector 62"/>
          <p:cNvCxnSpPr>
            <a:cxnSpLocks noChangeShapeType="1"/>
          </p:cNvCxnSpPr>
          <p:nvPr/>
        </p:nvCxnSpPr>
        <p:spPr bwMode="auto">
          <a:xfrm rot="5400000" flipH="1" flipV="1">
            <a:off x="2785269" y="4855369"/>
            <a:ext cx="404812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81925" name="Line 46"/>
          <p:cNvSpPr>
            <a:spLocks noChangeShapeType="1"/>
          </p:cNvSpPr>
          <p:nvPr/>
        </p:nvSpPr>
        <p:spPr bwMode="auto">
          <a:xfrm>
            <a:off x="1908175" y="5383213"/>
            <a:ext cx="719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81926" name="Straight Arrow Connector 71"/>
          <p:cNvCxnSpPr>
            <a:cxnSpLocks noChangeShapeType="1"/>
          </p:cNvCxnSpPr>
          <p:nvPr/>
        </p:nvCxnSpPr>
        <p:spPr bwMode="auto">
          <a:xfrm rot="10800000" flipV="1">
            <a:off x="5580063" y="4735513"/>
            <a:ext cx="360362" cy="144462"/>
          </a:xfrm>
          <a:prstGeom prst="straightConnector1">
            <a:avLst/>
          </a:prstGeom>
          <a:noFill/>
          <a:ln w="69850" cmpd="dbl" algn="ctr">
            <a:solidFill>
              <a:srgbClr val="002060"/>
            </a:solidFill>
            <a:round/>
            <a:headEnd type="triangle" w="sm" len="sm"/>
            <a:tailEnd type="triangle" w="sm" len="sm"/>
          </a:ln>
        </p:spPr>
      </p:cxnSp>
      <p:sp>
        <p:nvSpPr>
          <p:cNvPr id="81927" name="Line 30"/>
          <p:cNvSpPr>
            <a:spLocks noChangeShapeType="1"/>
          </p:cNvSpPr>
          <p:nvPr/>
        </p:nvSpPr>
        <p:spPr bwMode="auto">
          <a:xfrm flipV="1">
            <a:off x="2771775" y="4652963"/>
            <a:ext cx="0" cy="40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Line 37"/>
          <p:cNvSpPr>
            <a:spLocks noChangeShapeType="1"/>
          </p:cNvSpPr>
          <p:nvPr/>
        </p:nvSpPr>
        <p:spPr bwMode="auto">
          <a:xfrm flipV="1">
            <a:off x="6156325" y="2708275"/>
            <a:ext cx="0" cy="22542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triangl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58"/>
          <p:cNvSpPr>
            <a:spLocks noChangeShapeType="1"/>
          </p:cNvSpPr>
          <p:nvPr/>
        </p:nvSpPr>
        <p:spPr bwMode="auto">
          <a:xfrm flipV="1">
            <a:off x="5076825" y="4230688"/>
            <a:ext cx="0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30" name="Line 63"/>
          <p:cNvSpPr>
            <a:spLocks noChangeShapeType="1"/>
          </p:cNvSpPr>
          <p:nvPr/>
        </p:nvSpPr>
        <p:spPr bwMode="auto">
          <a:xfrm flipV="1">
            <a:off x="5292725" y="423068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1931" name="AutoShape 76" descr="50%"/>
          <p:cNvSpPr>
            <a:spLocks noChangeArrowheads="1"/>
          </p:cNvSpPr>
          <p:nvPr/>
        </p:nvSpPr>
        <p:spPr bwMode="auto">
          <a:xfrm>
            <a:off x="6300788" y="3213100"/>
            <a:ext cx="142875" cy="538163"/>
          </a:xfrm>
          <a:prstGeom prst="upArrow">
            <a:avLst>
              <a:gd name="adj1" fmla="val 50000"/>
              <a:gd name="adj2" fmla="val 29105"/>
            </a:avLst>
          </a:prstGeom>
          <a:pattFill prst="pct50">
            <a:fgClr>
              <a:srgbClr val="000000"/>
            </a:fgClr>
            <a:bgClr>
              <a:srgbClr val="FFFFFF"/>
            </a:bgClr>
          </a:pattFill>
          <a:ln w="12700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81932" name="Group 66"/>
          <p:cNvGrpSpPr>
            <a:grpSpLocks/>
          </p:cNvGrpSpPr>
          <p:nvPr/>
        </p:nvGrpSpPr>
        <p:grpSpPr bwMode="auto">
          <a:xfrm>
            <a:off x="4859338" y="3367088"/>
            <a:ext cx="2881312" cy="846137"/>
            <a:chOff x="4860032" y="3447497"/>
            <a:chExt cx="2880320" cy="845599"/>
          </a:xfrm>
        </p:grpSpPr>
        <p:sp>
          <p:nvSpPr>
            <p:cNvPr id="60" name="Rounded Rectangle 59"/>
            <p:cNvSpPr>
              <a:spLocks noChangeArrowheads="1"/>
            </p:cNvSpPr>
            <p:nvPr/>
          </p:nvSpPr>
          <p:spPr bwMode="auto">
            <a:xfrm>
              <a:off x="4860032" y="3447497"/>
              <a:ext cx="2880320" cy="84559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	                    	</a:t>
              </a: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	         </a:t>
              </a: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	       </a:t>
              </a:r>
              <a:r>
                <a:rPr lang="en-CA" sz="1400" b="1" dirty="0" smtClean="0">
                  <a:solidFill>
                    <a:srgbClr val="FFFFFF"/>
                  </a:solidFill>
                  <a:latin typeface="Calibri" pitchFamily="34" charset="0"/>
                </a:rPr>
                <a:t>(</a:t>
              </a:r>
              <a:r>
                <a:rPr lang="en-CA" sz="1400" b="1" dirty="0">
                  <a:solidFill>
                    <a:srgbClr val="FFFFFF"/>
                  </a:solidFill>
                  <a:latin typeface="Calibri" pitchFamily="34" charset="0"/>
                </a:rPr>
                <a:t>PADF)</a:t>
              </a:r>
              <a:r>
                <a:rPr lang="en-CA" sz="1000" b="1" dirty="0">
                  <a:solidFill>
                    <a:srgbClr val="FFFFFF"/>
                  </a:solidFill>
                  <a:latin typeface="Calibri" pitchFamily="34" charset="0"/>
                </a:rPr>
                <a:t>  </a:t>
              </a:r>
            </a:p>
            <a:p>
              <a:pPr algn="ctr">
                <a:defRPr/>
              </a:pPr>
              <a:endParaRPr lang="en-CA" sz="8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5" name="Rounded Rectangle 74"/>
            <p:cNvSpPr>
              <a:spLocks noChangeArrowheads="1"/>
            </p:cNvSpPr>
            <p:nvPr/>
          </p:nvSpPr>
          <p:spPr bwMode="auto">
            <a:xfrm>
              <a:off x="6558072" y="3591867"/>
              <a:ext cx="1037868" cy="38710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Near Real Time </a:t>
              </a:r>
              <a:endParaRPr lang="en-CA" sz="1000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Dissemination</a:t>
              </a: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1" name="Rounded Rectangle 80"/>
            <p:cNvSpPr>
              <a:spLocks noChangeArrowheads="1"/>
            </p:cNvSpPr>
            <p:nvPr/>
          </p:nvSpPr>
          <p:spPr bwMode="auto">
            <a:xfrm>
              <a:off x="4953662" y="3504611"/>
              <a:ext cx="1461585" cy="6282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 sz="1000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Non-</a:t>
              </a: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Near Real Time Data Delivery</a:t>
              </a:r>
            </a:p>
          </p:txBody>
        </p:sp>
        <p:sp>
          <p:nvSpPr>
            <p:cNvPr id="118" name="AutoShape 80"/>
            <p:cNvSpPr>
              <a:spLocks noChangeArrowheads="1"/>
            </p:cNvSpPr>
            <p:nvPr/>
          </p:nvSpPr>
          <p:spPr bwMode="auto">
            <a:xfrm>
              <a:off x="5196466" y="3544272"/>
              <a:ext cx="828390" cy="20783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Calibri" pitchFamily="34" charset="0"/>
                </a:rPr>
                <a:t>PCW Web Site</a:t>
              </a:r>
            </a:p>
          </p:txBody>
        </p:sp>
      </p:grpSp>
      <p:sp>
        <p:nvSpPr>
          <p:cNvPr id="81933" name="Line 91"/>
          <p:cNvSpPr>
            <a:spLocks noChangeShapeType="1"/>
          </p:cNvSpPr>
          <p:nvPr/>
        </p:nvSpPr>
        <p:spPr bwMode="auto">
          <a:xfrm flipV="1">
            <a:off x="3635375" y="523875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39" name="Rounded Rectangle 138"/>
          <p:cNvSpPr/>
          <p:nvPr/>
        </p:nvSpPr>
        <p:spPr bwMode="auto">
          <a:xfrm>
            <a:off x="5940425" y="4375150"/>
            <a:ext cx="576263" cy="504825"/>
          </a:xfrm>
          <a:prstGeom prst="roundRect">
            <a:avLst/>
          </a:prstGeom>
          <a:solidFill>
            <a:srgbClr val="EABD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200" dirty="0" smtClean="0">
                <a:solidFill>
                  <a:prstClr val="black"/>
                </a:solidFill>
              </a:rPr>
              <a:t>R&amp;D</a:t>
            </a:r>
            <a:endParaRPr lang="en-CA" sz="1200" dirty="0">
              <a:solidFill>
                <a:prstClr val="black"/>
              </a:solidFill>
            </a:endParaRPr>
          </a:p>
        </p:txBody>
      </p:sp>
      <p:grpSp>
        <p:nvGrpSpPr>
          <p:cNvPr id="81935" name="Group 56"/>
          <p:cNvGrpSpPr>
            <a:grpSpLocks/>
          </p:cNvGrpSpPr>
          <p:nvPr/>
        </p:nvGrpSpPr>
        <p:grpSpPr bwMode="auto">
          <a:xfrm>
            <a:off x="2592388" y="5029200"/>
            <a:ext cx="1258887" cy="917575"/>
            <a:chOff x="2305049" y="5019777"/>
            <a:chExt cx="1258839" cy="917480"/>
          </a:xfrm>
        </p:grpSpPr>
        <p:sp>
          <p:nvSpPr>
            <p:cNvPr id="61" name="Rounded Rectangle 60"/>
            <p:cNvSpPr>
              <a:spLocks noChangeArrowheads="1"/>
            </p:cNvSpPr>
            <p:nvPr/>
          </p:nvSpPr>
          <p:spPr bwMode="auto">
            <a:xfrm>
              <a:off x="2305049" y="5019777"/>
              <a:ext cx="1258839" cy="9174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 sz="1000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 smtClean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CA" sz="1400" b="1" dirty="0" smtClean="0">
                  <a:solidFill>
                    <a:srgbClr val="FFFFFF"/>
                  </a:solidFill>
                  <a:latin typeface="Calibri" pitchFamily="34" charset="0"/>
                </a:rPr>
                <a:t>(PDPF)</a:t>
              </a:r>
              <a:endParaRPr lang="en-CA" sz="14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0" name="Rounded Rectangle 139"/>
            <p:cNvSpPr>
              <a:spLocks noChangeArrowheads="1"/>
            </p:cNvSpPr>
            <p:nvPr/>
          </p:nvSpPr>
          <p:spPr bwMode="auto">
            <a:xfrm>
              <a:off x="2466968" y="5075334"/>
              <a:ext cx="881028" cy="4508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Level  0 </a:t>
              </a: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to 1</a:t>
              </a: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 Processing</a:t>
              </a: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41" name="Rounded Rectangle 140"/>
          <p:cNvSpPr>
            <a:spLocks noChangeArrowheads="1"/>
          </p:cNvSpPr>
          <p:nvPr/>
        </p:nvSpPr>
        <p:spPr bwMode="auto">
          <a:xfrm>
            <a:off x="1187450" y="4951413"/>
            <a:ext cx="738188" cy="815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0" dirty="0">
                <a:solidFill>
                  <a:prstClr val="black"/>
                </a:solidFill>
                <a:latin typeface="Arial"/>
              </a:rPr>
              <a:t>Ground Station</a:t>
            </a:r>
            <a:endParaRPr lang="en-CA" sz="1000" b="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81937" name="Group 65"/>
          <p:cNvGrpSpPr>
            <a:grpSpLocks/>
          </p:cNvGrpSpPr>
          <p:nvPr/>
        </p:nvGrpSpPr>
        <p:grpSpPr bwMode="auto">
          <a:xfrm>
            <a:off x="2124075" y="3068638"/>
            <a:ext cx="1214438" cy="1584325"/>
            <a:chOff x="2276474" y="3152625"/>
            <a:chExt cx="1215406" cy="924447"/>
          </a:xfrm>
        </p:grpSpPr>
        <p:sp>
          <p:nvSpPr>
            <p:cNvPr id="58" name="Rounded Rectangle 57"/>
            <p:cNvSpPr>
              <a:spLocks noChangeArrowheads="1"/>
            </p:cNvSpPr>
            <p:nvPr/>
          </p:nvSpPr>
          <p:spPr bwMode="auto">
            <a:xfrm>
              <a:off x="2276474" y="3152625"/>
              <a:ext cx="1215406" cy="92444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CA" sz="1400" b="1" dirty="0">
                  <a:solidFill>
                    <a:prstClr val="black"/>
                  </a:solidFill>
                  <a:latin typeface="Calibri" pitchFamily="34" charset="0"/>
                </a:rPr>
                <a:t>(PARF)</a:t>
              </a:r>
            </a:p>
          </p:txBody>
        </p:sp>
        <p:sp>
          <p:nvSpPr>
            <p:cNvPr id="150" name="Rounded Rectangle 149"/>
            <p:cNvSpPr>
              <a:spLocks noChangeArrowheads="1"/>
            </p:cNvSpPr>
            <p:nvPr/>
          </p:nvSpPr>
          <p:spPr bwMode="auto">
            <a:xfrm>
              <a:off x="2411520" y="3212834"/>
              <a:ext cx="1008866" cy="10745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User Services</a:t>
              </a:r>
            </a:p>
          </p:txBody>
        </p:sp>
        <p:sp>
          <p:nvSpPr>
            <p:cNvPr id="151" name="Rounded Rectangle 150"/>
            <p:cNvSpPr>
              <a:spLocks noChangeArrowheads="1"/>
            </p:cNvSpPr>
            <p:nvPr/>
          </p:nvSpPr>
          <p:spPr bwMode="auto">
            <a:xfrm>
              <a:off x="2421052" y="3362895"/>
              <a:ext cx="1007277" cy="4622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Level </a:t>
              </a: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0, 1,2,3</a:t>
              </a:r>
            </a:p>
            <a:p>
              <a:pPr algn="ctr">
                <a:defRPr/>
              </a:pP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Repository</a:t>
              </a: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81938" name="Group 63"/>
          <p:cNvGrpSpPr>
            <a:grpSpLocks/>
          </p:cNvGrpSpPr>
          <p:nvPr/>
        </p:nvGrpSpPr>
        <p:grpSpPr bwMode="auto">
          <a:xfrm>
            <a:off x="4284663" y="4806950"/>
            <a:ext cx="1366837" cy="757238"/>
            <a:chOff x="4427984" y="4797152"/>
            <a:chExt cx="1368152" cy="757567"/>
          </a:xfrm>
        </p:grpSpPr>
        <p:sp>
          <p:nvSpPr>
            <p:cNvPr id="62" name="Rounded Rectangle 61"/>
            <p:cNvSpPr>
              <a:spLocks noChangeArrowheads="1"/>
            </p:cNvSpPr>
            <p:nvPr/>
          </p:nvSpPr>
          <p:spPr bwMode="auto">
            <a:xfrm>
              <a:off x="4427984" y="4797152"/>
              <a:ext cx="1368152" cy="75756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b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400" b="1" dirty="0" smtClean="0">
                  <a:solidFill>
                    <a:srgbClr val="FFFFFF"/>
                  </a:solidFill>
                  <a:latin typeface="Calibri" pitchFamily="34" charset="0"/>
                </a:rPr>
                <a:t>(</a:t>
              </a:r>
              <a:r>
                <a:rPr lang="en-CA" sz="1400" b="1" dirty="0">
                  <a:solidFill>
                    <a:srgbClr val="FFFFFF"/>
                  </a:solidFill>
                  <a:latin typeface="Calibri" pitchFamily="34" charset="0"/>
                </a:rPr>
                <a:t>MAPF)</a:t>
              </a:r>
            </a:p>
          </p:txBody>
        </p:sp>
        <p:sp>
          <p:nvSpPr>
            <p:cNvPr id="83" name="Rounded Rectangle 82"/>
            <p:cNvSpPr>
              <a:spLocks noChangeArrowheads="1"/>
            </p:cNvSpPr>
            <p:nvPr/>
          </p:nvSpPr>
          <p:spPr bwMode="auto">
            <a:xfrm>
              <a:off x="4572585" y="4868621"/>
              <a:ext cx="1088484" cy="32240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00" dirty="0">
                  <a:solidFill>
                    <a:prstClr val="black"/>
                  </a:solidFill>
                  <a:latin typeface="Calibri" pitchFamily="34" charset="0"/>
                </a:rPr>
                <a:t>Level </a:t>
              </a:r>
              <a:r>
                <a:rPr lang="en-CA" sz="1000" dirty="0" smtClean="0">
                  <a:solidFill>
                    <a:prstClr val="black"/>
                  </a:solidFill>
                  <a:latin typeface="Calibri" pitchFamily="34" charset="0"/>
                </a:rPr>
                <a:t> 1 to 2,3 Processing</a:t>
              </a:r>
              <a:endParaRPr lang="en-CA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81939" name="Line 82"/>
          <p:cNvSpPr>
            <a:spLocks noChangeShapeType="1"/>
          </p:cNvSpPr>
          <p:nvPr/>
        </p:nvSpPr>
        <p:spPr bwMode="auto">
          <a:xfrm flipV="1">
            <a:off x="5292725" y="2430463"/>
            <a:ext cx="0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40" name="Line 79"/>
          <p:cNvSpPr>
            <a:spLocks noChangeShapeType="1"/>
          </p:cNvSpPr>
          <p:nvPr/>
        </p:nvSpPr>
        <p:spPr bwMode="auto">
          <a:xfrm flipV="1">
            <a:off x="2771775" y="2492375"/>
            <a:ext cx="0" cy="64452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83"/>
          <p:cNvSpPr>
            <a:spLocks noChangeShapeType="1"/>
          </p:cNvSpPr>
          <p:nvPr/>
        </p:nvSpPr>
        <p:spPr bwMode="auto">
          <a:xfrm flipH="1" flipV="1">
            <a:off x="5580063" y="24304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7" name="Text Box 90"/>
          <p:cNvSpPr txBox="1">
            <a:spLocks noChangeArrowheads="1"/>
          </p:cNvSpPr>
          <p:nvPr/>
        </p:nvSpPr>
        <p:spPr bwMode="auto">
          <a:xfrm>
            <a:off x="1547813" y="2781300"/>
            <a:ext cx="1016000" cy="2460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Archive Product</a:t>
            </a:r>
          </a:p>
        </p:txBody>
      </p:sp>
      <p:sp>
        <p:nvSpPr>
          <p:cNvPr id="81943" name="Line 91"/>
          <p:cNvSpPr>
            <a:spLocks noChangeShapeType="1"/>
          </p:cNvSpPr>
          <p:nvPr/>
        </p:nvSpPr>
        <p:spPr bwMode="auto">
          <a:xfrm flipV="1">
            <a:off x="3276600" y="3716338"/>
            <a:ext cx="15827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sm" len="sm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4" name="Line 58"/>
          <p:cNvSpPr>
            <a:spLocks noChangeShapeType="1"/>
          </p:cNvSpPr>
          <p:nvPr/>
        </p:nvSpPr>
        <p:spPr bwMode="auto">
          <a:xfrm flipV="1">
            <a:off x="4427538" y="4437063"/>
            <a:ext cx="0" cy="3698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45" name="TextBox 63"/>
          <p:cNvSpPr txBox="1">
            <a:spLocks noChangeArrowheads="1"/>
          </p:cNvSpPr>
          <p:nvPr/>
        </p:nvSpPr>
        <p:spPr bwMode="auto">
          <a:xfrm>
            <a:off x="2124075" y="5157788"/>
            <a:ext cx="3000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800">
                <a:solidFill>
                  <a:srgbClr val="000000"/>
                </a:solidFill>
              </a:rPr>
              <a:t>L0</a:t>
            </a:r>
          </a:p>
        </p:txBody>
      </p:sp>
      <p:sp>
        <p:nvSpPr>
          <p:cNvPr id="81946" name="TextBox 65"/>
          <p:cNvSpPr txBox="1">
            <a:spLocks noChangeArrowheads="1"/>
          </p:cNvSpPr>
          <p:nvPr/>
        </p:nvSpPr>
        <p:spPr bwMode="auto">
          <a:xfrm>
            <a:off x="3851275" y="4941888"/>
            <a:ext cx="3000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800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81947" name="TextBox 66"/>
          <p:cNvSpPr txBox="1">
            <a:spLocks noChangeArrowheads="1"/>
          </p:cNvSpPr>
          <p:nvPr/>
        </p:nvSpPr>
        <p:spPr bwMode="auto">
          <a:xfrm>
            <a:off x="3995738" y="4508500"/>
            <a:ext cx="387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800">
                <a:solidFill>
                  <a:srgbClr val="000000"/>
                </a:solidFill>
              </a:rPr>
              <a:t>L2,3</a:t>
            </a:r>
          </a:p>
        </p:txBody>
      </p:sp>
      <p:sp>
        <p:nvSpPr>
          <p:cNvPr id="81948" name="Line 91"/>
          <p:cNvSpPr>
            <a:spLocks noChangeShapeType="1"/>
          </p:cNvSpPr>
          <p:nvPr/>
        </p:nvSpPr>
        <p:spPr bwMode="auto">
          <a:xfrm flipV="1">
            <a:off x="3851275" y="5732463"/>
            <a:ext cx="2881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1949" name="Line 91"/>
          <p:cNvSpPr>
            <a:spLocks noChangeShapeType="1"/>
          </p:cNvSpPr>
          <p:nvPr/>
        </p:nvSpPr>
        <p:spPr bwMode="auto">
          <a:xfrm flipV="1">
            <a:off x="3276600" y="3573463"/>
            <a:ext cx="1582738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prstDash val="sysDot"/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1950" name="Group 96"/>
          <p:cNvGrpSpPr>
            <a:grpSpLocks/>
          </p:cNvGrpSpPr>
          <p:nvPr/>
        </p:nvGrpSpPr>
        <p:grpSpPr bwMode="auto">
          <a:xfrm>
            <a:off x="3635375" y="3357563"/>
            <a:ext cx="936625" cy="1079500"/>
            <a:chOff x="3491880" y="3356992"/>
            <a:chExt cx="936104" cy="864096"/>
          </a:xfrm>
        </p:grpSpPr>
        <p:sp>
          <p:nvSpPr>
            <p:cNvPr id="79" name="Rounded Rectangle 6"/>
            <p:cNvSpPr>
              <a:spLocks noChangeArrowheads="1"/>
            </p:cNvSpPr>
            <p:nvPr/>
          </p:nvSpPr>
          <p:spPr bwMode="auto">
            <a:xfrm>
              <a:off x="3491880" y="3356992"/>
              <a:ext cx="936104" cy="8640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CA" sz="1400" b="1" dirty="0">
                  <a:solidFill>
                    <a:prstClr val="black"/>
                  </a:solidFill>
                  <a:latin typeface="Calibri" pitchFamily="34" charset="0"/>
                </a:rPr>
                <a:t>(RF)</a:t>
              </a:r>
            </a:p>
          </p:txBody>
        </p:sp>
        <p:sp>
          <p:nvSpPr>
            <p:cNvPr id="84" name="Rounded Rectangle 6"/>
            <p:cNvSpPr>
              <a:spLocks noChangeArrowheads="1"/>
            </p:cNvSpPr>
            <p:nvPr/>
          </p:nvSpPr>
          <p:spPr bwMode="auto">
            <a:xfrm>
              <a:off x="3563278" y="3645447"/>
              <a:ext cx="783789" cy="2160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CA" sz="900" dirty="0">
                  <a:solidFill>
                    <a:prstClr val="black"/>
                  </a:solidFill>
                  <a:latin typeface="Calibri" pitchFamily="34" charset="0"/>
                </a:rPr>
                <a:t>Level 0 to 1</a:t>
              </a:r>
            </a:p>
          </p:txBody>
        </p:sp>
        <p:sp>
          <p:nvSpPr>
            <p:cNvPr id="76" name="Rounded Rectangle 6"/>
            <p:cNvSpPr>
              <a:spLocks noChangeArrowheads="1"/>
            </p:cNvSpPr>
            <p:nvPr/>
          </p:nvSpPr>
          <p:spPr bwMode="auto">
            <a:xfrm>
              <a:off x="3563278" y="3932632"/>
              <a:ext cx="783789" cy="2160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CA" sz="900" dirty="0">
                  <a:solidFill>
                    <a:prstClr val="black"/>
                  </a:solidFill>
                  <a:latin typeface="Calibri" pitchFamily="34" charset="0"/>
                </a:rPr>
                <a:t>Level 2,3</a:t>
              </a:r>
            </a:p>
          </p:txBody>
        </p:sp>
      </p:grpSp>
      <p:sp>
        <p:nvSpPr>
          <p:cNvPr id="81951" name="Line 79"/>
          <p:cNvSpPr>
            <a:spLocks noChangeShapeType="1"/>
          </p:cNvSpPr>
          <p:nvPr/>
        </p:nvSpPr>
        <p:spPr bwMode="auto">
          <a:xfrm flipV="1">
            <a:off x="3059113" y="2492375"/>
            <a:ext cx="0" cy="644525"/>
          </a:xfrm>
          <a:prstGeom prst="line">
            <a:avLst/>
          </a:prstGeom>
          <a:noFill/>
          <a:ln w="76200" cmpd="dbl">
            <a:solidFill>
              <a:srgbClr val="FF0000"/>
            </a:solidFill>
            <a:prstDash val="sysDot"/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52" name="Line 58"/>
          <p:cNvSpPr>
            <a:spLocks noChangeShapeType="1"/>
          </p:cNvSpPr>
          <p:nvPr/>
        </p:nvSpPr>
        <p:spPr bwMode="auto">
          <a:xfrm flipV="1">
            <a:off x="6875463" y="2420938"/>
            <a:ext cx="0" cy="107950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81953" name="Straight Arrow Connector 72"/>
          <p:cNvCxnSpPr>
            <a:cxnSpLocks noChangeShapeType="1"/>
            <a:stCxn id="75" idx="0"/>
          </p:cNvCxnSpPr>
          <p:nvPr/>
        </p:nvCxnSpPr>
        <p:spPr bwMode="auto">
          <a:xfrm rot="5400000" flipH="1" flipV="1">
            <a:off x="6532562" y="2967038"/>
            <a:ext cx="10890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81954" name="Line 70"/>
          <p:cNvSpPr>
            <a:spLocks noChangeShapeType="1"/>
          </p:cNvSpPr>
          <p:nvPr/>
        </p:nvSpPr>
        <p:spPr bwMode="auto">
          <a:xfrm flipH="1" flipV="1">
            <a:off x="7380288" y="2359025"/>
            <a:ext cx="0" cy="11414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58"/>
          <p:cNvSpPr>
            <a:spLocks noChangeShapeType="1"/>
          </p:cNvSpPr>
          <p:nvPr/>
        </p:nvSpPr>
        <p:spPr bwMode="auto">
          <a:xfrm flipV="1">
            <a:off x="5076825" y="2492375"/>
            <a:ext cx="0" cy="865188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56" name="Line 58"/>
          <p:cNvSpPr>
            <a:spLocks noChangeShapeType="1"/>
          </p:cNvSpPr>
          <p:nvPr/>
        </p:nvSpPr>
        <p:spPr bwMode="auto">
          <a:xfrm flipV="1">
            <a:off x="5940425" y="3141663"/>
            <a:ext cx="0" cy="21590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5794750" y="2925110"/>
            <a:ext cx="790575" cy="29796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WWW</a:t>
            </a:r>
          </a:p>
        </p:txBody>
      </p:sp>
      <p:sp>
        <p:nvSpPr>
          <p:cNvPr id="89" name="Rounded Rectangle 88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588" y="5013325"/>
            <a:ext cx="1719262" cy="936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00000">
                <a:srgbClr val="C00000">
                  <a:alpha val="55000"/>
                </a:srgbClr>
              </a:gs>
              <a:gs pos="50000">
                <a:srgbClr val="FDB6B4">
                  <a:shade val="67500"/>
                  <a:satMod val="115000"/>
                </a:srgbClr>
              </a:gs>
              <a:gs pos="100000">
                <a:srgbClr val="FDB6B4">
                  <a:shade val="100000"/>
                  <a:satMod val="115000"/>
                </a:srgbClr>
              </a:gs>
            </a:gsLst>
            <a:lin ang="5400000" scaled="0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400" b="1" dirty="0" smtClean="0">
                <a:solidFill>
                  <a:prstClr val="black"/>
                </a:solidFill>
                <a:latin typeface="Calibri" pitchFamily="34" charset="0"/>
              </a:rPr>
              <a:t>Other Products Providers</a:t>
            </a:r>
            <a:endParaRPr lang="en-CA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" name="Rounded Rectangle 91"/>
          <p:cNvSpPr>
            <a:spLocks noChangeArrowheads="1"/>
          </p:cNvSpPr>
          <p:nvPr/>
        </p:nvSpPr>
        <p:spPr bwMode="auto">
          <a:xfrm>
            <a:off x="7740352" y="5085184"/>
            <a:ext cx="609479" cy="2996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 dirty="0" smtClean="0">
                <a:solidFill>
                  <a:prstClr val="white"/>
                </a:solidFill>
                <a:latin typeface="Calibri" pitchFamily="34" charset="0"/>
              </a:rPr>
              <a:t>Local</a:t>
            </a:r>
          </a:p>
          <a:p>
            <a:pPr algn="ctr">
              <a:defRPr/>
            </a:pPr>
            <a:r>
              <a:rPr lang="en-CA" sz="900" dirty="0" smtClean="0">
                <a:solidFill>
                  <a:prstClr val="white"/>
                </a:solidFill>
                <a:latin typeface="Calibri" pitchFamily="34" charset="0"/>
              </a:rPr>
              <a:t>Archive</a:t>
            </a:r>
            <a:endParaRPr lang="en-CA" sz="9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4" name="Rounded Rectangle 93"/>
          <p:cNvSpPr>
            <a:spLocks noChangeArrowheads="1"/>
          </p:cNvSpPr>
          <p:nvPr/>
        </p:nvSpPr>
        <p:spPr bwMode="auto">
          <a:xfrm>
            <a:off x="6804249" y="5085184"/>
            <a:ext cx="864095" cy="2996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900" dirty="0" smtClean="0">
                <a:solidFill>
                  <a:prstClr val="white"/>
                </a:solidFill>
                <a:latin typeface="Calibri" pitchFamily="34" charset="0"/>
              </a:rPr>
              <a:t>Products</a:t>
            </a:r>
          </a:p>
          <a:p>
            <a:pPr algn="ctr">
              <a:defRPr/>
            </a:pPr>
            <a:r>
              <a:rPr lang="en-CA" sz="900" dirty="0" smtClean="0">
                <a:solidFill>
                  <a:prstClr val="white"/>
                </a:solidFill>
                <a:latin typeface="Calibri" pitchFamily="34" charset="0"/>
              </a:rPr>
              <a:t>Generation</a:t>
            </a:r>
            <a:endParaRPr lang="en-CA" sz="9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6" name="Rounded Rectangle 95"/>
          <p:cNvSpPr/>
          <p:nvPr/>
        </p:nvSpPr>
        <p:spPr bwMode="auto">
          <a:xfrm>
            <a:off x="7164388" y="4365625"/>
            <a:ext cx="1223962" cy="358775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200" dirty="0" smtClean="0">
                <a:solidFill>
                  <a:prstClr val="black"/>
                </a:solidFill>
              </a:rPr>
              <a:t>Direct Users</a:t>
            </a:r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81968" name="Line 58"/>
          <p:cNvSpPr>
            <a:spLocks noChangeShapeType="1"/>
          </p:cNvSpPr>
          <p:nvPr/>
        </p:nvSpPr>
        <p:spPr bwMode="auto">
          <a:xfrm flipV="1">
            <a:off x="7451725" y="4724400"/>
            <a:ext cx="0" cy="360363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69" name="Line 79"/>
          <p:cNvSpPr>
            <a:spLocks noChangeShapeType="1"/>
          </p:cNvSpPr>
          <p:nvPr/>
        </p:nvSpPr>
        <p:spPr bwMode="auto">
          <a:xfrm flipV="1">
            <a:off x="8101013" y="4724400"/>
            <a:ext cx="0" cy="360363"/>
          </a:xfrm>
          <a:prstGeom prst="line">
            <a:avLst/>
          </a:prstGeom>
          <a:noFill/>
          <a:ln w="76200" cmpd="dbl">
            <a:solidFill>
              <a:srgbClr val="FF0000"/>
            </a:solidFill>
            <a:prstDash val="sysDot"/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0" name="Line 58"/>
          <p:cNvSpPr>
            <a:spLocks noChangeShapeType="1"/>
          </p:cNvSpPr>
          <p:nvPr/>
        </p:nvSpPr>
        <p:spPr bwMode="auto">
          <a:xfrm flipV="1">
            <a:off x="6948488" y="4221163"/>
            <a:ext cx="0" cy="86360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71" name="Line 63"/>
          <p:cNvSpPr>
            <a:spLocks noChangeShapeType="1"/>
          </p:cNvSpPr>
          <p:nvPr/>
        </p:nvSpPr>
        <p:spPr bwMode="auto">
          <a:xfrm flipV="1">
            <a:off x="3276600" y="38608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1972" name="Line 30"/>
          <p:cNvSpPr>
            <a:spLocks noChangeShapeType="1"/>
          </p:cNvSpPr>
          <p:nvPr/>
        </p:nvSpPr>
        <p:spPr bwMode="auto">
          <a:xfrm flipV="1">
            <a:off x="3276600" y="3933825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3" name="Line 63"/>
          <p:cNvSpPr>
            <a:spLocks noChangeShapeType="1"/>
          </p:cNvSpPr>
          <p:nvPr/>
        </p:nvSpPr>
        <p:spPr bwMode="auto">
          <a:xfrm flipV="1">
            <a:off x="3276600" y="4149725"/>
            <a:ext cx="43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stealth" w="sm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12"/>
          <p:cNvSpPr/>
          <p:nvPr/>
        </p:nvSpPr>
        <p:spPr bwMode="auto">
          <a:xfrm>
            <a:off x="142844" y="1142984"/>
            <a:ext cx="8858312" cy="528641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>
            <a:off x="500063" y="142875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800" b="1" kern="0" dirty="0">
                <a:solidFill>
                  <a:srgbClr val="3A601B"/>
                </a:solidFill>
                <a:latin typeface="Arial"/>
                <a:ea typeface="Arial Unicode MS"/>
                <a:cs typeface="Arial Unicode MS"/>
              </a:rPr>
              <a:t>Building the PCW </a:t>
            </a:r>
            <a:r>
              <a:rPr lang="en-CA" sz="2800" b="1" kern="0" dirty="0">
                <a:solidFill>
                  <a:srgbClr val="3A601B"/>
                </a:solidFill>
                <a:latin typeface="Arial"/>
                <a:ea typeface="Arial Unicode MS"/>
                <a:cs typeface="Arial Unicode MS"/>
              </a:rPr>
              <a:t>Data Processing Center: </a:t>
            </a:r>
          </a:p>
          <a:p>
            <a:pPr eaLnBrk="0" hangingPunct="0">
              <a:defRPr/>
            </a:pPr>
            <a:r>
              <a:rPr lang="en-CA" sz="2800" b="1" kern="0" dirty="0">
                <a:solidFill>
                  <a:srgbClr val="3A601B"/>
                </a:solidFill>
                <a:latin typeface="Arial"/>
                <a:ea typeface="Arial Unicode MS"/>
                <a:cs typeface="Arial Unicode MS"/>
              </a:rPr>
              <a:t>System Architecture</a:t>
            </a:r>
            <a:endParaRPr lang="en-US" sz="2000" b="1" kern="0" dirty="0">
              <a:solidFill>
                <a:srgbClr val="3A601B"/>
              </a:solidFill>
              <a:latin typeface="Arial"/>
              <a:ea typeface="Arial Unicode MS"/>
              <a:cs typeface="Arial Unicode MS"/>
            </a:endParaRPr>
          </a:p>
        </p:txBody>
      </p:sp>
      <p:grpSp>
        <p:nvGrpSpPr>
          <p:cNvPr id="136" name="Group 127"/>
          <p:cNvGrpSpPr>
            <a:grpSpLocks/>
          </p:cNvGrpSpPr>
          <p:nvPr/>
        </p:nvGrpSpPr>
        <p:grpSpPr bwMode="auto">
          <a:xfrm>
            <a:off x="7092950" y="3933825"/>
            <a:ext cx="1655763" cy="1079500"/>
            <a:chOff x="6156176" y="4797152"/>
            <a:chExt cx="1656184" cy="1080120"/>
          </a:xfrm>
        </p:grpSpPr>
        <p:sp>
          <p:nvSpPr>
            <p:cNvPr id="146" name="Rounded Rectangle 145"/>
            <p:cNvSpPr/>
            <p:nvPr/>
          </p:nvSpPr>
          <p:spPr bwMode="auto">
            <a:xfrm>
              <a:off x="6156176" y="4797152"/>
              <a:ext cx="1656184" cy="1080120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CA">
                <a:solidFill>
                  <a:prstClr val="black"/>
                </a:solidFill>
              </a:endParaRPr>
            </a:p>
          </p:txBody>
        </p:sp>
        <p:grpSp>
          <p:nvGrpSpPr>
            <p:cNvPr id="86201" name="Group 79"/>
            <p:cNvGrpSpPr>
              <a:grpSpLocks/>
            </p:cNvGrpSpPr>
            <p:nvPr/>
          </p:nvGrpSpPr>
          <p:grpSpPr bwMode="auto">
            <a:xfrm>
              <a:off x="6300192" y="4941168"/>
              <a:ext cx="1371600" cy="791508"/>
              <a:chOff x="619944" y="2928392"/>
              <a:chExt cx="1371600" cy="791508"/>
            </a:xfrm>
          </p:grpSpPr>
          <p:grpSp>
            <p:nvGrpSpPr>
              <p:cNvPr id="86202" name="Group 36"/>
              <p:cNvGrpSpPr>
                <a:grpSpLocks/>
              </p:cNvGrpSpPr>
              <p:nvPr/>
            </p:nvGrpSpPr>
            <p:grpSpPr bwMode="auto">
              <a:xfrm>
                <a:off x="619944" y="2928392"/>
                <a:ext cx="1371600" cy="533400"/>
                <a:chOff x="2514600" y="1676400"/>
                <a:chExt cx="1219200" cy="468244"/>
              </a:xfrm>
            </p:grpSpPr>
            <p:pic>
              <p:nvPicPr>
                <p:cNvPr id="86206" name="Picture 153" descr="WindowPC.tiff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514600" y="1676400"/>
                  <a:ext cx="609600" cy="4682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207" name="Picture 154" descr="WindowPC.tiff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124200" y="1676400"/>
                  <a:ext cx="609600" cy="4682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" name="TextBox 152"/>
              <p:cNvSpPr txBox="1"/>
              <p:nvPr/>
            </p:nvSpPr>
            <p:spPr>
              <a:xfrm>
                <a:off x="763960" y="3504456"/>
                <a:ext cx="1031051" cy="21544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prstClr val="white"/>
                    </a:solidFill>
                  </a:rPr>
                  <a:t>PARF Processors</a:t>
                </a:r>
              </a:p>
            </p:txBody>
          </p:sp>
        </p:grpSp>
      </p:grpSp>
      <p:grpSp>
        <p:nvGrpSpPr>
          <p:cNvPr id="214" name="Group 213"/>
          <p:cNvGrpSpPr>
            <a:grpSpLocks/>
          </p:cNvGrpSpPr>
          <p:nvPr/>
        </p:nvGrpSpPr>
        <p:grpSpPr bwMode="auto">
          <a:xfrm>
            <a:off x="3857625" y="1428750"/>
            <a:ext cx="1651000" cy="4722813"/>
            <a:chOff x="3857620" y="1428736"/>
            <a:chExt cx="1651054" cy="4722318"/>
          </a:xfrm>
        </p:grpSpPr>
        <p:grpSp>
          <p:nvGrpSpPr>
            <p:cNvPr id="86180" name="Group 132"/>
            <p:cNvGrpSpPr>
              <a:grpSpLocks/>
            </p:cNvGrpSpPr>
            <p:nvPr/>
          </p:nvGrpSpPr>
          <p:grpSpPr bwMode="auto">
            <a:xfrm>
              <a:off x="3857620" y="1428736"/>
              <a:ext cx="971600" cy="1296144"/>
              <a:chOff x="8028384" y="3717032"/>
              <a:chExt cx="1008112" cy="1296144"/>
            </a:xfrm>
          </p:grpSpPr>
          <p:sp>
            <p:nvSpPr>
              <p:cNvPr id="221" name="Rounded Rectangle 220"/>
              <p:cNvSpPr/>
              <p:nvPr/>
            </p:nvSpPr>
            <p:spPr bwMode="auto">
              <a:xfrm>
                <a:off x="8028384" y="3717032"/>
                <a:ext cx="1008112" cy="1296144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193" name="Group 75"/>
              <p:cNvGrpSpPr>
                <a:grpSpLocks/>
              </p:cNvGrpSpPr>
              <p:nvPr/>
            </p:nvGrpSpPr>
            <p:grpSpPr bwMode="auto">
              <a:xfrm>
                <a:off x="8100392" y="3789040"/>
                <a:ext cx="864339" cy="1079540"/>
                <a:chOff x="7236296" y="188640"/>
                <a:chExt cx="864339" cy="1079540"/>
              </a:xfrm>
            </p:grpSpPr>
            <p:pic>
              <p:nvPicPr>
                <p:cNvPr id="86194" name="Picture 65" descr="DataProcessingServer.tiff"/>
                <p:cNvPicPr>
                  <a:picLocks noChangeAspect="1"/>
                </p:cNvPicPr>
                <p:nvPr/>
              </p:nvPicPr>
              <p:blipFill>
                <a:blip r:embed="rId4"/>
                <a:srcRect r="64999" b="20522"/>
                <a:stretch>
                  <a:fillRect/>
                </a:stretch>
              </p:blipFill>
              <p:spPr bwMode="auto">
                <a:xfrm>
                  <a:off x="7380312" y="188640"/>
                  <a:ext cx="533400" cy="7950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4" name="TextBox 66"/>
                <p:cNvSpPr txBox="1"/>
                <p:nvPr/>
              </p:nvSpPr>
              <p:spPr>
                <a:xfrm>
                  <a:off x="7236296" y="1052736"/>
                  <a:ext cx="864339" cy="215444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Reprocessing</a:t>
                  </a:r>
                </a:p>
              </p:txBody>
            </p:sp>
          </p:grpSp>
        </p:grpSp>
        <p:grpSp>
          <p:nvGrpSpPr>
            <p:cNvPr id="86181" name="Group 138"/>
            <p:cNvGrpSpPr>
              <a:grpSpLocks/>
            </p:cNvGrpSpPr>
            <p:nvPr/>
          </p:nvGrpSpPr>
          <p:grpSpPr bwMode="auto">
            <a:xfrm>
              <a:off x="4500562" y="5214950"/>
              <a:ext cx="1008112" cy="936104"/>
              <a:chOff x="7812360" y="3645024"/>
              <a:chExt cx="1008112" cy="936104"/>
            </a:xfrm>
          </p:grpSpPr>
          <p:sp>
            <p:nvSpPr>
              <p:cNvPr id="217" name="Rounded Rectangle 216"/>
              <p:cNvSpPr/>
              <p:nvPr/>
            </p:nvSpPr>
            <p:spPr bwMode="auto">
              <a:xfrm>
                <a:off x="7812360" y="3645024"/>
                <a:ext cx="1008112" cy="936104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185" name="Group 110"/>
              <p:cNvGrpSpPr>
                <a:grpSpLocks/>
              </p:cNvGrpSpPr>
              <p:nvPr/>
            </p:nvGrpSpPr>
            <p:grpSpPr bwMode="auto">
              <a:xfrm>
                <a:off x="7884368" y="3717032"/>
                <a:ext cx="814647" cy="791508"/>
                <a:chOff x="6228184" y="4653136"/>
                <a:chExt cx="814647" cy="791508"/>
              </a:xfrm>
            </p:grpSpPr>
            <p:sp>
              <p:nvSpPr>
                <p:cNvPr id="219" name="TextBox 218"/>
                <p:cNvSpPr txBox="1"/>
                <p:nvPr/>
              </p:nvSpPr>
              <p:spPr>
                <a:xfrm>
                  <a:off x="6228184" y="5229200"/>
                  <a:ext cx="814647" cy="215444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Reprocessing</a:t>
                  </a:r>
                </a:p>
              </p:txBody>
            </p:sp>
            <p:pic>
              <p:nvPicPr>
                <p:cNvPr id="86189" name="Picture 219" descr="OpsWSLinux.tif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300192" y="4653136"/>
                  <a:ext cx="685800" cy="530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225" name="Group 224"/>
          <p:cNvGrpSpPr>
            <a:grpSpLocks/>
          </p:cNvGrpSpPr>
          <p:nvPr/>
        </p:nvGrpSpPr>
        <p:grpSpPr bwMode="auto">
          <a:xfrm>
            <a:off x="5643563" y="5214938"/>
            <a:ext cx="3011487" cy="936625"/>
            <a:chOff x="5643570" y="5214950"/>
            <a:chExt cx="3011796" cy="936104"/>
          </a:xfrm>
        </p:grpSpPr>
        <p:grpSp>
          <p:nvGrpSpPr>
            <p:cNvPr id="86160" name="Group 113"/>
            <p:cNvGrpSpPr>
              <a:grpSpLocks/>
            </p:cNvGrpSpPr>
            <p:nvPr/>
          </p:nvGrpSpPr>
          <p:grpSpPr bwMode="auto">
            <a:xfrm>
              <a:off x="5643570" y="5214950"/>
              <a:ext cx="1440160" cy="936104"/>
              <a:chOff x="5643570" y="5214950"/>
              <a:chExt cx="1440160" cy="936104"/>
            </a:xfrm>
          </p:grpSpPr>
          <p:sp>
            <p:nvSpPr>
              <p:cNvPr id="233" name="Rounded Rectangle 232"/>
              <p:cNvSpPr/>
              <p:nvPr/>
            </p:nvSpPr>
            <p:spPr bwMode="auto">
              <a:xfrm>
                <a:off x="5643570" y="5214950"/>
                <a:ext cx="1440160" cy="936104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174" name="Group 142"/>
              <p:cNvGrpSpPr>
                <a:grpSpLocks/>
              </p:cNvGrpSpPr>
              <p:nvPr/>
            </p:nvGrpSpPr>
            <p:grpSpPr bwMode="auto">
              <a:xfrm>
                <a:off x="5786446" y="5286388"/>
                <a:ext cx="1224136" cy="792088"/>
                <a:chOff x="6156176" y="5445224"/>
                <a:chExt cx="1224136" cy="792088"/>
              </a:xfrm>
            </p:grpSpPr>
            <p:pic>
              <p:nvPicPr>
                <p:cNvPr id="86175" name="Picture 234" descr="ProxyServer.tiff"/>
                <p:cNvPicPr>
                  <a:picLocks noChangeAspect="1"/>
                </p:cNvPicPr>
                <p:nvPr/>
              </p:nvPicPr>
              <p:blipFill>
                <a:blip r:embed="rId6"/>
                <a:srcRect l="21281" r="21970" b="19855"/>
                <a:stretch>
                  <a:fillRect/>
                </a:stretch>
              </p:blipFill>
              <p:spPr bwMode="auto">
                <a:xfrm>
                  <a:off x="6156176" y="5445224"/>
                  <a:ext cx="576064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6" name="TextBox 235"/>
                <p:cNvSpPr txBox="1"/>
                <p:nvPr/>
              </p:nvSpPr>
              <p:spPr>
                <a:xfrm>
                  <a:off x="6156176" y="6021288"/>
                  <a:ext cx="1224136" cy="216024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Ftp/Proxy Servers</a:t>
                  </a:r>
                </a:p>
              </p:txBody>
            </p:sp>
            <p:pic>
              <p:nvPicPr>
                <p:cNvPr id="86179" name="Picture 236" descr="ProxyServer.tiff"/>
                <p:cNvPicPr>
                  <a:picLocks noChangeAspect="1"/>
                </p:cNvPicPr>
                <p:nvPr/>
              </p:nvPicPr>
              <p:blipFill>
                <a:blip r:embed="rId6"/>
                <a:srcRect l="21281" r="21970" b="19855"/>
                <a:stretch>
                  <a:fillRect/>
                </a:stretch>
              </p:blipFill>
              <p:spPr bwMode="auto">
                <a:xfrm>
                  <a:off x="6732240" y="5445224"/>
                  <a:ext cx="576064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6161" name="Group 115"/>
            <p:cNvGrpSpPr>
              <a:grpSpLocks/>
            </p:cNvGrpSpPr>
            <p:nvPr/>
          </p:nvGrpSpPr>
          <p:grpSpPr bwMode="auto">
            <a:xfrm>
              <a:off x="7215206" y="5214950"/>
              <a:ext cx="1440160" cy="936104"/>
              <a:chOff x="7524328" y="5157192"/>
              <a:chExt cx="1440160" cy="936104"/>
            </a:xfrm>
          </p:grpSpPr>
          <p:sp>
            <p:nvSpPr>
              <p:cNvPr id="228" name="Rounded Rectangle 227"/>
              <p:cNvSpPr/>
              <p:nvPr/>
            </p:nvSpPr>
            <p:spPr bwMode="auto">
              <a:xfrm>
                <a:off x="7524328" y="5157192"/>
                <a:ext cx="1440160" cy="936104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165" name="Group 148"/>
              <p:cNvGrpSpPr>
                <a:grpSpLocks/>
              </p:cNvGrpSpPr>
              <p:nvPr/>
            </p:nvGrpSpPr>
            <p:grpSpPr bwMode="auto">
              <a:xfrm>
                <a:off x="7668344" y="5229200"/>
                <a:ext cx="1224136" cy="792088"/>
                <a:chOff x="6156176" y="5445224"/>
                <a:chExt cx="1224136" cy="792088"/>
              </a:xfrm>
            </p:grpSpPr>
            <p:pic>
              <p:nvPicPr>
                <p:cNvPr id="230" name="Picture 229" descr="ProxyServer.tiff"/>
                <p:cNvPicPr>
                  <a:picLocks noChangeAspect="1"/>
                </p:cNvPicPr>
                <p:nvPr/>
              </p:nvPicPr>
              <p:blipFill>
                <a:blip r:embed="rId7" cstate="print"/>
                <a:srcRect l="21281" r="21970" b="19854"/>
                <a:stretch>
                  <a:fillRect/>
                </a:stretch>
              </p:blipFill>
              <p:spPr>
                <a:xfrm>
                  <a:off x="6156176" y="5445224"/>
                  <a:ext cx="576064" cy="576064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</p:pic>
            <p:sp>
              <p:nvSpPr>
                <p:cNvPr id="231" name="TextBox 230"/>
                <p:cNvSpPr txBox="1"/>
                <p:nvPr/>
              </p:nvSpPr>
              <p:spPr>
                <a:xfrm>
                  <a:off x="6156176" y="6021288"/>
                  <a:ext cx="1224136" cy="216024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WWW Servers</a:t>
                  </a:r>
                </a:p>
              </p:txBody>
            </p:sp>
            <p:pic>
              <p:nvPicPr>
                <p:cNvPr id="232" name="Picture 231" descr="ProxyServer.tiff"/>
                <p:cNvPicPr>
                  <a:picLocks noChangeAspect="1"/>
                </p:cNvPicPr>
                <p:nvPr/>
              </p:nvPicPr>
              <p:blipFill>
                <a:blip r:embed="rId7" cstate="print"/>
                <a:srcRect l="21281" r="21970" b="19854"/>
                <a:stretch>
                  <a:fillRect/>
                </a:stretch>
              </p:blipFill>
              <p:spPr>
                <a:xfrm>
                  <a:off x="6732240" y="5445224"/>
                  <a:ext cx="576064" cy="576064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</p:pic>
          </p:grpSp>
        </p:grpSp>
      </p:grp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428625" y="1357313"/>
            <a:ext cx="8377238" cy="1439862"/>
            <a:chOff x="428596" y="1357298"/>
            <a:chExt cx="8376486" cy="1439590"/>
          </a:xfrm>
        </p:grpSpPr>
        <p:grpSp>
          <p:nvGrpSpPr>
            <p:cNvPr id="86120" name="Group 157"/>
            <p:cNvGrpSpPr>
              <a:grpSpLocks/>
            </p:cNvGrpSpPr>
            <p:nvPr/>
          </p:nvGrpSpPr>
          <p:grpSpPr bwMode="auto">
            <a:xfrm>
              <a:off x="6500826" y="1428736"/>
              <a:ext cx="2304256" cy="1368152"/>
              <a:chOff x="5508104" y="908720"/>
              <a:chExt cx="2304256" cy="1368152"/>
            </a:xfrm>
          </p:grpSpPr>
          <p:sp>
            <p:nvSpPr>
              <p:cNvPr id="156" name="Rounded Rectangle 155"/>
              <p:cNvSpPr/>
              <p:nvPr/>
            </p:nvSpPr>
            <p:spPr bwMode="auto">
              <a:xfrm>
                <a:off x="5508104" y="908720"/>
                <a:ext cx="2304256" cy="1368152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151" name="Group 156"/>
              <p:cNvGrpSpPr>
                <a:grpSpLocks/>
              </p:cNvGrpSpPr>
              <p:nvPr/>
            </p:nvGrpSpPr>
            <p:grpSpPr bwMode="auto">
              <a:xfrm>
                <a:off x="5580112" y="984728"/>
                <a:ext cx="2082800" cy="1203596"/>
                <a:chOff x="5580112" y="984728"/>
                <a:chExt cx="2082800" cy="1203596"/>
              </a:xfrm>
            </p:grpSpPr>
            <p:pic>
              <p:nvPicPr>
                <p:cNvPr id="86152" name="Picture 7" descr="LongTermStorage.tiff"/>
                <p:cNvPicPr>
                  <a:picLocks noChangeAspect="1"/>
                </p:cNvPicPr>
                <p:nvPr/>
              </p:nvPicPr>
              <p:blipFill>
                <a:blip r:embed="rId8"/>
                <a:srcRect l="4562" t="26282" r="8745" b="17932"/>
                <a:stretch>
                  <a:fillRect/>
                </a:stretch>
              </p:blipFill>
              <p:spPr bwMode="auto">
                <a:xfrm>
                  <a:off x="6113512" y="1065161"/>
                  <a:ext cx="457200" cy="8043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153" name="Picture 159" descr="ArchiveServer.tiff"/>
                <p:cNvPicPr>
                  <a:picLocks noChangeAspect="1"/>
                </p:cNvPicPr>
                <p:nvPr/>
              </p:nvPicPr>
              <p:blipFill>
                <a:blip r:embed="rId9"/>
                <a:srcRect r="6197" b="21545"/>
                <a:stretch>
                  <a:fillRect/>
                </a:stretch>
              </p:blipFill>
              <p:spPr bwMode="auto">
                <a:xfrm>
                  <a:off x="7104112" y="984728"/>
                  <a:ext cx="558800" cy="884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154" name="Picture 160" descr="DBServer.tiff"/>
                <p:cNvPicPr>
                  <a:picLocks noChangeAspect="1"/>
                </p:cNvPicPr>
                <p:nvPr/>
              </p:nvPicPr>
              <p:blipFill>
                <a:blip r:embed="rId10"/>
                <a:srcRect l="14557" t="7895" b="21053"/>
                <a:stretch>
                  <a:fillRect/>
                </a:stretch>
              </p:blipFill>
              <p:spPr bwMode="auto">
                <a:xfrm>
                  <a:off x="6588224" y="1052736"/>
                  <a:ext cx="457200" cy="3800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2" name="TextBox 161"/>
                <p:cNvSpPr txBox="1"/>
                <p:nvPr/>
              </p:nvSpPr>
              <p:spPr>
                <a:xfrm>
                  <a:off x="5667510" y="1972880"/>
                  <a:ext cx="1944216" cy="21544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    PARF Archive Storage and Servers</a:t>
                  </a:r>
                </a:p>
              </p:txBody>
            </p:sp>
            <p:pic>
              <p:nvPicPr>
                <p:cNvPr id="86158" name="Picture 162" descr="LongTermStorage.tiff"/>
                <p:cNvPicPr>
                  <a:picLocks noChangeAspect="1"/>
                </p:cNvPicPr>
                <p:nvPr/>
              </p:nvPicPr>
              <p:blipFill>
                <a:blip r:embed="rId8"/>
                <a:srcRect l="4562" t="26282" r="8745" b="17932"/>
                <a:stretch>
                  <a:fillRect/>
                </a:stretch>
              </p:blipFill>
              <p:spPr bwMode="auto">
                <a:xfrm>
                  <a:off x="5580112" y="1065161"/>
                  <a:ext cx="457200" cy="8043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159" name="Picture 163" descr="DBServer.tiff"/>
                <p:cNvPicPr>
                  <a:picLocks noChangeAspect="1"/>
                </p:cNvPicPr>
                <p:nvPr/>
              </p:nvPicPr>
              <p:blipFill>
                <a:blip r:embed="rId10"/>
                <a:srcRect l="14557" t="7895" b="21053"/>
                <a:stretch>
                  <a:fillRect/>
                </a:stretch>
              </p:blipFill>
              <p:spPr bwMode="auto">
                <a:xfrm>
                  <a:off x="6588224" y="1412776"/>
                  <a:ext cx="457200" cy="386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6121" name="Group 136"/>
            <p:cNvGrpSpPr>
              <a:grpSpLocks/>
            </p:cNvGrpSpPr>
            <p:nvPr/>
          </p:nvGrpSpPr>
          <p:grpSpPr bwMode="auto">
            <a:xfrm>
              <a:off x="428596" y="1357298"/>
              <a:ext cx="1656184" cy="1412776"/>
              <a:chOff x="428596" y="1357298"/>
              <a:chExt cx="1656184" cy="1412776"/>
            </a:xfrm>
          </p:grpSpPr>
          <p:sp>
            <p:nvSpPr>
              <p:cNvPr id="178" name="Rounded Rectangle 177"/>
              <p:cNvSpPr/>
              <p:nvPr/>
            </p:nvSpPr>
            <p:spPr bwMode="auto">
              <a:xfrm>
                <a:off x="428596" y="1357298"/>
                <a:ext cx="1656184" cy="1412776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143" name="Group 92"/>
              <p:cNvGrpSpPr>
                <a:grpSpLocks/>
              </p:cNvGrpSpPr>
              <p:nvPr/>
            </p:nvGrpSpPr>
            <p:grpSpPr bwMode="auto">
              <a:xfrm>
                <a:off x="500604" y="1545938"/>
                <a:ext cx="1524000" cy="1079540"/>
                <a:chOff x="1619672" y="188640"/>
                <a:chExt cx="1524000" cy="1079540"/>
              </a:xfrm>
            </p:grpSpPr>
            <p:sp>
              <p:nvSpPr>
                <p:cNvPr id="180" name="TextBox 33"/>
                <p:cNvSpPr txBox="1"/>
                <p:nvPr/>
              </p:nvSpPr>
              <p:spPr>
                <a:xfrm>
                  <a:off x="1835696" y="1052736"/>
                  <a:ext cx="1031051" cy="21544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PDPF Processing</a:t>
                  </a:r>
                </a:p>
              </p:txBody>
            </p:sp>
            <p:pic>
              <p:nvPicPr>
                <p:cNvPr id="181" name="Picture 180" descr="DataProcessingServer.tiff"/>
                <p:cNvPicPr>
                  <a:picLocks noChangeAspect="1"/>
                </p:cNvPicPr>
                <p:nvPr/>
              </p:nvPicPr>
              <p:blipFill>
                <a:blip r:embed="rId11" cstate="print"/>
                <a:srcRect b="20522"/>
                <a:stretch>
                  <a:fillRect/>
                </a:stretch>
              </p:blipFill>
              <p:spPr>
                <a:xfrm>
                  <a:off x="1619672" y="188640"/>
                  <a:ext cx="1524000" cy="79500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</p:pic>
          </p:grpSp>
        </p:grpSp>
        <p:grpSp>
          <p:nvGrpSpPr>
            <p:cNvPr id="86122" name="Group 147"/>
            <p:cNvGrpSpPr>
              <a:grpSpLocks/>
            </p:cNvGrpSpPr>
            <p:nvPr/>
          </p:nvGrpSpPr>
          <p:grpSpPr bwMode="auto">
            <a:xfrm>
              <a:off x="4857752" y="1357298"/>
              <a:ext cx="1584176" cy="1412776"/>
              <a:chOff x="4857752" y="1357298"/>
              <a:chExt cx="1584176" cy="1412776"/>
            </a:xfrm>
          </p:grpSpPr>
          <p:sp>
            <p:nvSpPr>
              <p:cNvPr id="210" name="Rounded Rectangle 209"/>
              <p:cNvSpPr/>
              <p:nvPr/>
            </p:nvSpPr>
            <p:spPr bwMode="auto">
              <a:xfrm>
                <a:off x="4857752" y="1357298"/>
                <a:ext cx="1584176" cy="1412776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135" name="Group 67"/>
              <p:cNvGrpSpPr>
                <a:grpSpLocks/>
              </p:cNvGrpSpPr>
              <p:nvPr/>
            </p:nvGrpSpPr>
            <p:grpSpPr bwMode="auto">
              <a:xfrm>
                <a:off x="4926629" y="1573322"/>
                <a:ext cx="1457739" cy="1079540"/>
                <a:chOff x="6563544" y="1632992"/>
                <a:chExt cx="1524000" cy="1079540"/>
              </a:xfrm>
            </p:grpSpPr>
            <p:pic>
              <p:nvPicPr>
                <p:cNvPr id="86136" name="Picture 211" descr="DataProcessingServer.tiff"/>
                <p:cNvPicPr>
                  <a:picLocks noChangeAspect="1"/>
                </p:cNvPicPr>
                <p:nvPr/>
              </p:nvPicPr>
              <p:blipFill>
                <a:blip r:embed="rId4"/>
                <a:srcRect b="20522"/>
                <a:stretch>
                  <a:fillRect/>
                </a:stretch>
              </p:blipFill>
              <p:spPr bwMode="auto">
                <a:xfrm>
                  <a:off x="6563544" y="1632992"/>
                  <a:ext cx="1524000" cy="7950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3" name="TextBox 54"/>
                <p:cNvSpPr txBox="1"/>
                <p:nvPr/>
              </p:nvSpPr>
              <p:spPr>
                <a:xfrm>
                  <a:off x="6779568" y="2497088"/>
                  <a:ext cx="1133644" cy="215444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PADF Dissemination</a:t>
                  </a:r>
                </a:p>
              </p:txBody>
            </p:sp>
          </p:grpSp>
        </p:grpSp>
        <p:grpSp>
          <p:nvGrpSpPr>
            <p:cNvPr id="86123" name="Group 141"/>
            <p:cNvGrpSpPr>
              <a:grpSpLocks/>
            </p:cNvGrpSpPr>
            <p:nvPr/>
          </p:nvGrpSpPr>
          <p:grpSpPr bwMode="auto">
            <a:xfrm>
              <a:off x="2143108" y="1357298"/>
              <a:ext cx="1656184" cy="1412776"/>
              <a:chOff x="2143108" y="1357298"/>
              <a:chExt cx="1656184" cy="1412776"/>
            </a:xfrm>
          </p:grpSpPr>
          <p:sp>
            <p:nvSpPr>
              <p:cNvPr id="256" name="Rounded Rectangle 255"/>
              <p:cNvSpPr/>
              <p:nvPr/>
            </p:nvSpPr>
            <p:spPr bwMode="auto">
              <a:xfrm>
                <a:off x="2143108" y="1357298"/>
                <a:ext cx="1656184" cy="1412776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127" name="Group 78"/>
              <p:cNvGrpSpPr>
                <a:grpSpLocks/>
              </p:cNvGrpSpPr>
              <p:nvPr/>
            </p:nvGrpSpPr>
            <p:grpSpPr bwMode="auto">
              <a:xfrm>
                <a:off x="2215116" y="1545938"/>
                <a:ext cx="1524000" cy="1079540"/>
                <a:chOff x="4932040" y="1628800"/>
                <a:chExt cx="1524000" cy="1079540"/>
              </a:xfrm>
            </p:grpSpPr>
            <p:pic>
              <p:nvPicPr>
                <p:cNvPr id="258" name="Picture 4" descr="DataProcessingServer.tiff"/>
                <p:cNvPicPr>
                  <a:picLocks noChangeAspect="1"/>
                </p:cNvPicPr>
                <p:nvPr/>
              </p:nvPicPr>
              <p:blipFill>
                <a:blip r:embed="rId11" cstate="print"/>
                <a:srcRect b="20522"/>
                <a:stretch>
                  <a:fillRect/>
                </a:stretch>
              </p:blipFill>
              <p:spPr>
                <a:xfrm>
                  <a:off x="4932040" y="1628800"/>
                  <a:ext cx="1524000" cy="795004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</p:pic>
            <p:sp>
              <p:nvSpPr>
                <p:cNvPr id="259" name="TextBox 258"/>
                <p:cNvSpPr txBox="1"/>
                <p:nvPr/>
              </p:nvSpPr>
              <p:spPr>
                <a:xfrm>
                  <a:off x="5220072" y="2492896"/>
                  <a:ext cx="1044527" cy="215444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MAPF Processing</a:t>
                  </a:r>
                </a:p>
              </p:txBody>
            </p:sp>
          </p:grpSp>
        </p:grpSp>
      </p:grpSp>
      <p:grpSp>
        <p:nvGrpSpPr>
          <p:cNvPr id="130" name="Group 129"/>
          <p:cNvGrpSpPr>
            <a:grpSpLocks/>
          </p:cNvGrpSpPr>
          <p:nvPr/>
        </p:nvGrpSpPr>
        <p:grpSpPr bwMode="auto">
          <a:xfrm>
            <a:off x="539750" y="2852738"/>
            <a:ext cx="8208963" cy="1081087"/>
            <a:chOff x="539552" y="2852936"/>
            <a:chExt cx="8208912" cy="1080120"/>
          </a:xfrm>
        </p:grpSpPr>
        <p:grpSp>
          <p:nvGrpSpPr>
            <p:cNvPr id="86073" name="Group 139"/>
            <p:cNvGrpSpPr>
              <a:grpSpLocks/>
            </p:cNvGrpSpPr>
            <p:nvPr/>
          </p:nvGrpSpPr>
          <p:grpSpPr bwMode="auto">
            <a:xfrm>
              <a:off x="7092280" y="2852936"/>
              <a:ext cx="1656184" cy="1008112"/>
              <a:chOff x="4355976" y="5445224"/>
              <a:chExt cx="1656184" cy="1008112"/>
            </a:xfrm>
          </p:grpSpPr>
          <p:sp>
            <p:nvSpPr>
              <p:cNvPr id="139" name="Rounded Rectangle 138"/>
              <p:cNvSpPr/>
              <p:nvPr/>
            </p:nvSpPr>
            <p:spPr bwMode="auto">
              <a:xfrm>
                <a:off x="4355976" y="5445224"/>
                <a:ext cx="1656184" cy="1008112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113" name="Group 80"/>
              <p:cNvGrpSpPr>
                <a:grpSpLocks/>
              </p:cNvGrpSpPr>
              <p:nvPr/>
            </p:nvGrpSpPr>
            <p:grpSpPr bwMode="auto">
              <a:xfrm>
                <a:off x="4499992" y="5589240"/>
                <a:ext cx="1371600" cy="791508"/>
                <a:chOff x="2143944" y="2928392"/>
                <a:chExt cx="1371600" cy="791508"/>
              </a:xfrm>
            </p:grpSpPr>
            <p:grpSp>
              <p:nvGrpSpPr>
                <p:cNvPr id="86114" name="Group 38"/>
                <p:cNvGrpSpPr>
                  <a:grpSpLocks/>
                </p:cNvGrpSpPr>
                <p:nvPr/>
              </p:nvGrpSpPr>
              <p:grpSpPr bwMode="auto">
                <a:xfrm>
                  <a:off x="2143944" y="2928392"/>
                  <a:ext cx="1371600" cy="533400"/>
                  <a:chOff x="2514600" y="1676400"/>
                  <a:chExt cx="1219200" cy="468244"/>
                </a:xfrm>
              </p:grpSpPr>
              <p:pic>
                <p:nvPicPr>
                  <p:cNvPr id="86118" name="Picture 143" descr="WindowPC.tiff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514600" y="1676400"/>
                    <a:ext cx="609600" cy="4682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119" name="Picture 144" descr="WindowPC.tiff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124200" y="1676400"/>
                    <a:ext cx="609600" cy="4682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43" name="TextBox 142"/>
                <p:cNvSpPr txBox="1"/>
                <p:nvPr/>
              </p:nvSpPr>
              <p:spPr>
                <a:xfrm>
                  <a:off x="2215952" y="3504456"/>
                  <a:ext cx="1203124" cy="21544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PARF Order Servers</a:t>
                  </a:r>
                </a:p>
              </p:txBody>
            </p:sp>
          </p:grpSp>
        </p:grpSp>
        <p:grpSp>
          <p:nvGrpSpPr>
            <p:cNvPr id="86074" name="Group 123"/>
            <p:cNvGrpSpPr>
              <a:grpSpLocks/>
            </p:cNvGrpSpPr>
            <p:nvPr/>
          </p:nvGrpSpPr>
          <p:grpSpPr bwMode="auto">
            <a:xfrm>
              <a:off x="539552" y="2852936"/>
              <a:ext cx="2088232" cy="1080120"/>
              <a:chOff x="179512" y="2276872"/>
              <a:chExt cx="2088232" cy="1080120"/>
            </a:xfrm>
          </p:grpSpPr>
          <p:sp>
            <p:nvSpPr>
              <p:cNvPr id="193" name="Rounded Rectangle 192"/>
              <p:cNvSpPr/>
              <p:nvPr/>
            </p:nvSpPr>
            <p:spPr bwMode="auto">
              <a:xfrm>
                <a:off x="179512" y="2276872"/>
                <a:ext cx="2088232" cy="1080120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102" name="Group 83"/>
              <p:cNvGrpSpPr>
                <a:grpSpLocks/>
              </p:cNvGrpSpPr>
              <p:nvPr/>
            </p:nvGrpSpPr>
            <p:grpSpPr bwMode="auto">
              <a:xfrm>
                <a:off x="323528" y="2420888"/>
                <a:ext cx="1834714" cy="791508"/>
                <a:chOff x="543744" y="3995192"/>
                <a:chExt cx="1834714" cy="791508"/>
              </a:xfrm>
            </p:grpSpPr>
            <p:grpSp>
              <p:nvGrpSpPr>
                <p:cNvPr id="86103" name="Group 44"/>
                <p:cNvGrpSpPr>
                  <a:grpSpLocks noChangeAspect="1"/>
                </p:cNvGrpSpPr>
                <p:nvPr/>
              </p:nvGrpSpPr>
              <p:grpSpPr bwMode="auto">
                <a:xfrm>
                  <a:off x="543744" y="3995192"/>
                  <a:ext cx="1834714" cy="533400"/>
                  <a:chOff x="685800" y="3048000"/>
                  <a:chExt cx="2311625" cy="609600"/>
                </a:xfrm>
              </p:grpSpPr>
              <p:pic>
                <p:nvPicPr>
                  <p:cNvPr id="86107" name="Picture 10" descr="OpsWSLinux.tiff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85800" y="3048000"/>
                    <a:ext cx="787625" cy="609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108" name="Picture 11" descr="OpsWSLinux.tiff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7800" y="3048000"/>
                    <a:ext cx="787625" cy="609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109" name="Picture 12" descr="OpsWSLinux.tiff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209800" y="3048000"/>
                    <a:ext cx="787625" cy="609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96" name="TextBox 32"/>
                <p:cNvSpPr txBox="1"/>
                <p:nvPr/>
              </p:nvSpPr>
              <p:spPr>
                <a:xfrm>
                  <a:off x="975792" y="4571256"/>
                  <a:ext cx="992579" cy="21544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PDPF Operators</a:t>
                  </a:r>
                </a:p>
              </p:txBody>
            </p:sp>
          </p:grpSp>
        </p:grpSp>
        <p:grpSp>
          <p:nvGrpSpPr>
            <p:cNvPr id="86075" name="Group 120"/>
            <p:cNvGrpSpPr>
              <a:grpSpLocks/>
            </p:cNvGrpSpPr>
            <p:nvPr/>
          </p:nvGrpSpPr>
          <p:grpSpPr bwMode="auto">
            <a:xfrm>
              <a:off x="4860032" y="2852936"/>
              <a:ext cx="2088232" cy="1080120"/>
              <a:chOff x="5076056" y="1700808"/>
              <a:chExt cx="2088232" cy="1080120"/>
            </a:xfrm>
          </p:grpSpPr>
          <p:sp>
            <p:nvSpPr>
              <p:cNvPr id="203" name="Rounded Rectangle 202"/>
              <p:cNvSpPr/>
              <p:nvPr/>
            </p:nvSpPr>
            <p:spPr bwMode="auto">
              <a:xfrm>
                <a:off x="5076056" y="1700808"/>
                <a:ext cx="2088232" cy="1080120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091" name="Group 69"/>
              <p:cNvGrpSpPr>
                <a:grpSpLocks/>
              </p:cNvGrpSpPr>
              <p:nvPr/>
            </p:nvGrpSpPr>
            <p:grpSpPr bwMode="auto">
              <a:xfrm>
                <a:off x="5220072" y="1844824"/>
                <a:ext cx="1834714" cy="791508"/>
                <a:chOff x="5420544" y="4833392"/>
                <a:chExt cx="1834714" cy="791508"/>
              </a:xfrm>
            </p:grpSpPr>
            <p:grpSp>
              <p:nvGrpSpPr>
                <p:cNvPr id="86092" name="Group 44"/>
                <p:cNvGrpSpPr>
                  <a:grpSpLocks noChangeAspect="1"/>
                </p:cNvGrpSpPr>
                <p:nvPr/>
              </p:nvGrpSpPr>
              <p:grpSpPr bwMode="auto">
                <a:xfrm>
                  <a:off x="5420544" y="4833392"/>
                  <a:ext cx="1834714" cy="533400"/>
                  <a:chOff x="685800" y="3048000"/>
                  <a:chExt cx="2311625" cy="609600"/>
                </a:xfrm>
              </p:grpSpPr>
              <p:pic>
                <p:nvPicPr>
                  <p:cNvPr id="86096" name="Picture 206" descr="OpsWSLinux.tiff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85800" y="3048000"/>
                    <a:ext cx="787625" cy="609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097" name="Picture 207" descr="OpsWSLinux.tiff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7800" y="3048000"/>
                    <a:ext cx="787625" cy="609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098" name="Picture 208" descr="OpsWSLinux.tiff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209800" y="3048000"/>
                    <a:ext cx="787625" cy="609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06" name="TextBox 205"/>
                <p:cNvSpPr txBox="1"/>
                <p:nvPr/>
              </p:nvSpPr>
              <p:spPr>
                <a:xfrm>
                  <a:off x="5852592" y="5409456"/>
                  <a:ext cx="997539" cy="215444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PADF Operators</a:t>
                  </a:r>
                </a:p>
              </p:txBody>
            </p:sp>
          </p:grpSp>
        </p:grpSp>
        <p:grpSp>
          <p:nvGrpSpPr>
            <p:cNvPr id="86076" name="Group 121"/>
            <p:cNvGrpSpPr>
              <a:grpSpLocks/>
            </p:cNvGrpSpPr>
            <p:nvPr/>
          </p:nvGrpSpPr>
          <p:grpSpPr bwMode="auto">
            <a:xfrm>
              <a:off x="2699792" y="2852936"/>
              <a:ext cx="2088232" cy="1080120"/>
              <a:chOff x="2555776" y="1844824"/>
              <a:chExt cx="2088232" cy="1080120"/>
            </a:xfrm>
          </p:grpSpPr>
          <p:sp>
            <p:nvSpPr>
              <p:cNvPr id="249" name="Rounded Rectangle 248"/>
              <p:cNvSpPr/>
              <p:nvPr/>
            </p:nvSpPr>
            <p:spPr bwMode="auto">
              <a:xfrm>
                <a:off x="2555776" y="1844824"/>
                <a:ext cx="2088232" cy="1080120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080" name="Group 85"/>
              <p:cNvGrpSpPr>
                <a:grpSpLocks/>
              </p:cNvGrpSpPr>
              <p:nvPr/>
            </p:nvGrpSpPr>
            <p:grpSpPr bwMode="auto">
              <a:xfrm>
                <a:off x="2699792" y="1988840"/>
                <a:ext cx="1834714" cy="791508"/>
                <a:chOff x="543744" y="4833392"/>
                <a:chExt cx="1834714" cy="791508"/>
              </a:xfrm>
            </p:grpSpPr>
            <p:grpSp>
              <p:nvGrpSpPr>
                <p:cNvPr id="86081" name="Group 44"/>
                <p:cNvGrpSpPr>
                  <a:grpSpLocks noChangeAspect="1"/>
                </p:cNvGrpSpPr>
                <p:nvPr/>
              </p:nvGrpSpPr>
              <p:grpSpPr bwMode="auto">
                <a:xfrm>
                  <a:off x="543744" y="4833392"/>
                  <a:ext cx="1834714" cy="533400"/>
                  <a:chOff x="685800" y="3048000"/>
                  <a:chExt cx="2311625" cy="609600"/>
                </a:xfrm>
              </p:grpSpPr>
              <p:pic>
                <p:nvPicPr>
                  <p:cNvPr id="86085" name="Picture 252" descr="OpsWSLinux.tiff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85800" y="3048000"/>
                    <a:ext cx="787625" cy="60960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16200000"/>
                  </a:gra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086" name="Picture 253" descr="OpsWSLinux.tiff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7800" y="3048000"/>
                    <a:ext cx="787625" cy="60960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16200000"/>
                  </a:gra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087" name="Picture 254" descr="OpsWSLinux.tiff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209800" y="3048000"/>
                    <a:ext cx="787625" cy="60960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16200000"/>
                  </a:gradFill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52" name="TextBox 251"/>
                <p:cNvSpPr txBox="1"/>
                <p:nvPr/>
              </p:nvSpPr>
              <p:spPr>
                <a:xfrm>
                  <a:off x="903784" y="5409456"/>
                  <a:ext cx="1069524" cy="215444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MAPFF Operators</a:t>
                  </a:r>
                </a:p>
              </p:txBody>
            </p:sp>
          </p:grpSp>
        </p:grpSp>
      </p:grpSp>
      <p:grpSp>
        <p:nvGrpSpPr>
          <p:cNvPr id="131" name="Group 130"/>
          <p:cNvGrpSpPr>
            <a:grpSpLocks/>
          </p:cNvGrpSpPr>
          <p:nvPr/>
        </p:nvGrpSpPr>
        <p:grpSpPr bwMode="auto">
          <a:xfrm>
            <a:off x="500063" y="4005263"/>
            <a:ext cx="6303962" cy="2146300"/>
            <a:chOff x="500034" y="4005064"/>
            <a:chExt cx="6304214" cy="2145990"/>
          </a:xfrm>
        </p:grpSpPr>
        <p:grpSp>
          <p:nvGrpSpPr>
            <p:cNvPr id="86028" name="Group 159"/>
            <p:cNvGrpSpPr>
              <a:grpSpLocks/>
            </p:cNvGrpSpPr>
            <p:nvPr/>
          </p:nvGrpSpPr>
          <p:grpSpPr bwMode="auto">
            <a:xfrm>
              <a:off x="500034" y="5214950"/>
              <a:ext cx="2088232" cy="936104"/>
              <a:chOff x="539552" y="5229200"/>
              <a:chExt cx="2088232" cy="936104"/>
            </a:xfrm>
          </p:grpSpPr>
          <p:sp>
            <p:nvSpPr>
              <p:cNvPr id="186" name="Rounded Rectangle 185"/>
              <p:cNvSpPr/>
              <p:nvPr/>
            </p:nvSpPr>
            <p:spPr bwMode="auto">
              <a:xfrm>
                <a:off x="539552" y="5229200"/>
                <a:ext cx="2088232" cy="936104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065" name="Group 81"/>
              <p:cNvGrpSpPr>
                <a:grpSpLocks/>
              </p:cNvGrpSpPr>
              <p:nvPr/>
            </p:nvGrpSpPr>
            <p:grpSpPr bwMode="auto">
              <a:xfrm>
                <a:off x="683568" y="5301208"/>
                <a:ext cx="1828798" cy="791508"/>
                <a:chOff x="3667944" y="2928392"/>
                <a:chExt cx="1828798" cy="791508"/>
              </a:xfrm>
            </p:grpSpPr>
            <p:grpSp>
              <p:nvGrpSpPr>
                <p:cNvPr id="86066" name="Group 42"/>
                <p:cNvGrpSpPr>
                  <a:grpSpLocks/>
                </p:cNvGrpSpPr>
                <p:nvPr/>
              </p:nvGrpSpPr>
              <p:grpSpPr bwMode="auto">
                <a:xfrm>
                  <a:off x="3667944" y="2928392"/>
                  <a:ext cx="1828798" cy="533400"/>
                  <a:chOff x="533400" y="2590800"/>
                  <a:chExt cx="1662022" cy="457200"/>
                </a:xfrm>
              </p:grpSpPr>
              <p:pic>
                <p:nvPicPr>
                  <p:cNvPr id="86070" name="Picture 189" descr="WindowPC.tiff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33400" y="2590800"/>
                    <a:ext cx="595222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071" name="Picture 29" descr="WindowPC.tiff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1066800" y="2590800"/>
                    <a:ext cx="595222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072" name="Picture 30" descr="WindowPC.tiff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1600200" y="2590800"/>
                    <a:ext cx="595222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9" name="TextBox 188"/>
                <p:cNvSpPr txBox="1"/>
                <p:nvPr/>
              </p:nvSpPr>
              <p:spPr>
                <a:xfrm>
                  <a:off x="3883968" y="3504456"/>
                  <a:ext cx="1338828" cy="21544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Analysis &amp; Corrections</a:t>
                  </a:r>
                </a:p>
              </p:txBody>
            </p:sp>
          </p:grpSp>
        </p:grpSp>
        <p:grpSp>
          <p:nvGrpSpPr>
            <p:cNvPr id="86029" name="Group 120"/>
            <p:cNvGrpSpPr>
              <a:grpSpLocks/>
            </p:cNvGrpSpPr>
            <p:nvPr/>
          </p:nvGrpSpPr>
          <p:grpSpPr bwMode="auto">
            <a:xfrm>
              <a:off x="2714612" y="5214950"/>
              <a:ext cx="1656184" cy="936104"/>
              <a:chOff x="2714612" y="5214950"/>
              <a:chExt cx="1656184" cy="936104"/>
            </a:xfrm>
          </p:grpSpPr>
          <p:sp>
            <p:nvSpPr>
              <p:cNvPr id="182" name="Rounded Rectangle 181"/>
              <p:cNvSpPr/>
              <p:nvPr/>
            </p:nvSpPr>
            <p:spPr bwMode="auto">
              <a:xfrm>
                <a:off x="2714612" y="5214950"/>
                <a:ext cx="1656184" cy="936104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pic>
            <p:nvPicPr>
              <p:cNvPr id="86057" name="Picture 182" descr="WindowPC.tif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15816" y="5301208"/>
                <a:ext cx="694426" cy="56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058" name="Picture 183" descr="WindowPC.tif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63888" y="5301208"/>
                <a:ext cx="694426" cy="56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5" name="TextBox 184"/>
              <p:cNvSpPr txBox="1"/>
              <p:nvPr/>
            </p:nvSpPr>
            <p:spPr>
              <a:xfrm>
                <a:off x="3203848" y="5877272"/>
                <a:ext cx="737502" cy="22980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prstClr val="white"/>
                    </a:solidFill>
                  </a:rPr>
                  <a:t>Calibration</a:t>
                </a:r>
              </a:p>
            </p:txBody>
          </p:sp>
        </p:grpSp>
        <p:grpSp>
          <p:nvGrpSpPr>
            <p:cNvPr id="86030" name="Group 124"/>
            <p:cNvGrpSpPr>
              <a:grpSpLocks/>
            </p:cNvGrpSpPr>
            <p:nvPr/>
          </p:nvGrpSpPr>
          <p:grpSpPr bwMode="auto">
            <a:xfrm>
              <a:off x="539552" y="4005064"/>
              <a:ext cx="3024336" cy="1080120"/>
              <a:chOff x="2987824" y="3501008"/>
              <a:chExt cx="3024336" cy="1080120"/>
            </a:xfrm>
          </p:grpSpPr>
          <p:sp>
            <p:nvSpPr>
              <p:cNvPr id="171" name="Rounded Rectangle 170"/>
              <p:cNvSpPr/>
              <p:nvPr/>
            </p:nvSpPr>
            <p:spPr bwMode="auto">
              <a:xfrm>
                <a:off x="2987824" y="3501008"/>
                <a:ext cx="3024336" cy="1080120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046" name="Group 84"/>
              <p:cNvGrpSpPr>
                <a:grpSpLocks/>
              </p:cNvGrpSpPr>
              <p:nvPr/>
            </p:nvGrpSpPr>
            <p:grpSpPr bwMode="auto">
              <a:xfrm>
                <a:off x="3131840" y="3645024"/>
                <a:ext cx="2743200" cy="791508"/>
                <a:chOff x="2524944" y="3995192"/>
                <a:chExt cx="2743200" cy="791508"/>
              </a:xfrm>
            </p:grpSpPr>
            <p:sp>
              <p:nvSpPr>
                <p:cNvPr id="173" name="TextBox 35"/>
                <p:cNvSpPr txBox="1"/>
                <p:nvPr/>
              </p:nvSpPr>
              <p:spPr>
                <a:xfrm>
                  <a:off x="3173016" y="4571256"/>
                  <a:ext cx="1561946" cy="21544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Image Quality Assessment</a:t>
                  </a:r>
                </a:p>
              </p:txBody>
            </p:sp>
            <p:pic>
              <p:nvPicPr>
                <p:cNvPr id="86050" name="Picture 173" descr="OpsWSLinux.tif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524944" y="3995192"/>
                  <a:ext cx="685800" cy="530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051" name="Picture 174" descr="OpsWSLinux.tif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210744" y="3995192"/>
                  <a:ext cx="685800" cy="530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052" name="Picture 175" descr="OpsWSLinux.tif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896544" y="3995192"/>
                  <a:ext cx="685800" cy="530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053" name="Picture 176" descr="OpsWSLinux.tif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582344" y="3995192"/>
                  <a:ext cx="685800" cy="530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6031" name="Group 115"/>
            <p:cNvGrpSpPr>
              <a:grpSpLocks/>
            </p:cNvGrpSpPr>
            <p:nvPr/>
          </p:nvGrpSpPr>
          <p:grpSpPr bwMode="auto">
            <a:xfrm>
              <a:off x="3779912" y="4005064"/>
              <a:ext cx="3024336" cy="1080120"/>
              <a:chOff x="3059832" y="4869160"/>
              <a:chExt cx="3024336" cy="1080120"/>
            </a:xfrm>
          </p:grpSpPr>
          <p:sp>
            <p:nvSpPr>
              <p:cNvPr id="242" name="Rounded Rectangle 241"/>
              <p:cNvSpPr/>
              <p:nvPr/>
            </p:nvSpPr>
            <p:spPr bwMode="auto">
              <a:xfrm>
                <a:off x="3059832" y="4869160"/>
                <a:ext cx="3024336" cy="1080120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035" name="Group 88"/>
              <p:cNvGrpSpPr>
                <a:grpSpLocks/>
              </p:cNvGrpSpPr>
              <p:nvPr/>
            </p:nvGrpSpPr>
            <p:grpSpPr bwMode="auto">
              <a:xfrm>
                <a:off x="3203848" y="5013176"/>
                <a:ext cx="2743200" cy="791508"/>
                <a:chOff x="3203848" y="4653136"/>
                <a:chExt cx="2743200" cy="791508"/>
              </a:xfrm>
            </p:grpSpPr>
            <p:pic>
              <p:nvPicPr>
                <p:cNvPr id="86036" name="Picture 243" descr="OpsWSLinux.tif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203848" y="4653136"/>
                  <a:ext cx="685800" cy="530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037" name="Picture 244" descr="OpsWSLinux.tif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889648" y="4653136"/>
                  <a:ext cx="685800" cy="530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038" name="Picture 245" descr="OpsWSLinux.tif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575448" y="4653136"/>
                  <a:ext cx="685800" cy="530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039" name="Picture 246" descr="OpsWSLinux.tif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261248" y="4653136"/>
                  <a:ext cx="685800" cy="530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8" name="TextBox 247"/>
                <p:cNvSpPr txBox="1"/>
                <p:nvPr/>
              </p:nvSpPr>
              <p:spPr>
                <a:xfrm>
                  <a:off x="3563888" y="5229200"/>
                  <a:ext cx="1992853" cy="215444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prstClr val="white"/>
                      </a:solidFill>
                    </a:rPr>
                    <a:t>MAPF Products Quality Assessment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3"/>
          <p:cNvSpPr>
            <a:spLocks noGrp="1"/>
          </p:cNvSpPr>
          <p:nvPr>
            <p:ph type="title" idx="4294967295"/>
          </p:nvPr>
        </p:nvSpPr>
        <p:spPr>
          <a:xfrm>
            <a:off x="642938" y="3071813"/>
            <a:ext cx="7986712" cy="1362075"/>
          </a:xfrm>
        </p:spPr>
        <p:txBody>
          <a:bodyPr/>
          <a:lstStyle/>
          <a:p>
            <a:pPr algn="ctr"/>
            <a:r>
              <a:rPr lang="en-US" smtClean="0"/>
              <a:t>PCW DATA PROCESSING CENTER</a:t>
            </a:r>
            <a:br>
              <a:rPr lang="en-US" smtClean="0"/>
            </a:br>
            <a:r>
              <a:rPr lang="en-US" smtClean="0"/>
              <a:t>MANPOWER RESOURCES ESTIMATE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Status and Major Milestones</a:t>
            </a:r>
            <a:endParaRPr lang="en-CA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6613" y="1524000"/>
            <a:ext cx="7839075" cy="4929188"/>
          </a:xfrm>
        </p:spPr>
        <p:txBody>
          <a:bodyPr/>
          <a:lstStyle/>
          <a:p>
            <a:pPr>
              <a:lnSpc>
                <a:spcPct val="85000"/>
              </a:lnSpc>
              <a:buFontTx/>
              <a:buNone/>
            </a:pPr>
            <a:r>
              <a:rPr lang="en-US" sz="1800" b="1" smtClean="0"/>
              <a:t>     </a:t>
            </a:r>
            <a:r>
              <a:rPr lang="en-US" sz="1800" b="1" u="sng" smtClean="0"/>
              <a:t>Approved and Funded</a:t>
            </a:r>
          </a:p>
          <a:p>
            <a:pPr>
              <a:lnSpc>
                <a:spcPct val="85000"/>
              </a:lnSpc>
            </a:pPr>
            <a:r>
              <a:rPr lang="en-US" sz="1800" smtClean="0"/>
              <a:t>Phase 0 completed: September 2008</a:t>
            </a:r>
          </a:p>
          <a:p>
            <a:pPr>
              <a:lnSpc>
                <a:spcPct val="85000"/>
              </a:lnSpc>
            </a:pPr>
            <a:r>
              <a:rPr lang="en-US" sz="1800" smtClean="0"/>
              <a:t>Phase A contract awarded: July 2009</a:t>
            </a:r>
          </a:p>
          <a:p>
            <a:pPr>
              <a:lnSpc>
                <a:spcPct val="85000"/>
              </a:lnSpc>
            </a:pPr>
            <a:r>
              <a:rPr lang="en-US" sz="1800" smtClean="0"/>
              <a:t>Phase A Major Milestones</a:t>
            </a:r>
          </a:p>
          <a:p>
            <a:pPr lvl="1">
              <a:lnSpc>
                <a:spcPct val="85000"/>
              </a:lnSpc>
            </a:pPr>
            <a:r>
              <a:rPr lang="en-US" sz="1600" b="1" smtClean="0"/>
              <a:t>Technology Readiness Assessment Review: October 2009</a:t>
            </a:r>
          </a:p>
          <a:p>
            <a:pPr lvl="1">
              <a:lnSpc>
                <a:spcPct val="85000"/>
              </a:lnSpc>
            </a:pPr>
            <a:r>
              <a:rPr lang="en-US" sz="1600" b="1" smtClean="0"/>
              <a:t>Critical Technologies Development procurement: February 2009</a:t>
            </a:r>
          </a:p>
          <a:p>
            <a:pPr lvl="1">
              <a:lnSpc>
                <a:spcPct val="85000"/>
              </a:lnSpc>
            </a:pPr>
            <a:r>
              <a:rPr lang="en-US" sz="1600" b="1" smtClean="0"/>
              <a:t>Mission Requirements Review:  February  25, 2010</a:t>
            </a:r>
          </a:p>
          <a:p>
            <a:pPr lvl="1">
              <a:lnSpc>
                <a:spcPct val="85000"/>
              </a:lnSpc>
            </a:pPr>
            <a:r>
              <a:rPr lang="en-US" sz="1600" b="1" smtClean="0"/>
              <a:t>Preliminary System Requirements Review: June 2010</a:t>
            </a:r>
          </a:p>
          <a:p>
            <a:pPr lvl="1">
              <a:lnSpc>
                <a:spcPct val="85000"/>
              </a:lnSpc>
            </a:pPr>
            <a:r>
              <a:rPr lang="en-US" sz="1600" b="1" smtClean="0"/>
              <a:t>Phase A closure: March 31, 2011</a:t>
            </a:r>
          </a:p>
          <a:p>
            <a:pPr lvl="1">
              <a:lnSpc>
                <a:spcPct val="85000"/>
              </a:lnSpc>
            </a:pPr>
            <a:endParaRPr lang="en-US" sz="1600" smtClean="0"/>
          </a:p>
          <a:p>
            <a:pPr lvl="1">
              <a:lnSpc>
                <a:spcPct val="85000"/>
              </a:lnSpc>
              <a:buFont typeface="Arial" charset="0"/>
              <a:buNone/>
            </a:pPr>
            <a:r>
              <a:rPr lang="en-US" sz="1600" b="1" smtClean="0"/>
              <a:t> </a:t>
            </a:r>
            <a:r>
              <a:rPr lang="en-US" sz="1800" b="1" u="sng" smtClean="0"/>
              <a:t>Approval and Funding Still Required</a:t>
            </a:r>
            <a:endParaRPr lang="en-US" sz="1800" b="1" smtClean="0"/>
          </a:p>
          <a:p>
            <a:pPr>
              <a:lnSpc>
                <a:spcPct val="85000"/>
              </a:lnSpc>
            </a:pPr>
            <a:r>
              <a:rPr lang="en-US" sz="1800" smtClean="0"/>
              <a:t>Phase B contract award: late 2011, start mid 2012</a:t>
            </a:r>
          </a:p>
          <a:p>
            <a:pPr>
              <a:lnSpc>
                <a:spcPct val="85000"/>
              </a:lnSpc>
            </a:pPr>
            <a:r>
              <a:rPr lang="en-US" sz="1800" smtClean="0"/>
              <a:t>PPP approach likely</a:t>
            </a:r>
          </a:p>
          <a:p>
            <a:pPr>
              <a:lnSpc>
                <a:spcPct val="85000"/>
              </a:lnSpc>
            </a:pPr>
            <a:r>
              <a:rPr lang="en-US" sz="1800" smtClean="0"/>
              <a:t>Launch of Satellite 1: Q1 2017</a:t>
            </a:r>
          </a:p>
          <a:p>
            <a:pPr>
              <a:lnSpc>
                <a:spcPct val="85000"/>
              </a:lnSpc>
            </a:pPr>
            <a:r>
              <a:rPr lang="en-US" sz="1800" smtClean="0"/>
              <a:t>Launch of Satellite 2: Q2 2017</a:t>
            </a:r>
          </a:p>
          <a:p>
            <a:pPr>
              <a:lnSpc>
                <a:spcPct val="75000"/>
              </a:lnSpc>
            </a:pPr>
            <a:endParaRPr lang="en-CA" sz="1800" smtClean="0"/>
          </a:p>
        </p:txBody>
      </p:sp>
      <p:sp>
        <p:nvSpPr>
          <p:cNvPr id="151556" name="Text Box 8"/>
          <p:cNvSpPr txBox="1">
            <a:spLocks noChangeArrowheads="1"/>
          </p:cNvSpPr>
          <p:nvPr/>
        </p:nvSpPr>
        <p:spPr bwMode="auto">
          <a:xfrm flipV="1">
            <a:off x="3851275" y="6276975"/>
            <a:ext cx="20161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n-CA" sz="1600"/>
          </a:p>
        </p:txBody>
      </p:sp>
      <p:sp>
        <p:nvSpPr>
          <p:cNvPr id="151557" name="AutoShape 5"/>
          <p:cNvSpPr>
            <a:spLocks noChangeArrowheads="1"/>
          </p:cNvSpPr>
          <p:nvPr/>
        </p:nvSpPr>
        <p:spPr bwMode="auto">
          <a:xfrm>
            <a:off x="1116013" y="58769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247900" y="5897563"/>
            <a:ext cx="377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PCW is top priority program at CSA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n-CA" sz="3200" smtClean="0"/>
              <a:t>PCW Data Processing Center</a:t>
            </a:r>
            <a:br>
              <a:rPr lang="en-CA" sz="3200" smtClean="0"/>
            </a:br>
            <a:r>
              <a:rPr lang="en-CA" sz="3200" smtClean="0"/>
              <a:t>Manpower Resources Estimates</a:t>
            </a:r>
            <a:endParaRPr lang="en-US" sz="2800" smtClean="0"/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smtClean="0"/>
              <a:t>Operational Staffing Needs</a:t>
            </a:r>
          </a:p>
          <a:p>
            <a:pPr lvl="1"/>
            <a:r>
              <a:rPr lang="en-CA" sz="2400" smtClean="0"/>
              <a:t>Data Processing and Product Generation</a:t>
            </a:r>
          </a:p>
          <a:p>
            <a:pPr lvl="1"/>
            <a:r>
              <a:rPr lang="en-CA" sz="2400" smtClean="0"/>
              <a:t>Archiving, Retrieval and User Services</a:t>
            </a:r>
          </a:p>
          <a:p>
            <a:pPr lvl="1"/>
            <a:r>
              <a:rPr lang="en-CA" sz="2400" smtClean="0"/>
              <a:t>Product Distribution and Dissemination</a:t>
            </a:r>
          </a:p>
          <a:p>
            <a:pPr lvl="1"/>
            <a:r>
              <a:rPr lang="en-CA" sz="2400" smtClean="0"/>
              <a:t>Maintenance, Engineering and Infrastructure</a:t>
            </a:r>
          </a:p>
          <a:p>
            <a:r>
              <a:rPr lang="en-CA" sz="2800" smtClean="0"/>
              <a:t>Research and Development Staffing Needs</a:t>
            </a:r>
          </a:p>
          <a:p>
            <a:pPr lvl="1"/>
            <a:r>
              <a:rPr lang="en-CA" sz="2400" smtClean="0"/>
              <a:t>Algorithm Improvement</a:t>
            </a:r>
          </a:p>
          <a:p>
            <a:pPr lvl="1"/>
            <a:r>
              <a:rPr lang="en-CA" sz="2400" smtClean="0"/>
              <a:t>Product Validation</a:t>
            </a:r>
          </a:p>
          <a:p>
            <a:pPr lvl="1"/>
            <a:r>
              <a:rPr lang="en-CA" sz="2400" smtClean="0"/>
              <a:t>New Products Implementation</a:t>
            </a:r>
            <a:endParaRPr lang="en-US" sz="2400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 bwMode="auto">
          <a:xfrm>
            <a:off x="1043608" y="1556792"/>
            <a:ext cx="7488832" cy="43204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4" name="AutoShape 23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640" y="1772816"/>
            <a:ext cx="1368152" cy="93610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kumimoji="0" lang="en-US" sz="1400" dirty="0">
                <a:solidFill>
                  <a:prstClr val="black"/>
                </a:solidFill>
                <a:latin typeface="Verdana" pitchFamily="34" charset="0"/>
              </a:rPr>
              <a:t>PCW </a:t>
            </a:r>
          </a:p>
          <a:p>
            <a:pPr algn="ctr" eaLnBrk="0" hangingPunct="0">
              <a:defRPr/>
            </a:pPr>
            <a:r>
              <a:rPr kumimoji="0" lang="en-US" sz="1400" dirty="0">
                <a:solidFill>
                  <a:prstClr val="black"/>
                </a:solidFill>
                <a:latin typeface="Verdana" pitchFamily="34" charset="0"/>
              </a:rPr>
              <a:t>Data Center</a:t>
            </a:r>
          </a:p>
          <a:p>
            <a:pPr algn="ctr" eaLnBrk="0" hangingPunct="0">
              <a:defRPr/>
            </a:pPr>
            <a:r>
              <a:rPr kumimoji="0" lang="en-US" sz="1400" dirty="0">
                <a:solidFill>
                  <a:prstClr val="black"/>
                </a:solidFill>
                <a:latin typeface="Verdana" pitchFamily="34" charset="0"/>
              </a:rPr>
              <a:t>Total Staff:78</a:t>
            </a:r>
          </a:p>
        </p:txBody>
      </p:sp>
      <p:sp>
        <p:nvSpPr>
          <p:cNvPr id="12" name="_s4104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2708920"/>
            <a:ext cx="1150797" cy="720080"/>
          </a:xfrm>
          <a:prstGeom prst="roundRect">
            <a:avLst>
              <a:gd name="adj" fmla="val 16667"/>
            </a:avLst>
          </a:prstGeom>
          <a:solidFill>
            <a:srgbClr val="EABD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kumimoji="0" lang="en-US" sz="1200" dirty="0">
                <a:solidFill>
                  <a:prstClr val="black"/>
                </a:solidFill>
                <a:latin typeface="Verdana" pitchFamily="34" charset="0"/>
              </a:rPr>
              <a:t>R&amp;D Science</a:t>
            </a:r>
          </a:p>
          <a:p>
            <a:pPr algn="ctr" eaLnBrk="0" hangingPunct="0">
              <a:defRPr/>
            </a:pPr>
            <a:r>
              <a:rPr kumimoji="0" lang="en-US" sz="1200" dirty="0">
                <a:solidFill>
                  <a:prstClr val="black"/>
                </a:solidFill>
                <a:latin typeface="Verdana" pitchFamily="34" charset="0"/>
              </a:rPr>
              <a:t>9</a:t>
            </a:r>
          </a:p>
        </p:txBody>
      </p:sp>
      <p:cxnSp>
        <p:nvCxnSpPr>
          <p:cNvPr id="92170" name="Straight Connector 22"/>
          <p:cNvCxnSpPr>
            <a:cxnSpLocks noChangeShapeType="1"/>
          </p:cNvCxnSpPr>
          <p:nvPr/>
        </p:nvCxnSpPr>
        <p:spPr bwMode="auto">
          <a:xfrm>
            <a:off x="2124075" y="4221163"/>
            <a:ext cx="51577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_s6154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39952" y="2132856"/>
            <a:ext cx="1152128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kumimoji="0" lang="en-US" sz="1200" dirty="0">
                <a:solidFill>
                  <a:prstClr val="black"/>
                </a:solidFill>
                <a:latin typeface="Verdana" pitchFamily="34" charset="0"/>
              </a:rPr>
              <a:t>Operations</a:t>
            </a:r>
          </a:p>
          <a:p>
            <a:pPr algn="ctr" eaLnBrk="0" hangingPunct="0">
              <a:defRPr/>
            </a:pPr>
            <a:r>
              <a:rPr kumimoji="0" lang="en-US" sz="1200" dirty="0">
                <a:solidFill>
                  <a:prstClr val="black"/>
                </a:solidFill>
                <a:latin typeface="Verdana" pitchFamily="34" charset="0"/>
              </a:rPr>
              <a:t>Management</a:t>
            </a:r>
          </a:p>
          <a:p>
            <a:pPr algn="ctr" eaLnBrk="0" hangingPunct="0">
              <a:defRPr/>
            </a:pPr>
            <a:r>
              <a:rPr kumimoji="0" lang="en-US" sz="1200" dirty="0">
                <a:solidFill>
                  <a:prstClr val="black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47" name="_s6155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3808" y="4653136"/>
            <a:ext cx="1152128" cy="72008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MAPF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49" name="_s6156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39952" y="4653136"/>
            <a:ext cx="1152128" cy="72008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PARF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50" name="_s6157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4653136"/>
            <a:ext cx="1152128" cy="72008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PADF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51" name="_s6158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664" y="4653136"/>
            <a:ext cx="1152128" cy="72008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PDPF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52" name="_s6159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240" y="4653136"/>
            <a:ext cx="1152128" cy="72008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4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ME&amp;I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53" name="_s616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5816" y="3140968"/>
            <a:ext cx="1152128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kumimoji="0" lang="en-US" sz="1200" dirty="0">
                <a:solidFill>
                  <a:prstClr val="black"/>
                </a:solidFill>
                <a:latin typeface="Verdana" pitchFamily="34" charset="0"/>
              </a:rPr>
              <a:t>Admin</a:t>
            </a:r>
          </a:p>
          <a:p>
            <a:pPr algn="ctr" eaLnBrk="0" hangingPunct="0">
              <a:defRPr/>
            </a:pPr>
            <a:r>
              <a:rPr kumimoji="0" lang="en-US" sz="1200" dirty="0">
                <a:solidFill>
                  <a:prstClr val="black"/>
                </a:solidFill>
                <a:latin typeface="Verdana" pitchFamily="34" charset="0"/>
              </a:rPr>
              <a:t>Support</a:t>
            </a:r>
          </a:p>
          <a:p>
            <a:pPr algn="ctr" eaLnBrk="0" hangingPunct="0">
              <a:defRPr/>
            </a:pPr>
            <a:r>
              <a:rPr kumimoji="0" lang="en-US" sz="1200" dirty="0">
                <a:solidFill>
                  <a:prstClr val="black"/>
                </a:solidFill>
                <a:latin typeface="Verdana" pitchFamily="34" charset="0"/>
              </a:rPr>
              <a:t>4</a:t>
            </a:r>
          </a:p>
        </p:txBody>
      </p:sp>
      <p:cxnSp>
        <p:nvCxnSpPr>
          <p:cNvPr id="92192" name="Straight Connector 55"/>
          <p:cNvCxnSpPr>
            <a:cxnSpLocks noChangeShapeType="1"/>
          </p:cNvCxnSpPr>
          <p:nvPr/>
        </p:nvCxnSpPr>
        <p:spPr bwMode="auto">
          <a:xfrm rot="16200000" flipH="1">
            <a:off x="3132138" y="4437063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3" name="Straight Connector 56"/>
          <p:cNvCxnSpPr>
            <a:cxnSpLocks noChangeShapeType="1"/>
          </p:cNvCxnSpPr>
          <p:nvPr/>
        </p:nvCxnSpPr>
        <p:spPr bwMode="auto">
          <a:xfrm rot="5400000">
            <a:off x="3816350" y="3752851"/>
            <a:ext cx="18002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4" name="Straight Connector 57"/>
          <p:cNvCxnSpPr>
            <a:cxnSpLocks noChangeShapeType="1"/>
          </p:cNvCxnSpPr>
          <p:nvPr/>
        </p:nvCxnSpPr>
        <p:spPr bwMode="auto">
          <a:xfrm rot="16200000" flipH="1">
            <a:off x="5724525" y="4437063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5" name="Straight Connector 58"/>
          <p:cNvCxnSpPr>
            <a:cxnSpLocks noChangeShapeType="1"/>
          </p:cNvCxnSpPr>
          <p:nvPr/>
        </p:nvCxnSpPr>
        <p:spPr bwMode="auto">
          <a:xfrm rot="16200000" flipH="1">
            <a:off x="7092950" y="4437063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6" name="Straight Connector 59"/>
          <p:cNvCxnSpPr>
            <a:cxnSpLocks noChangeShapeType="1"/>
          </p:cNvCxnSpPr>
          <p:nvPr/>
        </p:nvCxnSpPr>
        <p:spPr bwMode="auto">
          <a:xfrm rot="16200000" flipH="1">
            <a:off x="1943894" y="4401344"/>
            <a:ext cx="360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7" name="Straight Connector 62"/>
          <p:cNvCxnSpPr>
            <a:cxnSpLocks noChangeShapeType="1"/>
          </p:cNvCxnSpPr>
          <p:nvPr/>
        </p:nvCxnSpPr>
        <p:spPr bwMode="auto">
          <a:xfrm>
            <a:off x="4067175" y="3500438"/>
            <a:ext cx="6492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2198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n-CA" sz="3200" smtClean="0"/>
              <a:t>PCW Data Processing Center</a:t>
            </a:r>
            <a:br>
              <a:rPr lang="en-CA" sz="3200" smtClean="0"/>
            </a:br>
            <a:r>
              <a:rPr lang="en-CA" sz="3200" smtClean="0"/>
              <a:t>Manpower Resources (Summary)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 bwMode="auto">
          <a:xfrm>
            <a:off x="467544" y="1340768"/>
            <a:ext cx="8496944" cy="46805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94212" name="Group 13"/>
          <p:cNvGrpSpPr>
            <a:grpSpLocks/>
          </p:cNvGrpSpPr>
          <p:nvPr/>
        </p:nvGrpSpPr>
        <p:grpSpPr bwMode="auto">
          <a:xfrm>
            <a:off x="684213" y="3716338"/>
            <a:ext cx="4038600" cy="2109787"/>
            <a:chOff x="1043608" y="1700808"/>
            <a:chExt cx="7632848" cy="3672408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1043608" y="1700808"/>
              <a:ext cx="7632848" cy="367240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CA" sz="1050" dirty="0">
                  <a:solidFill>
                    <a:prstClr val="black"/>
                  </a:solidFill>
                </a:rPr>
                <a:t>Product Archive &amp;</a:t>
              </a:r>
            </a:p>
            <a:p>
              <a:pPr>
                <a:defRPr/>
              </a:pPr>
              <a:r>
                <a:rPr lang="en-CA" sz="1050" dirty="0">
                  <a:solidFill>
                    <a:prstClr val="black"/>
                  </a:solidFill>
                </a:rPr>
                <a:t>Retrieval Facility</a:t>
              </a:r>
            </a:p>
            <a:p>
              <a:pPr>
                <a:defRPr/>
              </a:pPr>
              <a:r>
                <a:rPr lang="en-CA" sz="1400" dirty="0">
                  <a:solidFill>
                    <a:prstClr val="black"/>
                  </a:solidFill>
                </a:rPr>
                <a:t>PARF</a:t>
              </a:r>
            </a:p>
          </p:txBody>
        </p:sp>
        <p:cxnSp>
          <p:nvCxnSpPr>
            <p:cNvPr id="94262" name="_s3076"/>
            <p:cNvCxnSpPr>
              <a:cxnSpLocks noChangeShapeType="1"/>
              <a:stCxn id="26" idx="0"/>
              <a:endCxn id="22" idx="2"/>
            </p:cNvCxnSpPr>
            <p:nvPr/>
          </p:nvCxnSpPr>
          <p:spPr bwMode="auto">
            <a:xfrm rot="16200000" flipV="1">
              <a:off x="4750754" y="2919742"/>
              <a:ext cx="1138085" cy="93226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4263" name="_s3077"/>
            <p:cNvCxnSpPr>
              <a:cxnSpLocks noChangeShapeType="1"/>
              <a:stCxn id="25" idx="0"/>
              <a:endCxn id="22" idx="2"/>
            </p:cNvCxnSpPr>
            <p:nvPr/>
          </p:nvCxnSpPr>
          <p:spPr bwMode="auto">
            <a:xfrm rot="5400000" flipH="1" flipV="1">
              <a:off x="3818951" y="2920205"/>
              <a:ext cx="1138085" cy="9313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4264" name="_s3078"/>
            <p:cNvCxnSpPr>
              <a:cxnSpLocks noChangeShapeType="1"/>
              <a:stCxn id="24" idx="0"/>
              <a:endCxn id="22" idx="2"/>
            </p:cNvCxnSpPr>
            <p:nvPr/>
          </p:nvCxnSpPr>
          <p:spPr bwMode="auto">
            <a:xfrm rot="16200000" flipV="1">
              <a:off x="5665189" y="2005307"/>
              <a:ext cx="1131489" cy="275453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4265" name="_s3079"/>
            <p:cNvCxnSpPr>
              <a:cxnSpLocks noChangeShapeType="1"/>
              <a:stCxn id="23" idx="0"/>
              <a:endCxn id="22" idx="2"/>
            </p:cNvCxnSpPr>
            <p:nvPr/>
          </p:nvCxnSpPr>
          <p:spPr bwMode="auto">
            <a:xfrm rot="5400000" flipH="1" flipV="1">
              <a:off x="2887148" y="1988402"/>
              <a:ext cx="1138085" cy="279494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2" name="_s3080"/>
            <p:cNvSpPr>
              <a:spLocks noChangeArrowheads="1"/>
            </p:cNvSpPr>
            <p:nvPr/>
          </p:nvSpPr>
          <p:spPr bwMode="auto">
            <a:xfrm>
              <a:off x="4055943" y="1916344"/>
              <a:ext cx="1596177" cy="9008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Archives &amp;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User Service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Manager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23" name="_s3081"/>
            <p:cNvSpPr>
              <a:spLocks noChangeArrowheads="1"/>
            </p:cNvSpPr>
            <p:nvPr/>
          </p:nvSpPr>
          <p:spPr bwMode="auto">
            <a:xfrm>
              <a:off x="1259632" y="3955650"/>
              <a:ext cx="1599177" cy="8980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Data Services 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&amp; Archive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Operators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3</a:t>
              </a:r>
            </a:p>
          </p:txBody>
        </p:sp>
        <p:sp>
          <p:nvSpPr>
            <p:cNvPr id="24" name="_s3082"/>
            <p:cNvSpPr>
              <a:spLocks noChangeArrowheads="1"/>
            </p:cNvSpPr>
            <p:nvPr/>
          </p:nvSpPr>
          <p:spPr bwMode="auto">
            <a:xfrm>
              <a:off x="6810249" y="3947360"/>
              <a:ext cx="1596177" cy="9008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Training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0</a:t>
              </a:r>
            </a:p>
          </p:txBody>
        </p:sp>
        <p:sp>
          <p:nvSpPr>
            <p:cNvPr id="25" name="_s3083"/>
            <p:cNvSpPr>
              <a:spLocks noChangeArrowheads="1"/>
            </p:cNvSpPr>
            <p:nvPr/>
          </p:nvSpPr>
          <p:spPr bwMode="auto">
            <a:xfrm>
              <a:off x="3122838" y="3955650"/>
              <a:ext cx="1596177" cy="8980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User Services 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&amp; Help Desk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Operators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26" name="_s3084"/>
            <p:cNvSpPr>
              <a:spLocks noChangeArrowheads="1"/>
            </p:cNvSpPr>
            <p:nvPr/>
          </p:nvSpPr>
          <p:spPr bwMode="auto">
            <a:xfrm>
              <a:off x="4986046" y="3955650"/>
              <a:ext cx="1599177" cy="8980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Web &amp; S/W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Development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6312193" y="2438605"/>
              <a:ext cx="1605177" cy="5941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Total:7</a:t>
              </a:r>
            </a:p>
          </p:txBody>
        </p:sp>
      </p:grpSp>
      <p:sp>
        <p:nvSpPr>
          <p:cNvPr id="94213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n-CA" sz="3200" smtClean="0"/>
              <a:t>PCW Data Processing Center</a:t>
            </a:r>
            <a:br>
              <a:rPr lang="en-CA" sz="3200" smtClean="0"/>
            </a:br>
            <a:r>
              <a:rPr lang="en-CA" sz="3200" smtClean="0"/>
              <a:t>Manpower Resources</a:t>
            </a:r>
            <a:endParaRPr lang="en-US" sz="2800" smtClean="0"/>
          </a:p>
        </p:txBody>
      </p:sp>
      <p:grpSp>
        <p:nvGrpSpPr>
          <p:cNvPr id="94214" name="Group 70"/>
          <p:cNvGrpSpPr>
            <a:grpSpLocks/>
          </p:cNvGrpSpPr>
          <p:nvPr/>
        </p:nvGrpSpPr>
        <p:grpSpPr bwMode="auto">
          <a:xfrm>
            <a:off x="4806950" y="3678238"/>
            <a:ext cx="4038600" cy="2133600"/>
            <a:chOff x="4876800" y="1371600"/>
            <a:chExt cx="4038600" cy="2133600"/>
          </a:xfrm>
        </p:grpSpPr>
        <p:grpSp>
          <p:nvGrpSpPr>
            <p:cNvPr id="94244" name="Group 36"/>
            <p:cNvGrpSpPr>
              <a:grpSpLocks/>
            </p:cNvGrpSpPr>
            <p:nvPr/>
          </p:nvGrpSpPr>
          <p:grpSpPr bwMode="auto">
            <a:xfrm>
              <a:off x="4876800" y="1371600"/>
              <a:ext cx="4038600" cy="2133600"/>
              <a:chOff x="1187624" y="1772816"/>
              <a:chExt cx="7272808" cy="3600400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1187624" y="1772816"/>
                <a:ext cx="7272808" cy="3600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 sz="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4249" name="_s4100"/>
              <p:cNvCxnSpPr>
                <a:cxnSpLocks noChangeShapeType="1"/>
                <a:stCxn id="35" idx="0"/>
                <a:endCxn id="31" idx="2"/>
              </p:cNvCxnSpPr>
              <p:nvPr/>
            </p:nvCxnSpPr>
            <p:spPr bwMode="auto">
              <a:xfrm rot="5400000" flipH="1" flipV="1">
                <a:off x="3788322" y="3026059"/>
                <a:ext cx="1166873" cy="892437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94250" name="_s4101"/>
              <p:cNvCxnSpPr>
                <a:cxnSpLocks noChangeShapeType="1"/>
                <a:stCxn id="34" idx="0"/>
                <a:endCxn id="31" idx="2"/>
              </p:cNvCxnSpPr>
              <p:nvPr/>
            </p:nvCxnSpPr>
            <p:spPr bwMode="auto">
              <a:xfrm rot="16200000" flipV="1">
                <a:off x="5574526" y="2132292"/>
                <a:ext cx="1166873" cy="2679969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94251" name="_s4102"/>
              <p:cNvCxnSpPr>
                <a:cxnSpLocks noChangeShapeType="1"/>
                <a:stCxn id="33" idx="0"/>
                <a:endCxn id="31" idx="2"/>
              </p:cNvCxnSpPr>
              <p:nvPr/>
            </p:nvCxnSpPr>
            <p:spPr bwMode="auto">
              <a:xfrm rot="16200000" flipV="1">
                <a:off x="4681203" y="3025615"/>
                <a:ext cx="1166873" cy="893323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94252" name="_s4103"/>
              <p:cNvCxnSpPr>
                <a:cxnSpLocks noChangeShapeType="1"/>
                <a:stCxn id="32" idx="0"/>
                <a:endCxn id="31" idx="2"/>
              </p:cNvCxnSpPr>
              <p:nvPr/>
            </p:nvCxnSpPr>
            <p:spPr bwMode="auto">
              <a:xfrm rot="5400000" flipH="1" flipV="1">
                <a:off x="2895443" y="2133179"/>
                <a:ext cx="1166873" cy="2678196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31" name="_s4104"/>
              <p:cNvSpPr>
                <a:spLocks noChangeArrowheads="1"/>
              </p:cNvSpPr>
              <p:nvPr/>
            </p:nvSpPr>
            <p:spPr bwMode="auto">
              <a:xfrm>
                <a:off x="4052150" y="1989804"/>
                <a:ext cx="1532321" cy="9001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Products</a:t>
                </a:r>
              </a:p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Dissemination</a:t>
                </a:r>
              </a:p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Manager</a:t>
                </a:r>
              </a:p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32" name="_s4105"/>
              <p:cNvSpPr>
                <a:spLocks noChangeArrowheads="1"/>
              </p:cNvSpPr>
              <p:nvPr/>
            </p:nvSpPr>
            <p:spPr bwMode="auto">
              <a:xfrm>
                <a:off x="1373447" y="4055212"/>
                <a:ext cx="1532321" cy="9001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Data Processing</a:t>
                </a:r>
              </a:p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Engineers</a:t>
                </a:r>
              </a:p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2</a:t>
                </a:r>
              </a:p>
            </p:txBody>
          </p:sp>
          <p:sp>
            <p:nvSpPr>
              <p:cNvPr id="33" name="_s4106"/>
              <p:cNvSpPr>
                <a:spLocks noChangeArrowheads="1"/>
              </p:cNvSpPr>
              <p:nvPr/>
            </p:nvSpPr>
            <p:spPr bwMode="auto">
              <a:xfrm>
                <a:off x="4946958" y="4055212"/>
                <a:ext cx="1529461" cy="9001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Shift</a:t>
                </a:r>
              </a:p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Operators</a:t>
                </a:r>
              </a:p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7</a:t>
                </a:r>
              </a:p>
            </p:txBody>
          </p:sp>
          <p:sp>
            <p:nvSpPr>
              <p:cNvPr id="34" name="_s4107"/>
              <p:cNvSpPr>
                <a:spLocks noChangeArrowheads="1"/>
              </p:cNvSpPr>
              <p:nvPr/>
            </p:nvSpPr>
            <p:spPr bwMode="auto">
              <a:xfrm>
                <a:off x="6730854" y="4055212"/>
                <a:ext cx="1532321" cy="9001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User Helpdesk</a:t>
                </a:r>
              </a:p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2</a:t>
                </a:r>
              </a:p>
            </p:txBody>
          </p:sp>
          <p:sp>
            <p:nvSpPr>
              <p:cNvPr id="35" name="_s4108"/>
              <p:cNvSpPr>
                <a:spLocks noChangeArrowheads="1"/>
              </p:cNvSpPr>
              <p:nvPr/>
            </p:nvSpPr>
            <p:spPr bwMode="auto">
              <a:xfrm>
                <a:off x="3160202" y="4055212"/>
                <a:ext cx="1529463" cy="9001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Dissemination</a:t>
                </a:r>
              </a:p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Engineers</a:t>
                </a:r>
              </a:p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2</a:t>
                </a:r>
              </a:p>
            </p:txBody>
          </p:sp>
          <p:sp>
            <p:nvSpPr>
              <p:cNvPr id="36" name="AutoShape 19"/>
              <p:cNvSpPr>
                <a:spLocks noChangeArrowheads="1"/>
              </p:cNvSpPr>
              <p:nvPr/>
            </p:nvSpPr>
            <p:spPr bwMode="auto">
              <a:xfrm>
                <a:off x="6213409" y="2525577"/>
                <a:ext cx="1538039" cy="60274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Total:14</a:t>
                </a:r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5021263" y="1481137"/>
              <a:ext cx="1524000" cy="631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sz="1050" dirty="0">
                  <a:solidFill>
                    <a:prstClr val="black"/>
                  </a:solidFill>
                </a:rPr>
                <a:t>Product Acquisition &amp; </a:t>
              </a:r>
            </a:p>
            <a:p>
              <a:pPr>
                <a:defRPr/>
              </a:pPr>
              <a:r>
                <a:rPr lang="en-CA" sz="1050" dirty="0">
                  <a:solidFill>
                    <a:prstClr val="black"/>
                  </a:solidFill>
                </a:rPr>
                <a:t>Dissemination Facility</a:t>
              </a:r>
            </a:p>
            <a:p>
              <a:pPr>
                <a:defRPr/>
              </a:pPr>
              <a:r>
                <a:rPr lang="en-CA" sz="1400" dirty="0">
                  <a:solidFill>
                    <a:prstClr val="black"/>
                  </a:solidFill>
                </a:rPr>
                <a:t>PADF</a:t>
              </a:r>
            </a:p>
          </p:txBody>
        </p:sp>
      </p:grpSp>
      <p:grpSp>
        <p:nvGrpSpPr>
          <p:cNvPr id="94215" name="Group 73"/>
          <p:cNvGrpSpPr>
            <a:grpSpLocks/>
          </p:cNvGrpSpPr>
          <p:nvPr/>
        </p:nvGrpSpPr>
        <p:grpSpPr bwMode="auto">
          <a:xfrm>
            <a:off x="684213" y="1484313"/>
            <a:ext cx="4038600" cy="2133600"/>
            <a:chOff x="863602" y="3666065"/>
            <a:chExt cx="4038600" cy="213360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863602" y="3666065"/>
              <a:ext cx="4038600" cy="2133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CA" sz="800">
                <a:solidFill>
                  <a:prstClr val="black"/>
                </a:solidFill>
              </a:endParaRPr>
            </a:p>
          </p:txBody>
        </p:sp>
        <p:cxnSp>
          <p:nvCxnSpPr>
            <p:cNvPr id="94235" name="_s2052"/>
            <p:cNvCxnSpPr>
              <a:cxnSpLocks noChangeShapeType="1"/>
              <a:stCxn id="47" idx="0"/>
              <a:endCxn id="44" idx="2"/>
            </p:cNvCxnSpPr>
            <p:nvPr/>
          </p:nvCxnSpPr>
          <p:spPr bwMode="auto">
            <a:xfrm rot="16200000" flipV="1">
              <a:off x="3092417" y="4100053"/>
              <a:ext cx="705318" cy="118323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4236" name="_s2053"/>
            <p:cNvCxnSpPr>
              <a:cxnSpLocks noChangeShapeType="1"/>
              <a:stCxn id="46" idx="0"/>
              <a:endCxn id="44" idx="2"/>
            </p:cNvCxnSpPr>
            <p:nvPr/>
          </p:nvCxnSpPr>
          <p:spPr bwMode="auto">
            <a:xfrm rot="5400000" flipH="1" flipV="1">
              <a:off x="1898643" y="4089517"/>
              <a:ext cx="705318" cy="120431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4237" name="_s2054"/>
            <p:cNvCxnSpPr>
              <a:cxnSpLocks noChangeShapeType="1"/>
              <a:stCxn id="45" idx="0"/>
            </p:cNvCxnSpPr>
            <p:nvPr/>
          </p:nvCxnSpPr>
          <p:spPr bwMode="auto">
            <a:xfrm rot="16200000" flipV="1">
              <a:off x="2489419" y="4677652"/>
              <a:ext cx="730718" cy="26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44" name="_s2056"/>
            <p:cNvSpPr>
              <a:spLocks noChangeArrowheads="1"/>
            </p:cNvSpPr>
            <p:nvPr/>
          </p:nvSpPr>
          <p:spPr bwMode="auto">
            <a:xfrm>
              <a:off x="2335214" y="3835927"/>
              <a:ext cx="1035050" cy="5032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Manager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45" name="_s2058"/>
            <p:cNvSpPr>
              <a:spLocks noChangeArrowheads="1"/>
            </p:cNvSpPr>
            <p:nvPr/>
          </p:nvSpPr>
          <p:spPr bwMode="auto">
            <a:xfrm>
              <a:off x="2338389" y="5044015"/>
              <a:ext cx="1035050" cy="5032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Calibration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Experts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46" name="_s2059"/>
            <p:cNvSpPr>
              <a:spLocks noChangeArrowheads="1"/>
            </p:cNvSpPr>
            <p:nvPr/>
          </p:nvSpPr>
          <p:spPr bwMode="auto">
            <a:xfrm>
              <a:off x="1131889" y="5044015"/>
              <a:ext cx="1033463" cy="5032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Shift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14</a:t>
              </a:r>
            </a:p>
          </p:txBody>
        </p:sp>
        <p:sp>
          <p:nvSpPr>
            <p:cNvPr id="47" name="_s2060"/>
            <p:cNvSpPr>
              <a:spLocks noChangeArrowheads="1"/>
            </p:cNvSpPr>
            <p:nvPr/>
          </p:nvSpPr>
          <p:spPr bwMode="auto">
            <a:xfrm>
              <a:off x="3519489" y="5044015"/>
              <a:ext cx="1033463" cy="5032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Image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Processing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Experts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48" name="AutoShape 34"/>
            <p:cNvSpPr>
              <a:spLocks noChangeArrowheads="1"/>
            </p:cNvSpPr>
            <p:nvPr/>
          </p:nvSpPr>
          <p:spPr bwMode="auto">
            <a:xfrm>
              <a:off x="3671889" y="4121677"/>
              <a:ext cx="849313" cy="360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Total:19 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39802" y="3818465"/>
              <a:ext cx="1306512" cy="6302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sz="1050" dirty="0">
                  <a:solidFill>
                    <a:prstClr val="black"/>
                  </a:solidFill>
                </a:rPr>
                <a:t>Primary Data</a:t>
              </a:r>
            </a:p>
            <a:p>
              <a:pPr>
                <a:defRPr/>
              </a:pPr>
              <a:r>
                <a:rPr lang="en-CA" sz="1050" dirty="0">
                  <a:solidFill>
                    <a:prstClr val="black"/>
                  </a:solidFill>
                </a:rPr>
                <a:t>Processing Facility</a:t>
              </a:r>
            </a:p>
            <a:p>
              <a:pPr>
                <a:defRPr/>
              </a:pPr>
              <a:r>
                <a:rPr lang="en-CA" sz="1400" dirty="0">
                  <a:solidFill>
                    <a:prstClr val="black"/>
                  </a:solidFill>
                </a:rPr>
                <a:t>PDPF</a:t>
              </a:r>
            </a:p>
          </p:txBody>
        </p:sp>
      </p:grpSp>
      <p:grpSp>
        <p:nvGrpSpPr>
          <p:cNvPr id="94216" name="Group 71"/>
          <p:cNvGrpSpPr>
            <a:grpSpLocks/>
          </p:cNvGrpSpPr>
          <p:nvPr/>
        </p:nvGrpSpPr>
        <p:grpSpPr bwMode="auto">
          <a:xfrm>
            <a:off x="4787900" y="1484313"/>
            <a:ext cx="4038600" cy="2133600"/>
            <a:chOff x="4876800" y="3640667"/>
            <a:chExt cx="4038600" cy="2133600"/>
          </a:xfrm>
        </p:grpSpPr>
        <p:grpSp>
          <p:nvGrpSpPr>
            <p:cNvPr id="94217" name="Group 59"/>
            <p:cNvGrpSpPr>
              <a:grpSpLocks/>
            </p:cNvGrpSpPr>
            <p:nvPr/>
          </p:nvGrpSpPr>
          <p:grpSpPr bwMode="auto">
            <a:xfrm>
              <a:off x="4876800" y="3640667"/>
              <a:ext cx="4038600" cy="2133600"/>
              <a:chOff x="152400" y="1447800"/>
              <a:chExt cx="7704856" cy="3816424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152400" y="1447800"/>
                <a:ext cx="7704856" cy="381642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CA" sz="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0" name="_s2052"/>
              <p:cNvCxnSpPr>
                <a:cxnSpLocks noChangeShapeType="1"/>
                <a:stCxn id="58" idx="0"/>
                <a:endCxn id="54" idx="2"/>
              </p:cNvCxnSpPr>
              <p:nvPr/>
            </p:nvCxnSpPr>
            <p:spPr bwMode="auto">
              <a:xfrm rot="16200000" flipV="1">
                <a:off x="4746408" y="1795682"/>
                <a:ext cx="1306217" cy="281966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51" name="_s2053"/>
              <p:cNvCxnSpPr>
                <a:cxnSpLocks noChangeShapeType="1"/>
                <a:stCxn id="57" idx="0"/>
                <a:endCxn id="54" idx="2"/>
              </p:cNvCxnSpPr>
              <p:nvPr/>
            </p:nvCxnSpPr>
            <p:spPr bwMode="auto">
              <a:xfrm rot="5400000" flipH="1" flipV="1">
                <a:off x="2859567" y="2728500"/>
                <a:ext cx="1306217" cy="95402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52" name="_s2054"/>
              <p:cNvCxnSpPr>
                <a:cxnSpLocks noChangeShapeType="1"/>
                <a:stCxn id="56" idx="0"/>
                <a:endCxn id="54" idx="2"/>
              </p:cNvCxnSpPr>
              <p:nvPr/>
            </p:nvCxnSpPr>
            <p:spPr bwMode="auto">
              <a:xfrm rot="16200000" flipV="1">
                <a:off x="3813588" y="2728502"/>
                <a:ext cx="1306217" cy="95402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53" name="_s2055"/>
              <p:cNvCxnSpPr>
                <a:cxnSpLocks noChangeShapeType="1"/>
                <a:stCxn id="55" idx="0"/>
                <a:endCxn id="54" idx="2"/>
              </p:cNvCxnSpPr>
              <p:nvPr/>
            </p:nvCxnSpPr>
            <p:spPr bwMode="auto">
              <a:xfrm rot="5400000" flipH="1" flipV="1">
                <a:off x="1905545" y="1774480"/>
                <a:ext cx="1306217" cy="286206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54" name="_s2056"/>
              <p:cNvSpPr>
                <a:spLocks noChangeArrowheads="1"/>
              </p:cNvSpPr>
              <p:nvPr/>
            </p:nvSpPr>
            <p:spPr bwMode="auto">
              <a:xfrm>
                <a:off x="3171953" y="1652251"/>
                <a:ext cx="1635465" cy="90015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Met. Products</a:t>
                </a:r>
              </a:p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Generation</a:t>
                </a:r>
              </a:p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Manager</a:t>
                </a:r>
              </a:p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55" name="_s2057"/>
              <p:cNvSpPr>
                <a:spLocks noChangeArrowheads="1"/>
              </p:cNvSpPr>
              <p:nvPr/>
            </p:nvSpPr>
            <p:spPr bwMode="auto">
              <a:xfrm>
                <a:off x="309889" y="3858621"/>
                <a:ext cx="1638494" cy="90015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Operational</a:t>
                </a:r>
              </a:p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Meteorologists</a:t>
                </a:r>
              </a:p>
              <a:p>
                <a:pPr algn="ctr" eaLnBrk="0" hangingPunct="0">
                  <a:defRPr/>
                </a:pPr>
                <a:r>
                  <a:rPr kumimoji="0" lang="en-US" sz="800" dirty="0">
                    <a:solidFill>
                      <a:prstClr val="black"/>
                    </a:solidFill>
                    <a:latin typeface="Verdana" pitchFamily="34" charset="0"/>
                  </a:rPr>
                  <a:t>4</a:t>
                </a:r>
              </a:p>
            </p:txBody>
          </p:sp>
          <p:sp>
            <p:nvSpPr>
              <p:cNvPr id="56" name="_s2058"/>
              <p:cNvSpPr>
                <a:spLocks noChangeArrowheads="1"/>
              </p:cNvSpPr>
              <p:nvPr/>
            </p:nvSpPr>
            <p:spPr bwMode="auto">
              <a:xfrm>
                <a:off x="4125974" y="3858621"/>
                <a:ext cx="1635465" cy="90015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Cal/Val</a:t>
                </a:r>
              </a:p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Experts</a:t>
                </a:r>
              </a:p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2</a:t>
                </a:r>
              </a:p>
            </p:txBody>
          </p:sp>
          <p:sp>
            <p:nvSpPr>
              <p:cNvPr id="57" name="_s2059"/>
              <p:cNvSpPr>
                <a:spLocks noChangeArrowheads="1"/>
              </p:cNvSpPr>
              <p:nvPr/>
            </p:nvSpPr>
            <p:spPr bwMode="auto">
              <a:xfrm>
                <a:off x="2220961" y="3858621"/>
                <a:ext cx="1632435" cy="90015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Remote Sensing</a:t>
                </a:r>
              </a:p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Experts</a:t>
                </a:r>
              </a:p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2</a:t>
                </a:r>
              </a:p>
            </p:txBody>
          </p:sp>
          <p:sp>
            <p:nvSpPr>
              <p:cNvPr id="58" name="_s2060"/>
              <p:cNvSpPr>
                <a:spLocks noChangeArrowheads="1"/>
              </p:cNvSpPr>
              <p:nvPr/>
            </p:nvSpPr>
            <p:spPr bwMode="auto">
              <a:xfrm>
                <a:off x="5991615" y="3858621"/>
                <a:ext cx="1635465" cy="90015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Met.Products</a:t>
                </a:r>
              </a:p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S/W Engineers</a:t>
                </a:r>
              </a:p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2</a:t>
                </a:r>
              </a:p>
            </p:txBody>
          </p:sp>
          <p:sp>
            <p:nvSpPr>
              <p:cNvPr id="59" name="AutoShape 34"/>
              <p:cNvSpPr>
                <a:spLocks noChangeArrowheads="1"/>
              </p:cNvSpPr>
              <p:nvPr/>
            </p:nvSpPr>
            <p:spPr bwMode="auto">
              <a:xfrm>
                <a:off x="5482804" y="2223010"/>
                <a:ext cx="1644552" cy="6445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en-US" sz="800">
                    <a:solidFill>
                      <a:prstClr val="black"/>
                    </a:solidFill>
                    <a:latin typeface="Verdana" pitchFamily="34" charset="0"/>
                  </a:rPr>
                  <a:t>Total:11 </a:t>
                </a: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5021263" y="3742267"/>
              <a:ext cx="1306512" cy="6302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prstClr val="black"/>
                  </a:solidFill>
                </a:rPr>
                <a:t>Met. Application</a:t>
              </a:r>
            </a:p>
            <a:p>
              <a:pPr>
                <a:defRPr/>
              </a:pPr>
              <a:r>
                <a:rPr lang="en-US" sz="1050" dirty="0">
                  <a:solidFill>
                    <a:prstClr val="black"/>
                  </a:solidFill>
                </a:rPr>
                <a:t>Processing Facility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MAPF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1092200" y="1438275"/>
            <a:ext cx="7162800" cy="4800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96258" name="Group 44"/>
          <p:cNvGrpSpPr>
            <a:grpSpLocks/>
          </p:cNvGrpSpPr>
          <p:nvPr/>
        </p:nvGrpSpPr>
        <p:grpSpPr bwMode="auto">
          <a:xfrm>
            <a:off x="1389063" y="1600200"/>
            <a:ext cx="4038600" cy="2133600"/>
            <a:chOff x="1388533" y="1600200"/>
            <a:chExt cx="4038600" cy="21336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1388533" y="1600200"/>
              <a:ext cx="4038600" cy="2133600"/>
            </a:xfrm>
            <a:prstGeom prst="roundRect">
              <a:avLst/>
            </a:prstGeom>
            <a:solidFill>
              <a:srgbClr val="EABD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CA" sz="1050" dirty="0">
                  <a:solidFill>
                    <a:prstClr val="black"/>
                  </a:solidFill>
                </a:rPr>
                <a:t>Science Team</a:t>
              </a:r>
            </a:p>
            <a:p>
              <a:pPr>
                <a:defRPr/>
              </a:pPr>
              <a:r>
                <a:rPr lang="en-CA" sz="1400" dirty="0">
                  <a:solidFill>
                    <a:prstClr val="black"/>
                  </a:solidFill>
                </a:rPr>
                <a:t>R&amp;D</a:t>
              </a:r>
            </a:p>
          </p:txBody>
        </p:sp>
        <p:cxnSp>
          <p:nvCxnSpPr>
            <p:cNvPr id="96286" name="_s4100"/>
            <p:cNvCxnSpPr>
              <a:cxnSpLocks noChangeShapeType="1"/>
              <a:stCxn id="25" idx="0"/>
              <a:endCxn id="21" idx="2"/>
            </p:cNvCxnSpPr>
            <p:nvPr/>
          </p:nvCxnSpPr>
          <p:spPr bwMode="auto">
            <a:xfrm rot="5400000" flipH="1" flipV="1">
              <a:off x="2831940" y="2367965"/>
              <a:ext cx="734150" cy="47868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6287" name="_s4101"/>
            <p:cNvCxnSpPr>
              <a:cxnSpLocks noChangeShapeType="1"/>
              <a:stCxn id="24" idx="0"/>
              <a:endCxn id="21" idx="2"/>
            </p:cNvCxnSpPr>
            <p:nvPr/>
          </p:nvCxnSpPr>
          <p:spPr bwMode="auto">
            <a:xfrm rot="16200000" flipV="1">
              <a:off x="3790740" y="1887851"/>
              <a:ext cx="734150" cy="143891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6288" name="_s4102"/>
            <p:cNvCxnSpPr>
              <a:cxnSpLocks noChangeShapeType="1"/>
              <a:stCxn id="23" idx="0"/>
              <a:endCxn id="21" idx="2"/>
            </p:cNvCxnSpPr>
            <p:nvPr/>
          </p:nvCxnSpPr>
          <p:spPr bwMode="auto">
            <a:xfrm rot="16200000" flipV="1">
              <a:off x="3311102" y="2367489"/>
              <a:ext cx="734150" cy="47963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1" name="_s4104"/>
            <p:cNvSpPr>
              <a:spLocks noChangeArrowheads="1"/>
            </p:cNvSpPr>
            <p:nvPr/>
          </p:nvSpPr>
          <p:spPr bwMode="auto">
            <a:xfrm>
              <a:off x="3030008" y="1812925"/>
              <a:ext cx="815975" cy="4270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Team Leader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22" name="_s4105"/>
            <p:cNvSpPr>
              <a:spLocks noChangeArrowheads="1"/>
            </p:cNvSpPr>
            <p:nvPr/>
          </p:nvSpPr>
          <p:spPr bwMode="auto">
            <a:xfrm>
              <a:off x="1591733" y="2974975"/>
              <a:ext cx="815975" cy="4254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Meteorological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Scientists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4</a:t>
              </a:r>
            </a:p>
          </p:txBody>
        </p:sp>
        <p:sp>
          <p:nvSpPr>
            <p:cNvPr id="23" name="_s4106"/>
            <p:cNvSpPr>
              <a:spLocks noChangeArrowheads="1"/>
            </p:cNvSpPr>
            <p:nvPr/>
          </p:nvSpPr>
          <p:spPr bwMode="auto">
            <a:xfrm>
              <a:off x="3509433" y="2974975"/>
              <a:ext cx="815975" cy="4254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Validation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Scientist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24" name="_s4107"/>
            <p:cNvSpPr>
              <a:spLocks noChangeArrowheads="1"/>
            </p:cNvSpPr>
            <p:nvPr/>
          </p:nvSpPr>
          <p:spPr bwMode="auto">
            <a:xfrm>
              <a:off x="4469870" y="2974975"/>
              <a:ext cx="815975" cy="4254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Algorithm Dev.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Scientist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25" name="_s4108"/>
            <p:cNvSpPr>
              <a:spLocks noChangeArrowheads="1"/>
            </p:cNvSpPr>
            <p:nvPr/>
          </p:nvSpPr>
          <p:spPr bwMode="auto">
            <a:xfrm>
              <a:off x="2552170" y="2974975"/>
              <a:ext cx="815975" cy="4254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 dirty="0" err="1">
                  <a:solidFill>
                    <a:prstClr val="black"/>
                  </a:solidFill>
                  <a:latin typeface="Verdana" pitchFamily="34" charset="0"/>
                </a:rPr>
                <a:t>Rem.Sensing</a:t>
              </a:r>
              <a:endParaRPr kumimoji="0" lang="en-US" sz="800" dirty="0">
                <a:solidFill>
                  <a:prstClr val="black"/>
                </a:solidFill>
                <a:latin typeface="Verdana" pitchFamily="34" charset="0"/>
              </a:endParaRP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Scientists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>
              <a:off x="4214283" y="2114550"/>
              <a:ext cx="825500" cy="3381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Total:9</a:t>
              </a:r>
            </a:p>
          </p:txBody>
        </p:sp>
        <p:cxnSp>
          <p:nvCxnSpPr>
            <p:cNvPr id="96295" name="_s4102"/>
            <p:cNvCxnSpPr>
              <a:cxnSpLocks noChangeShapeType="1"/>
            </p:cNvCxnSpPr>
            <p:nvPr/>
          </p:nvCxnSpPr>
          <p:spPr bwMode="auto">
            <a:xfrm rot="5400000" flipH="1" flipV="1">
              <a:off x="2565244" y="2068290"/>
              <a:ext cx="358183" cy="143707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42" name="Rounded Rectangle 41"/>
          <p:cNvSpPr/>
          <p:nvPr/>
        </p:nvSpPr>
        <p:spPr bwMode="auto">
          <a:xfrm>
            <a:off x="5731933" y="1600200"/>
            <a:ext cx="2057400" cy="2133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</a:rPr>
              <a:t>Management</a:t>
            </a:r>
          </a:p>
          <a:p>
            <a:pPr>
              <a:defRPr/>
            </a:pPr>
            <a:r>
              <a:rPr lang="en-US" sz="1050" dirty="0">
                <a:solidFill>
                  <a:prstClr val="black"/>
                </a:solidFill>
              </a:rPr>
              <a:t>&amp; Support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MAN</a:t>
            </a: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6781800" y="1676400"/>
            <a:ext cx="825500" cy="3381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kumimoji="0" lang="en-US" sz="800" dirty="0">
                <a:solidFill>
                  <a:prstClr val="black"/>
                </a:solidFill>
                <a:latin typeface="Verdana" pitchFamily="34" charset="0"/>
              </a:rPr>
              <a:t>Total:5</a:t>
            </a:r>
          </a:p>
        </p:txBody>
      </p:sp>
      <p:grpSp>
        <p:nvGrpSpPr>
          <p:cNvPr id="96263" name="Group 26"/>
          <p:cNvGrpSpPr>
            <a:grpSpLocks/>
          </p:cNvGrpSpPr>
          <p:nvPr/>
        </p:nvGrpSpPr>
        <p:grpSpPr bwMode="auto">
          <a:xfrm>
            <a:off x="2227263" y="3886200"/>
            <a:ext cx="4876800" cy="2133600"/>
            <a:chOff x="1115616" y="1844824"/>
            <a:chExt cx="7344816" cy="36004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1115616" y="1844824"/>
              <a:ext cx="7344816" cy="3600400"/>
            </a:xfrm>
            <a:prstGeom prst="roundRect">
              <a:avLst/>
            </a:prstGeom>
            <a:gradFill flip="none" rotWithShape="1">
              <a:gsLst>
                <a:gs pos="1600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CA" sz="1050" dirty="0">
                  <a:solidFill>
                    <a:prstClr val="black"/>
                  </a:solidFill>
                </a:rPr>
                <a:t>Maintenance Engineering</a:t>
              </a:r>
            </a:p>
            <a:p>
              <a:pPr>
                <a:defRPr/>
              </a:pPr>
              <a:r>
                <a:rPr lang="en-CA" sz="1050" dirty="0">
                  <a:solidFill>
                    <a:prstClr val="black"/>
                  </a:solidFill>
                </a:rPr>
                <a:t>&amp; Infrastructure Support</a:t>
              </a:r>
            </a:p>
            <a:p>
              <a:pPr>
                <a:defRPr/>
              </a:pPr>
              <a:r>
                <a:rPr lang="en-CA" sz="1400" dirty="0">
                  <a:solidFill>
                    <a:prstClr val="black"/>
                  </a:solidFill>
                </a:rPr>
                <a:t>ME&amp;I</a:t>
              </a:r>
            </a:p>
          </p:txBody>
        </p:sp>
        <p:cxnSp>
          <p:nvCxnSpPr>
            <p:cNvPr id="96271" name="_s5124"/>
            <p:cNvCxnSpPr>
              <a:cxnSpLocks noChangeShapeType="1"/>
              <a:stCxn id="39" idx="0"/>
              <a:endCxn id="34" idx="2"/>
            </p:cNvCxnSpPr>
            <p:nvPr/>
          </p:nvCxnSpPr>
          <p:spPr bwMode="auto">
            <a:xfrm rot="16200000" flipV="1">
              <a:off x="4909567" y="2810788"/>
              <a:ext cx="1093774" cy="139389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6272" name="_s5125"/>
            <p:cNvCxnSpPr>
              <a:cxnSpLocks noChangeShapeType="1"/>
              <a:stCxn id="38" idx="0"/>
              <a:endCxn id="34" idx="2"/>
            </p:cNvCxnSpPr>
            <p:nvPr/>
          </p:nvCxnSpPr>
          <p:spPr bwMode="auto">
            <a:xfrm rot="16200000" flipV="1">
              <a:off x="5633338" y="2087017"/>
              <a:ext cx="1093774" cy="284143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6273" name="_s5126"/>
            <p:cNvCxnSpPr>
              <a:cxnSpLocks noChangeShapeType="1"/>
              <a:stCxn id="37" idx="0"/>
              <a:endCxn id="34" idx="2"/>
            </p:cNvCxnSpPr>
            <p:nvPr/>
          </p:nvCxnSpPr>
          <p:spPr bwMode="auto">
            <a:xfrm rot="5400000" flipH="1" flipV="1">
              <a:off x="2764717" y="2059833"/>
              <a:ext cx="1093774" cy="289580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6274" name="_s5127"/>
            <p:cNvCxnSpPr>
              <a:cxnSpLocks noChangeShapeType="1"/>
              <a:stCxn id="36" idx="0"/>
              <a:endCxn id="34" idx="2"/>
            </p:cNvCxnSpPr>
            <p:nvPr/>
          </p:nvCxnSpPr>
          <p:spPr bwMode="auto">
            <a:xfrm rot="16200000" flipV="1">
              <a:off x="4213339" y="3507016"/>
              <a:ext cx="1093774" cy="143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6275" name="_s5128"/>
            <p:cNvCxnSpPr>
              <a:cxnSpLocks noChangeShapeType="1"/>
              <a:stCxn id="35" idx="0"/>
              <a:endCxn id="34" idx="2"/>
            </p:cNvCxnSpPr>
            <p:nvPr/>
          </p:nvCxnSpPr>
          <p:spPr bwMode="auto">
            <a:xfrm rot="5400000" flipH="1" flipV="1">
              <a:off x="3488848" y="2783964"/>
              <a:ext cx="1093774" cy="144754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4" name="_s5129"/>
            <p:cNvSpPr>
              <a:spLocks noChangeArrowheads="1"/>
            </p:cNvSpPr>
            <p:nvPr/>
          </p:nvSpPr>
          <p:spPr bwMode="auto">
            <a:xfrm>
              <a:off x="4137702" y="2061813"/>
              <a:ext cx="1243263" cy="9001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Maintenance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&amp; Engineering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Manager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35" name="_s5130"/>
            <p:cNvSpPr>
              <a:spLocks noChangeArrowheads="1"/>
            </p:cNvSpPr>
            <p:nvPr/>
          </p:nvSpPr>
          <p:spPr bwMode="auto">
            <a:xfrm>
              <a:off x="2691212" y="4054892"/>
              <a:ext cx="1240873" cy="9001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 dirty="0" err="1">
                  <a:solidFill>
                    <a:prstClr val="black"/>
                  </a:solidFill>
                  <a:latin typeface="Verdana" pitchFamily="34" charset="0"/>
                </a:rPr>
                <a:t>Comms</a:t>
              </a: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 &amp;</a:t>
              </a:r>
            </a:p>
            <a:p>
              <a:pPr algn="ctr" eaLnBrk="0" hangingPunct="0">
                <a:defRPr/>
              </a:pPr>
              <a:r>
                <a:rPr kumimoji="0" lang="en-US" sz="800" dirty="0" err="1">
                  <a:solidFill>
                    <a:prstClr val="black"/>
                  </a:solidFill>
                  <a:latin typeface="Verdana" pitchFamily="34" charset="0"/>
                </a:rPr>
                <a:t>Dissemin</a:t>
              </a: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.</a:t>
              </a:r>
            </a:p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36" name="_s5131"/>
            <p:cNvSpPr>
              <a:spLocks noChangeArrowheads="1"/>
            </p:cNvSpPr>
            <p:nvPr/>
          </p:nvSpPr>
          <p:spPr bwMode="auto">
            <a:xfrm>
              <a:off x="4140092" y="4054892"/>
              <a:ext cx="1240873" cy="9001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Config. Mngt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&amp; Control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37" name="_s5132"/>
            <p:cNvSpPr>
              <a:spLocks noChangeArrowheads="1"/>
            </p:cNvSpPr>
            <p:nvPr/>
          </p:nvSpPr>
          <p:spPr bwMode="auto">
            <a:xfrm>
              <a:off x="1242332" y="4054892"/>
              <a:ext cx="1240873" cy="9001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Computer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Systems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3</a:t>
              </a:r>
            </a:p>
          </p:txBody>
        </p:sp>
        <p:sp>
          <p:nvSpPr>
            <p:cNvPr id="38" name="_s5133"/>
            <p:cNvSpPr>
              <a:spLocks noChangeArrowheads="1"/>
            </p:cNvSpPr>
            <p:nvPr/>
          </p:nvSpPr>
          <p:spPr bwMode="auto">
            <a:xfrm>
              <a:off x="6980470" y="4054892"/>
              <a:ext cx="1240873" cy="9001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Data Proc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&amp; Access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3</a:t>
              </a:r>
            </a:p>
          </p:txBody>
        </p:sp>
        <p:sp>
          <p:nvSpPr>
            <p:cNvPr id="39" name="_s5134"/>
            <p:cNvSpPr>
              <a:spLocks noChangeArrowheads="1"/>
            </p:cNvSpPr>
            <p:nvPr/>
          </p:nvSpPr>
          <p:spPr bwMode="auto">
            <a:xfrm>
              <a:off x="5533982" y="4054892"/>
              <a:ext cx="1240871" cy="9001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System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Infrastructure</a:t>
              </a:r>
            </a:p>
            <a:p>
              <a:pPr algn="ctr" eaLnBrk="0" hangingPunct="0">
                <a:defRPr/>
              </a:pPr>
              <a:r>
                <a:rPr kumimoji="0" lang="en-US" sz="800">
                  <a:solidFill>
                    <a:prstClr val="black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40" name="AutoShape 25"/>
            <p:cNvSpPr>
              <a:spLocks noChangeArrowheads="1"/>
            </p:cNvSpPr>
            <p:nvPr/>
          </p:nvSpPr>
          <p:spPr bwMode="auto">
            <a:xfrm>
              <a:off x="6172349" y="2570798"/>
              <a:ext cx="1570816" cy="57595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kumimoji="0" lang="en-US" sz="800" dirty="0">
                  <a:solidFill>
                    <a:prstClr val="black"/>
                  </a:solidFill>
                  <a:latin typeface="Verdana" pitchFamily="34" charset="0"/>
                </a:rPr>
                <a:t>Total:13</a:t>
              </a:r>
            </a:p>
          </p:txBody>
        </p:sp>
      </p:grpSp>
      <p:sp>
        <p:nvSpPr>
          <p:cNvPr id="96264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n-CA" sz="3200" smtClean="0"/>
              <a:t>PCW Data Processing Center</a:t>
            </a:r>
            <a:br>
              <a:rPr lang="en-CA" sz="3200" smtClean="0"/>
            </a:br>
            <a:r>
              <a:rPr lang="en-CA" sz="3200" smtClean="0"/>
              <a:t>Manpower Resources (2)</a:t>
            </a:r>
            <a:endParaRPr lang="en-US" sz="2800" smtClean="0"/>
          </a:p>
        </p:txBody>
      </p:sp>
      <p:sp>
        <p:nvSpPr>
          <p:cNvPr id="43" name="_s4104"/>
          <p:cNvSpPr>
            <a:spLocks noChangeArrowheads="1"/>
          </p:cNvSpPr>
          <p:nvPr/>
        </p:nvSpPr>
        <p:spPr bwMode="auto">
          <a:xfrm>
            <a:off x="6400800" y="2209800"/>
            <a:ext cx="815975" cy="4270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kumimoji="0" lang="en-US" sz="800" dirty="0">
                <a:solidFill>
                  <a:prstClr val="black"/>
                </a:solidFill>
                <a:latin typeface="Verdana" pitchFamily="34" charset="0"/>
              </a:rPr>
              <a:t>Manager</a:t>
            </a:r>
          </a:p>
          <a:p>
            <a:pPr algn="ctr" eaLnBrk="0" hangingPunct="0">
              <a:defRPr/>
            </a:pPr>
            <a:r>
              <a:rPr kumimoji="0" lang="en-US" sz="800" dirty="0">
                <a:solidFill>
                  <a:prstClr val="black"/>
                </a:solidFill>
                <a:latin typeface="Verdana" pitchFamily="34" charset="0"/>
              </a:rPr>
              <a:t>1</a:t>
            </a:r>
          </a:p>
        </p:txBody>
      </p:sp>
      <p:cxnSp>
        <p:nvCxnSpPr>
          <p:cNvPr id="96266" name="Straight Connector 48"/>
          <p:cNvCxnSpPr>
            <a:cxnSpLocks noChangeShapeType="1"/>
            <a:stCxn id="43" idx="2"/>
          </p:cNvCxnSpPr>
          <p:nvPr/>
        </p:nvCxnSpPr>
        <p:spPr bwMode="auto">
          <a:xfrm rot="5400000">
            <a:off x="6593681" y="2850357"/>
            <a:ext cx="42862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_s4104"/>
          <p:cNvSpPr>
            <a:spLocks noChangeArrowheads="1"/>
          </p:cNvSpPr>
          <p:nvPr/>
        </p:nvSpPr>
        <p:spPr bwMode="auto">
          <a:xfrm>
            <a:off x="6392863" y="2989263"/>
            <a:ext cx="815975" cy="425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kumimoji="0" lang="en-US" sz="800" dirty="0">
                <a:solidFill>
                  <a:prstClr val="black"/>
                </a:solidFill>
                <a:latin typeface="Verdana" pitchFamily="34" charset="0"/>
              </a:rPr>
              <a:t>Admin </a:t>
            </a:r>
          </a:p>
          <a:p>
            <a:pPr algn="ctr" eaLnBrk="0" hangingPunct="0">
              <a:defRPr/>
            </a:pPr>
            <a:r>
              <a:rPr kumimoji="0" lang="en-US" sz="800" dirty="0">
                <a:solidFill>
                  <a:prstClr val="black"/>
                </a:solidFill>
                <a:latin typeface="Verdana" pitchFamily="34" charset="0"/>
              </a:rPr>
              <a:t>Support</a:t>
            </a:r>
          </a:p>
          <a:p>
            <a:pPr algn="ctr" eaLnBrk="0" hangingPunct="0">
              <a:defRPr/>
            </a:pPr>
            <a:r>
              <a:rPr kumimoji="0" lang="en-US" sz="800" dirty="0">
                <a:solidFill>
                  <a:prstClr val="black"/>
                </a:solidFill>
                <a:latin typeface="Verdan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965200" y="1312863"/>
            <a:ext cx="8077200" cy="485775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2506133" y="1540933"/>
            <a:ext cx="5503334" cy="45381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Hexagon 12"/>
          <p:cNvSpPr/>
          <p:nvPr/>
        </p:nvSpPr>
        <p:spPr bwMode="auto">
          <a:xfrm>
            <a:off x="2572262" y="1642534"/>
            <a:ext cx="5357850" cy="4021666"/>
          </a:xfrm>
          <a:prstGeom prst="hexagon">
            <a:avLst/>
          </a:prstGeom>
          <a:gradFill flip="none" rotWithShape="1">
            <a:gsLst>
              <a:gs pos="16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100000" t="100000"/>
            </a:path>
            <a:tileRect r="-100000" b="-100000"/>
          </a:gra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Hexagon 11"/>
          <p:cNvSpPr/>
          <p:nvPr/>
        </p:nvSpPr>
        <p:spPr bwMode="auto">
          <a:xfrm>
            <a:off x="3886200" y="2584450"/>
            <a:ext cx="2667000" cy="2000250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</a:rPr>
              <a:t>Shift</a:t>
            </a:r>
          </a:p>
        </p:txBody>
      </p:sp>
      <p:sp>
        <p:nvSpPr>
          <p:cNvPr id="11" name="Oval 10"/>
          <p:cNvSpPr/>
          <p:nvPr/>
        </p:nvSpPr>
        <p:spPr bwMode="auto">
          <a:xfrm rot="1786347">
            <a:off x="5752523" y="3592290"/>
            <a:ext cx="1022184" cy="1571636"/>
          </a:xfrm>
          <a:prstGeom prst="ellipse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User Support</a:t>
            </a:r>
          </a:p>
        </p:txBody>
      </p:sp>
      <p:sp>
        <p:nvSpPr>
          <p:cNvPr id="98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Staffing Optimization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4501088" y="2013468"/>
            <a:ext cx="1381125" cy="7502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100" dirty="0" smtClean="0">
                <a:solidFill>
                  <a:prstClr val="black"/>
                </a:solidFill>
                <a:latin typeface="Calibri" pitchFamily="34" charset="0"/>
              </a:rPr>
              <a:t>Primary Data Processing </a:t>
            </a:r>
            <a:r>
              <a:rPr lang="en-CA" sz="1100" dirty="0">
                <a:solidFill>
                  <a:prstClr val="black"/>
                </a:solidFill>
                <a:latin typeface="Calibri" pitchFamily="34" charset="0"/>
              </a:rPr>
              <a:t>Facility</a:t>
            </a:r>
          </a:p>
          <a:p>
            <a:pPr algn="ctr">
              <a:defRPr/>
            </a:pPr>
            <a:r>
              <a:rPr lang="en-CA" sz="1400" b="1" dirty="0" smtClean="0">
                <a:solidFill>
                  <a:prstClr val="black"/>
                </a:solidFill>
                <a:latin typeface="Calibri" pitchFamily="34" charset="0"/>
              </a:rPr>
              <a:t>(PDPF</a:t>
            </a:r>
            <a:r>
              <a:rPr lang="en-CA" sz="1400" b="1" dirty="0">
                <a:solidFill>
                  <a:prstClr val="black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00890" y="3013600"/>
            <a:ext cx="1381125" cy="8572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050" dirty="0">
                <a:solidFill>
                  <a:prstClr val="black"/>
                </a:solidFill>
                <a:latin typeface="Calibri" pitchFamily="34" charset="0"/>
              </a:rPr>
              <a:t>Meteorological Applications Processing Facility</a:t>
            </a:r>
          </a:p>
          <a:p>
            <a:pPr algn="ctr">
              <a:defRPr/>
            </a:pPr>
            <a:r>
              <a:rPr lang="en-CA" sz="1400" b="1" dirty="0">
                <a:solidFill>
                  <a:prstClr val="black"/>
                </a:solidFill>
                <a:latin typeface="Calibri" pitchFamily="34" charset="0"/>
              </a:rPr>
              <a:t>(MAPF)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144162" y="3013600"/>
            <a:ext cx="1381125" cy="8572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050" dirty="0" smtClean="0">
                <a:solidFill>
                  <a:prstClr val="black"/>
                </a:solidFill>
                <a:latin typeface="Calibri" pitchFamily="34" charset="0"/>
              </a:rPr>
              <a:t>Product Archive &amp; Retrieval Facility</a:t>
            </a:r>
            <a:endParaRPr lang="en-CA" sz="105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CA" sz="1400" b="1" dirty="0" smtClean="0">
                <a:solidFill>
                  <a:prstClr val="black"/>
                </a:solidFill>
                <a:latin typeface="Calibri" pitchFamily="34" charset="0"/>
              </a:rPr>
              <a:t>(PARF</a:t>
            </a:r>
            <a:r>
              <a:rPr lang="en-CA" sz="1400" b="1" dirty="0">
                <a:solidFill>
                  <a:prstClr val="black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501088" y="4442360"/>
            <a:ext cx="1381125" cy="8572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050" dirty="0" smtClean="0">
                <a:solidFill>
                  <a:prstClr val="black"/>
                </a:solidFill>
                <a:latin typeface="Calibri" pitchFamily="34" charset="0"/>
              </a:rPr>
              <a:t>Product Acquisition &amp; Distribution </a:t>
            </a:r>
            <a:r>
              <a:rPr lang="en-CA" sz="1050" dirty="0">
                <a:solidFill>
                  <a:prstClr val="black"/>
                </a:solidFill>
                <a:latin typeface="Calibri" pitchFamily="34" charset="0"/>
              </a:rPr>
              <a:t>Facility</a:t>
            </a:r>
          </a:p>
          <a:p>
            <a:pPr algn="ctr">
              <a:defRPr/>
            </a:pPr>
            <a:r>
              <a:rPr lang="en-CA" sz="1400" b="1" dirty="0" smtClean="0">
                <a:solidFill>
                  <a:prstClr val="black"/>
                </a:solidFill>
                <a:latin typeface="Calibri" pitchFamily="34" charset="0"/>
              </a:rPr>
              <a:t>(PADF</a:t>
            </a:r>
            <a:r>
              <a:rPr lang="en-CA" sz="1400" b="1" dirty="0">
                <a:solidFill>
                  <a:prstClr val="black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126043" y="4585236"/>
            <a:ext cx="1238249" cy="750270"/>
          </a:xfrm>
          <a:prstGeom prst="roundRect">
            <a:avLst>
              <a:gd name="adj" fmla="val 16667"/>
            </a:avLst>
          </a:prstGeom>
          <a:solidFill>
            <a:srgbClr val="EABD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dirty="0" smtClean="0">
                <a:solidFill>
                  <a:prstClr val="black"/>
                </a:solidFill>
              </a:rPr>
              <a:t>R&amp;D</a:t>
            </a:r>
            <a:endParaRPr lang="en-CA" dirty="0">
              <a:solidFill>
                <a:prstClr val="black"/>
              </a:solidFill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1062038" y="1550988"/>
            <a:ext cx="5772150" cy="3409950"/>
            <a:chOff x="1078463" y="1466308"/>
            <a:chExt cx="5773196" cy="3409396"/>
          </a:xfrm>
        </p:grpSpPr>
        <p:cxnSp>
          <p:nvCxnSpPr>
            <p:cNvPr id="98336" name="Straight Arrow Connector 26"/>
            <p:cNvCxnSpPr>
              <a:cxnSpLocks noChangeShapeType="1"/>
              <a:stCxn id="0" idx="1"/>
              <a:endCxn id="0" idx="3"/>
            </p:cNvCxnSpPr>
            <p:nvPr/>
          </p:nvCxnSpPr>
          <p:spPr bwMode="auto">
            <a:xfrm rot="10800000">
              <a:off x="4398949" y="3357562"/>
              <a:ext cx="261949" cy="28575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8337" name="Straight Arrow Connector 41"/>
            <p:cNvCxnSpPr>
              <a:cxnSpLocks noChangeShapeType="1"/>
              <a:stCxn id="0" idx="0"/>
              <a:endCxn id="0" idx="1"/>
            </p:cNvCxnSpPr>
            <p:nvPr/>
          </p:nvCxnSpPr>
          <p:spPr bwMode="auto">
            <a:xfrm rot="5400000" flipH="1" flipV="1">
              <a:off x="5184773" y="3381373"/>
              <a:ext cx="1000132" cy="95251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grpSp>
          <p:nvGrpSpPr>
            <p:cNvPr id="98338" name="Group 62"/>
            <p:cNvGrpSpPr>
              <a:grpSpLocks/>
            </p:cNvGrpSpPr>
            <p:nvPr/>
          </p:nvGrpSpPr>
          <p:grpSpPr bwMode="auto">
            <a:xfrm>
              <a:off x="1078463" y="1466308"/>
              <a:ext cx="5773196" cy="3409396"/>
              <a:chOff x="1078463" y="1466308"/>
              <a:chExt cx="5773196" cy="3409396"/>
            </a:xfrm>
          </p:grpSpPr>
          <p:cxnSp>
            <p:nvCxnSpPr>
              <p:cNvPr id="98339" name="Straight Arrow Connector 14"/>
              <p:cNvCxnSpPr>
                <a:cxnSpLocks noChangeShapeType="1"/>
                <a:stCxn id="0" idx="1"/>
                <a:endCxn id="0" idx="0"/>
              </p:cNvCxnSpPr>
              <p:nvPr/>
            </p:nvCxnSpPr>
            <p:spPr bwMode="auto">
              <a:xfrm rot="10800000" flipV="1">
                <a:off x="3708387" y="2303936"/>
                <a:ext cx="809635" cy="624997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98340" name="Straight Arrow Connector 17"/>
              <p:cNvCxnSpPr>
                <a:cxnSpLocks noChangeShapeType="1"/>
                <a:stCxn id="0" idx="0"/>
                <a:endCxn id="0" idx="2"/>
              </p:cNvCxnSpPr>
              <p:nvPr/>
            </p:nvCxnSpPr>
            <p:spPr bwMode="auto">
              <a:xfrm rot="16200000" flipV="1">
                <a:off x="4172733" y="3321843"/>
                <a:ext cx="571504" cy="1500198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98341" name="Straight Arrow Connector 20"/>
              <p:cNvCxnSpPr>
                <a:cxnSpLocks noChangeShapeType="1"/>
                <a:stCxn id="0" idx="1"/>
                <a:endCxn id="0" idx="0"/>
              </p:cNvCxnSpPr>
              <p:nvPr/>
            </p:nvCxnSpPr>
            <p:spPr bwMode="auto">
              <a:xfrm rot="10800000" flipV="1">
                <a:off x="1762101" y="3357562"/>
                <a:ext cx="1255722" cy="1143008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98342" name="Straight Arrow Connector 23"/>
              <p:cNvCxnSpPr>
                <a:cxnSpLocks noChangeShapeType="1"/>
                <a:stCxn id="0" idx="1"/>
                <a:endCxn id="0" idx="3"/>
              </p:cNvCxnSpPr>
              <p:nvPr/>
            </p:nvCxnSpPr>
            <p:spPr bwMode="auto">
              <a:xfrm rot="10800000" flipV="1">
                <a:off x="2381225" y="3643313"/>
                <a:ext cx="2279672" cy="123239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98343" name="Straight Arrow Connector 29"/>
              <p:cNvCxnSpPr>
                <a:cxnSpLocks noChangeShapeType="1"/>
              </p:cNvCxnSpPr>
              <p:nvPr/>
            </p:nvCxnSpPr>
            <p:spPr bwMode="auto">
              <a:xfrm rot="16200000" flipH="1">
                <a:off x="5235046" y="2987669"/>
                <a:ext cx="701152" cy="12178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98344" name="Straight Arrow Connector 32"/>
              <p:cNvCxnSpPr>
                <a:cxnSpLocks noChangeShapeType="1"/>
                <a:stCxn id="0" idx="0"/>
                <a:endCxn id="0" idx="3"/>
              </p:cNvCxnSpPr>
              <p:nvPr/>
            </p:nvCxnSpPr>
            <p:spPr bwMode="auto">
              <a:xfrm rot="16200000" flipV="1">
                <a:off x="6062904" y="2140180"/>
                <a:ext cx="624997" cy="952512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98345" name="Straight Arrow Connector 45"/>
              <p:cNvCxnSpPr>
                <a:cxnSpLocks noChangeShapeType="1"/>
              </p:cNvCxnSpPr>
              <p:nvPr/>
            </p:nvCxnSpPr>
            <p:spPr bwMode="auto">
              <a:xfrm rot="5400000">
                <a:off x="4019235" y="3553137"/>
                <a:ext cx="1678622" cy="1588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98346" name="Straight Arrow Connector 51"/>
              <p:cNvCxnSpPr>
                <a:cxnSpLocks noChangeShapeType="1"/>
                <a:stCxn id="0" idx="1"/>
                <a:endCxn id="0" idx="3"/>
              </p:cNvCxnSpPr>
              <p:nvPr/>
            </p:nvCxnSpPr>
            <p:spPr bwMode="auto">
              <a:xfrm rot="10800000" flipV="1">
                <a:off x="5661029" y="3357562"/>
                <a:ext cx="500066" cy="285752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98347" name="Straight Arrow Connector 56"/>
              <p:cNvCxnSpPr>
                <a:cxnSpLocks noChangeShapeType="1"/>
              </p:cNvCxnSpPr>
              <p:nvPr/>
            </p:nvCxnSpPr>
            <p:spPr bwMode="auto">
              <a:xfrm rot="10800000">
                <a:off x="2233101" y="1697554"/>
                <a:ext cx="428627" cy="1588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98348" name="TextBox 58"/>
              <p:cNvSpPr txBox="1">
                <a:spLocks noChangeArrowheads="1"/>
              </p:cNvSpPr>
              <p:nvPr/>
            </p:nvSpPr>
            <p:spPr bwMode="auto">
              <a:xfrm>
                <a:off x="1078463" y="1466308"/>
                <a:ext cx="11977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Interfaces</a:t>
                </a:r>
              </a:p>
            </p:txBody>
          </p:sp>
          <p:cxnSp>
            <p:nvCxnSpPr>
              <p:cNvPr id="98349" name="Straight Arrow Connector 59"/>
              <p:cNvCxnSpPr>
                <a:cxnSpLocks noChangeShapeType="1"/>
                <a:stCxn id="11" idx="2"/>
                <a:endCxn id="0" idx="3"/>
              </p:cNvCxnSpPr>
              <p:nvPr/>
            </p:nvCxnSpPr>
            <p:spPr bwMode="auto">
              <a:xfrm rot="10800000">
                <a:off x="4398948" y="3357562"/>
                <a:ext cx="1437970" cy="682094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</p:cxnSp>
        </p:grpSp>
      </p:grp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643964" y="3370790"/>
            <a:ext cx="1000132" cy="7143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 sz="1050" dirty="0" smtClean="0">
                <a:solidFill>
                  <a:prstClr val="black"/>
                </a:solidFill>
                <a:latin typeface="Calibri" pitchFamily="34" charset="0"/>
              </a:rPr>
              <a:t>Reprocessing Facility</a:t>
            </a:r>
            <a:endParaRPr lang="en-CA" sz="1050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CA" sz="1400" b="1" dirty="0" smtClean="0">
                <a:solidFill>
                  <a:prstClr val="black"/>
                </a:solidFill>
                <a:latin typeface="Calibri" pitchFamily="34" charset="0"/>
              </a:rPr>
              <a:t>(RF</a:t>
            </a:r>
            <a:r>
              <a:rPr lang="en-CA" sz="1400" b="1" dirty="0">
                <a:solidFill>
                  <a:prstClr val="black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8334" name="TextBox 27"/>
          <p:cNvSpPr txBox="1">
            <a:spLocks noChangeArrowheads="1"/>
          </p:cNvSpPr>
          <p:nvPr/>
        </p:nvSpPr>
        <p:spPr bwMode="auto">
          <a:xfrm>
            <a:off x="3852863" y="5697538"/>
            <a:ext cx="286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Management and Admin. Support</a:t>
            </a:r>
          </a:p>
        </p:txBody>
      </p:sp>
      <p:sp>
        <p:nvSpPr>
          <p:cNvPr id="98335" name="TextBox 67"/>
          <p:cNvSpPr txBox="1">
            <a:spLocks noChangeArrowheads="1"/>
          </p:cNvSpPr>
          <p:nvPr/>
        </p:nvSpPr>
        <p:spPr bwMode="auto">
          <a:xfrm>
            <a:off x="3929063" y="5308600"/>
            <a:ext cx="2389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Maintenance &amp;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990600" y="1489075"/>
            <a:ext cx="7696200" cy="4378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b="1" kern="0" dirty="0">
                <a:solidFill>
                  <a:srgbClr val="3A601B"/>
                </a:solidFill>
                <a:latin typeface="Arial"/>
                <a:ea typeface="Arial Unicode MS"/>
                <a:cs typeface="Arial Unicode MS"/>
              </a:rPr>
              <a:t>EUMETSAT Ground Segment Staffing: </a:t>
            </a:r>
            <a:br>
              <a:rPr lang="en-US" sz="3200" b="1" kern="0" dirty="0">
                <a:solidFill>
                  <a:srgbClr val="3A601B"/>
                </a:solidFill>
                <a:latin typeface="Arial"/>
                <a:ea typeface="Arial Unicode MS"/>
                <a:cs typeface="Arial Unicode MS"/>
              </a:rPr>
            </a:br>
            <a:r>
              <a:rPr lang="en-US" sz="3200" b="1" kern="0" dirty="0">
                <a:solidFill>
                  <a:srgbClr val="3A601B"/>
                </a:solidFill>
                <a:latin typeface="Arial"/>
                <a:ea typeface="Arial Unicode MS"/>
                <a:cs typeface="Arial Unicode MS"/>
              </a:rPr>
              <a:t>For Comparison</a:t>
            </a:r>
          </a:p>
        </p:txBody>
      </p:sp>
      <p:grpSp>
        <p:nvGrpSpPr>
          <p:cNvPr id="8" name="Organization Chart 6"/>
          <p:cNvGrpSpPr>
            <a:grpSpLocks noChangeAspect="1"/>
          </p:cNvGrpSpPr>
          <p:nvPr/>
        </p:nvGrpSpPr>
        <p:grpSpPr bwMode="auto">
          <a:xfrm>
            <a:off x="1600202" y="1828800"/>
            <a:ext cx="6629400" cy="1617785"/>
            <a:chOff x="1152" y="1298"/>
            <a:chExt cx="3887" cy="720"/>
          </a:xfrm>
          <a:solidFill>
            <a:srgbClr val="3366FF"/>
          </a:solidFill>
        </p:grpSpPr>
        <p:cxnSp>
          <p:nvCxnSpPr>
            <p:cNvPr id="22" name="_s2052"/>
            <p:cNvCxnSpPr>
              <a:cxnSpLocks noChangeShapeType="1"/>
              <a:stCxn id="30" idx="0"/>
              <a:endCxn id="26" idx="2"/>
            </p:cNvCxnSpPr>
            <p:nvPr/>
          </p:nvCxnSpPr>
          <p:spPr bwMode="auto">
            <a:xfrm rot="5400000" flipH="1">
              <a:off x="3780" y="902"/>
              <a:ext cx="144" cy="1511"/>
            </a:xfrm>
            <a:prstGeom prst="bentConnector3">
              <a:avLst>
                <a:gd name="adj1" fmla="val 1457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3" name="_s2053"/>
            <p:cNvCxnSpPr>
              <a:cxnSpLocks noChangeShapeType="1"/>
              <a:stCxn id="29" idx="0"/>
              <a:endCxn id="26" idx="2"/>
            </p:cNvCxnSpPr>
            <p:nvPr/>
          </p:nvCxnSpPr>
          <p:spPr bwMode="auto">
            <a:xfrm rot="5400000" flipH="1">
              <a:off x="3276" y="1406"/>
              <a:ext cx="144" cy="503"/>
            </a:xfrm>
            <a:prstGeom prst="bentConnector3">
              <a:avLst>
                <a:gd name="adj1" fmla="val 1457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" name="_s2054"/>
            <p:cNvCxnSpPr>
              <a:cxnSpLocks noChangeShapeType="1"/>
              <a:stCxn id="28" idx="0"/>
              <a:endCxn id="26" idx="2"/>
            </p:cNvCxnSpPr>
            <p:nvPr/>
          </p:nvCxnSpPr>
          <p:spPr bwMode="auto">
            <a:xfrm rot="-5400000">
              <a:off x="2772" y="1406"/>
              <a:ext cx="144" cy="504"/>
            </a:xfrm>
            <a:prstGeom prst="bentConnector3">
              <a:avLst>
                <a:gd name="adj1" fmla="val 1457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" name="_s2055"/>
            <p:cNvCxnSpPr>
              <a:cxnSpLocks noChangeShapeType="1"/>
              <a:stCxn id="27" idx="0"/>
              <a:endCxn id="26" idx="2"/>
            </p:cNvCxnSpPr>
            <p:nvPr/>
          </p:nvCxnSpPr>
          <p:spPr bwMode="auto">
            <a:xfrm rot="-5400000">
              <a:off x="2268" y="902"/>
              <a:ext cx="144" cy="1512"/>
            </a:xfrm>
            <a:prstGeom prst="bentConnector3">
              <a:avLst>
                <a:gd name="adj1" fmla="val 1457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6" name="_s2056"/>
            <p:cNvSpPr>
              <a:spLocks noChangeArrowheads="1"/>
            </p:cNvSpPr>
            <p:nvPr/>
          </p:nvSpPr>
          <p:spPr bwMode="auto">
            <a:xfrm>
              <a:off x="2663" y="1298"/>
              <a:ext cx="864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00">
                  <a:solidFill>
                    <a:schemeClr val="tx1"/>
                  </a:solidFill>
                </a:rPr>
                <a:t>Operations</a:t>
              </a:r>
            </a:p>
            <a:p>
              <a:pPr algn="ctr">
                <a:defRPr/>
              </a:pPr>
              <a:r>
                <a:rPr lang="en-US" sz="1100">
                  <a:solidFill>
                    <a:schemeClr val="tx1"/>
                  </a:solidFill>
                </a:rPr>
                <a:t>240-69-171</a:t>
              </a:r>
            </a:p>
          </p:txBody>
        </p:sp>
        <p:sp>
          <p:nvSpPr>
            <p:cNvPr id="27" name="_s2057"/>
            <p:cNvSpPr>
              <a:spLocks noChangeArrowheads="1"/>
            </p:cNvSpPr>
            <p:nvPr/>
          </p:nvSpPr>
          <p:spPr bwMode="auto">
            <a:xfrm>
              <a:off x="1152" y="1730"/>
              <a:ext cx="864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00">
                  <a:solidFill>
                    <a:schemeClr val="tx1"/>
                  </a:solidFill>
                </a:rPr>
                <a:t>Control Centre</a:t>
              </a:r>
            </a:p>
            <a:p>
              <a:pPr algn="ctr">
                <a:defRPr/>
              </a:pPr>
              <a:r>
                <a:rPr lang="en-US" sz="1100">
                  <a:solidFill>
                    <a:schemeClr val="tx1"/>
                  </a:solidFill>
                </a:rPr>
                <a:t>110-22-88</a:t>
              </a:r>
            </a:p>
          </p:txBody>
        </p:sp>
        <p:sp>
          <p:nvSpPr>
            <p:cNvPr id="28" name="_s2058"/>
            <p:cNvSpPr>
              <a:spLocks noChangeArrowheads="1"/>
            </p:cNvSpPr>
            <p:nvPr/>
          </p:nvSpPr>
          <p:spPr bwMode="auto">
            <a:xfrm>
              <a:off x="2160" y="1730"/>
              <a:ext cx="864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00">
                  <a:solidFill>
                    <a:schemeClr val="tx1"/>
                  </a:solidFill>
                </a:rPr>
                <a:t>Maintenance</a:t>
              </a:r>
            </a:p>
            <a:p>
              <a:pPr algn="ctr">
                <a:defRPr/>
              </a:pPr>
              <a:r>
                <a:rPr lang="en-US" sz="1100">
                  <a:solidFill>
                    <a:schemeClr val="tx1"/>
                  </a:solidFill>
                </a:rPr>
                <a:t>&amp; Engineering</a:t>
              </a:r>
            </a:p>
            <a:p>
              <a:pPr algn="ctr">
                <a:defRPr/>
              </a:pPr>
              <a:r>
                <a:rPr lang="en-US" sz="1100">
                  <a:solidFill>
                    <a:schemeClr val="tx1"/>
                  </a:solidFill>
                </a:rPr>
                <a:t>77-17-60</a:t>
              </a:r>
            </a:p>
          </p:txBody>
        </p:sp>
        <p:sp>
          <p:nvSpPr>
            <p:cNvPr id="29" name="_s2059"/>
            <p:cNvSpPr>
              <a:spLocks noChangeArrowheads="1"/>
            </p:cNvSpPr>
            <p:nvPr/>
          </p:nvSpPr>
          <p:spPr bwMode="auto">
            <a:xfrm>
              <a:off x="3168" y="1730"/>
              <a:ext cx="863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Met Ops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30-18-12</a:t>
              </a:r>
            </a:p>
          </p:txBody>
        </p:sp>
        <p:sp>
          <p:nvSpPr>
            <p:cNvPr id="30" name="_s2060"/>
            <p:cNvSpPr>
              <a:spLocks noChangeArrowheads="1"/>
            </p:cNvSpPr>
            <p:nvPr/>
          </p:nvSpPr>
          <p:spPr bwMode="auto">
            <a:xfrm>
              <a:off x="4175" y="1730"/>
              <a:ext cx="864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00">
                  <a:solidFill>
                    <a:schemeClr val="tx1"/>
                  </a:solidFill>
                </a:rPr>
                <a:t>Archive &amp; </a:t>
              </a:r>
            </a:p>
            <a:p>
              <a:pPr algn="ctr">
                <a:defRPr/>
              </a:pPr>
              <a:r>
                <a:rPr lang="en-US" sz="1100">
                  <a:solidFill>
                    <a:schemeClr val="tx1"/>
                  </a:solidFill>
                </a:rPr>
                <a:t>User Services</a:t>
              </a:r>
            </a:p>
            <a:p>
              <a:pPr algn="ctr">
                <a:defRPr/>
              </a:pPr>
              <a:r>
                <a:rPr lang="en-US" sz="1100">
                  <a:solidFill>
                    <a:schemeClr val="tx1"/>
                  </a:solidFill>
                </a:rPr>
                <a:t>21-10-11</a:t>
              </a:r>
            </a:p>
          </p:txBody>
        </p:sp>
      </p:grpSp>
      <p:grpSp>
        <p:nvGrpSpPr>
          <p:cNvPr id="9" name="Organization Chart 29"/>
          <p:cNvGrpSpPr>
            <a:grpSpLocks noChangeAspect="1"/>
          </p:cNvGrpSpPr>
          <p:nvPr/>
        </p:nvGrpSpPr>
        <p:grpSpPr bwMode="auto">
          <a:xfrm>
            <a:off x="1600200" y="3716215"/>
            <a:ext cx="6629399" cy="1617785"/>
            <a:chOff x="1152" y="1298"/>
            <a:chExt cx="4894" cy="720"/>
          </a:xfrm>
          <a:solidFill>
            <a:srgbClr val="EABD00"/>
          </a:solidFill>
        </p:grpSpPr>
        <p:cxnSp>
          <p:nvCxnSpPr>
            <p:cNvPr id="11" name="_s2063"/>
            <p:cNvCxnSpPr>
              <a:cxnSpLocks noChangeShapeType="1"/>
              <a:stCxn id="21" idx="0"/>
              <a:endCxn id="16" idx="2"/>
            </p:cNvCxnSpPr>
            <p:nvPr/>
          </p:nvCxnSpPr>
          <p:spPr bwMode="auto">
            <a:xfrm rot="5400000" flipH="1">
              <a:off x="4535" y="650"/>
              <a:ext cx="144" cy="2015"/>
            </a:xfrm>
            <a:prstGeom prst="bentConnector3">
              <a:avLst>
                <a:gd name="adj1" fmla="val 1457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2" name="_s2064"/>
            <p:cNvCxnSpPr>
              <a:cxnSpLocks noChangeShapeType="1"/>
              <a:stCxn id="20" idx="0"/>
              <a:endCxn id="16" idx="2"/>
            </p:cNvCxnSpPr>
            <p:nvPr/>
          </p:nvCxnSpPr>
          <p:spPr bwMode="auto">
            <a:xfrm rot="5400000" flipH="1">
              <a:off x="4032" y="1153"/>
              <a:ext cx="144" cy="1009"/>
            </a:xfrm>
            <a:prstGeom prst="bentConnector3">
              <a:avLst>
                <a:gd name="adj1" fmla="val 1457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" name="_s2065"/>
            <p:cNvCxnSpPr>
              <a:cxnSpLocks noChangeShapeType="1"/>
              <a:stCxn id="19" idx="0"/>
              <a:endCxn id="16" idx="2"/>
            </p:cNvCxnSpPr>
            <p:nvPr/>
          </p:nvCxnSpPr>
          <p:spPr bwMode="auto">
            <a:xfrm rot="5400000" flipH="1">
              <a:off x="3528" y="1657"/>
              <a:ext cx="144" cy="1"/>
            </a:xfrm>
            <a:prstGeom prst="bentConnector3">
              <a:avLst>
                <a:gd name="adj1" fmla="val 1457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4" name="_s2066"/>
            <p:cNvCxnSpPr>
              <a:cxnSpLocks noChangeShapeType="1"/>
              <a:stCxn id="18" idx="0"/>
              <a:endCxn id="16" idx="2"/>
            </p:cNvCxnSpPr>
            <p:nvPr/>
          </p:nvCxnSpPr>
          <p:spPr bwMode="auto">
            <a:xfrm rot="-5400000">
              <a:off x="3024" y="1154"/>
              <a:ext cx="144" cy="1007"/>
            </a:xfrm>
            <a:prstGeom prst="bentConnector3">
              <a:avLst>
                <a:gd name="adj1" fmla="val 1457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5" name="_s2067"/>
            <p:cNvCxnSpPr>
              <a:cxnSpLocks noChangeShapeType="1"/>
              <a:stCxn id="17" idx="0"/>
              <a:endCxn id="16" idx="2"/>
            </p:cNvCxnSpPr>
            <p:nvPr/>
          </p:nvCxnSpPr>
          <p:spPr bwMode="auto">
            <a:xfrm rot="-5400000">
              <a:off x="2520" y="651"/>
              <a:ext cx="144" cy="2014"/>
            </a:xfrm>
            <a:prstGeom prst="bentConnector3">
              <a:avLst>
                <a:gd name="adj1" fmla="val 1457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6" name="_s2068"/>
            <p:cNvSpPr>
              <a:spLocks noChangeArrowheads="1"/>
            </p:cNvSpPr>
            <p:nvPr/>
          </p:nvSpPr>
          <p:spPr bwMode="auto">
            <a:xfrm>
              <a:off x="3167" y="1298"/>
              <a:ext cx="864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00">
                  <a:solidFill>
                    <a:srgbClr val="000000"/>
                  </a:solidFill>
                </a:rPr>
                <a:t>Prog.Dev.</a:t>
              </a:r>
            </a:p>
            <a:p>
              <a:pPr algn="ctr">
                <a:defRPr/>
              </a:pPr>
              <a:r>
                <a:rPr lang="en-US" sz="1100">
                  <a:solidFill>
                    <a:srgbClr val="000000"/>
                  </a:solidFill>
                </a:rPr>
                <a:t>112-92-20</a:t>
              </a:r>
            </a:p>
          </p:txBody>
        </p:sp>
        <p:sp>
          <p:nvSpPr>
            <p:cNvPr id="17" name="_s2069"/>
            <p:cNvSpPr>
              <a:spLocks noChangeArrowheads="1"/>
            </p:cNvSpPr>
            <p:nvPr/>
          </p:nvSpPr>
          <p:spPr bwMode="auto">
            <a:xfrm>
              <a:off x="1152" y="1730"/>
              <a:ext cx="864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00">
                  <a:solidFill>
                    <a:srgbClr val="000000"/>
                  </a:solidFill>
                </a:rPr>
                <a:t>GEO</a:t>
              </a:r>
            </a:p>
            <a:p>
              <a:pPr algn="ctr">
                <a:defRPr/>
              </a:pPr>
              <a:r>
                <a:rPr lang="en-US" sz="1100">
                  <a:solidFill>
                    <a:srgbClr val="000000"/>
                  </a:solidFill>
                </a:rPr>
                <a:t>16-16-0</a:t>
              </a:r>
            </a:p>
          </p:txBody>
        </p:sp>
        <p:sp>
          <p:nvSpPr>
            <p:cNvPr id="18" name="_s2070"/>
            <p:cNvSpPr>
              <a:spLocks noChangeArrowheads="1"/>
            </p:cNvSpPr>
            <p:nvPr/>
          </p:nvSpPr>
          <p:spPr bwMode="auto">
            <a:xfrm>
              <a:off x="2160" y="1730"/>
              <a:ext cx="864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00">
                  <a:solidFill>
                    <a:srgbClr val="000000"/>
                  </a:solidFill>
                </a:rPr>
                <a:t>LEO</a:t>
              </a:r>
            </a:p>
            <a:p>
              <a:pPr algn="ctr">
                <a:defRPr/>
              </a:pPr>
              <a:r>
                <a:rPr lang="en-US" sz="1100">
                  <a:solidFill>
                    <a:srgbClr val="000000"/>
                  </a:solidFill>
                </a:rPr>
                <a:t>29-25-4</a:t>
              </a:r>
            </a:p>
          </p:txBody>
        </p:sp>
        <p:sp>
          <p:nvSpPr>
            <p:cNvPr id="19" name="_s2071"/>
            <p:cNvSpPr>
              <a:spLocks noChangeArrowheads="1"/>
            </p:cNvSpPr>
            <p:nvPr/>
          </p:nvSpPr>
          <p:spPr bwMode="auto">
            <a:xfrm>
              <a:off x="3168" y="1730"/>
              <a:ext cx="863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000000"/>
                  </a:solidFill>
                </a:rPr>
                <a:t>Met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rgbClr val="000000"/>
                  </a:solidFill>
                </a:rPr>
                <a:t>27-21-6</a:t>
              </a:r>
            </a:p>
          </p:txBody>
        </p:sp>
        <p:sp>
          <p:nvSpPr>
            <p:cNvPr id="20" name="_s2072"/>
            <p:cNvSpPr>
              <a:spLocks noChangeArrowheads="1"/>
            </p:cNvSpPr>
            <p:nvPr/>
          </p:nvSpPr>
          <p:spPr bwMode="auto">
            <a:xfrm>
              <a:off x="4175" y="1730"/>
              <a:ext cx="864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00">
                  <a:solidFill>
                    <a:srgbClr val="000000"/>
                  </a:solidFill>
                </a:rPr>
                <a:t>Prog.Prep.SAF</a:t>
              </a:r>
            </a:p>
            <a:p>
              <a:pPr algn="ctr">
                <a:defRPr/>
              </a:pPr>
              <a:r>
                <a:rPr lang="en-US" sz="1100">
                  <a:solidFill>
                    <a:srgbClr val="000000"/>
                  </a:solidFill>
                </a:rPr>
                <a:t>11-9-2</a:t>
              </a:r>
            </a:p>
          </p:txBody>
        </p:sp>
        <p:sp>
          <p:nvSpPr>
            <p:cNvPr id="21" name="_s2073"/>
            <p:cNvSpPr>
              <a:spLocks noChangeArrowheads="1"/>
            </p:cNvSpPr>
            <p:nvPr/>
          </p:nvSpPr>
          <p:spPr bwMode="auto">
            <a:xfrm>
              <a:off x="5183" y="1730"/>
              <a:ext cx="863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00" dirty="0" err="1">
                  <a:solidFill>
                    <a:srgbClr val="000000"/>
                  </a:solidFill>
                </a:rPr>
                <a:t>Sys.Eng</a:t>
              </a:r>
              <a:r>
                <a:rPr lang="en-US" sz="1100" dirty="0">
                  <a:solidFill>
                    <a:srgbClr val="000000"/>
                  </a:solidFill>
                </a:rPr>
                <a:t> Sup.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rgbClr val="000000"/>
                  </a:solidFill>
                </a:rPr>
                <a:t>27-19-8</a:t>
              </a:r>
            </a:p>
          </p:txBody>
        </p:sp>
      </p:grpSp>
      <p:sp>
        <p:nvSpPr>
          <p:cNvPr id="10" name="AutoShape 42"/>
          <p:cNvSpPr>
            <a:spLocks noChangeArrowheads="1"/>
          </p:cNvSpPr>
          <p:nvPr/>
        </p:nvSpPr>
        <p:spPr bwMode="auto">
          <a:xfrm>
            <a:off x="6546624" y="1875467"/>
            <a:ext cx="1370696" cy="5133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</a:rPr>
              <a:t>Division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</a:rPr>
              <a:t>Tot-Staff-</a:t>
            </a:r>
            <a:r>
              <a:rPr lang="en-US" sz="1100" dirty="0" err="1">
                <a:solidFill>
                  <a:srgbClr val="000000"/>
                </a:solidFill>
              </a:rPr>
              <a:t>Contr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3"/>
          <p:cNvSpPr>
            <a:spLocks noGrp="1"/>
          </p:cNvSpPr>
          <p:nvPr>
            <p:ph type="title" idx="4294967295"/>
          </p:nvPr>
        </p:nvSpPr>
        <p:spPr>
          <a:xfrm>
            <a:off x="642938" y="2928938"/>
            <a:ext cx="7986712" cy="1362075"/>
          </a:xfrm>
        </p:spPr>
        <p:txBody>
          <a:bodyPr/>
          <a:lstStyle/>
          <a:p>
            <a:pPr algn="ctr"/>
            <a:r>
              <a:rPr lang="en-US" smtClean="0"/>
              <a:t>SUGGESTIONS AND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Decisions by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Respective roles and responsibilities between partners on PCW Programme development, implementation and operations</a:t>
            </a:r>
          </a:p>
          <a:p>
            <a:r>
              <a:rPr lang="en-US" sz="2800" smtClean="0"/>
              <a:t>Location of Ground Segment facilities</a:t>
            </a:r>
          </a:p>
          <a:p>
            <a:r>
              <a:rPr lang="en-US" sz="2800" smtClean="0"/>
              <a:t>Procurement strategy</a:t>
            </a:r>
          </a:p>
          <a:p>
            <a:r>
              <a:rPr lang="en-US" sz="2800" smtClean="0"/>
              <a:t>Recruitment strategy</a:t>
            </a:r>
          </a:p>
          <a:p>
            <a:r>
              <a:rPr lang="en-US" sz="2800" smtClean="0"/>
              <a:t>(Approval and funding of the PCW Programme)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Aim: Elaborate strategies that will minimize risks, efforts, duplication, and costs during the different phases of the Programme</a:t>
            </a:r>
          </a:p>
          <a:p>
            <a:r>
              <a:rPr lang="en-US" smtClean="0"/>
              <a:t>Recommendations:</a:t>
            </a:r>
          </a:p>
          <a:p>
            <a:pPr lvl="1"/>
            <a:r>
              <a:rPr lang="en-US" sz="2400" smtClean="0"/>
              <a:t>Develop in house expertise to ensure that EC can best fulfill its mandate</a:t>
            </a:r>
          </a:p>
          <a:p>
            <a:pPr lvl="1"/>
            <a:r>
              <a:rPr lang="en-US" sz="2400" smtClean="0"/>
              <a:t>Seek and use existing, proven methodologies and end-to-end products developed by NOAA or others</a:t>
            </a:r>
          </a:p>
          <a:p>
            <a:pPr lvl="1"/>
            <a:r>
              <a:rPr lang="en-US" sz="2400" smtClean="0"/>
              <a:t>Develop awareness and involve existing EC, University scientists in the project</a:t>
            </a:r>
          </a:p>
          <a:p>
            <a:pPr lvl="1"/>
            <a:r>
              <a:rPr lang="en-US" sz="2400" smtClean="0"/>
              <a:t>Fund polar and remote sensing research</a:t>
            </a:r>
          </a:p>
        </p:txBody>
      </p:sp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smtClean="0"/>
              <a:t>Suggestions and Recommendations</a:t>
            </a:r>
            <a:br>
              <a:rPr lang="en-CA" smtClean="0"/>
            </a:br>
            <a:r>
              <a:rPr lang="en-CA" sz="3200" smtClean="0"/>
              <a:t>General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Support CSA and ensure proper participation in relevant studies and in the decision process:</a:t>
            </a:r>
          </a:p>
          <a:p>
            <a:pPr lvl="1"/>
            <a:r>
              <a:rPr lang="en-US" sz="2400" smtClean="0"/>
              <a:t>Preparation of documentation</a:t>
            </a:r>
          </a:p>
          <a:p>
            <a:pPr lvl="1"/>
            <a:r>
              <a:rPr lang="en-US" sz="2400" smtClean="0"/>
              <a:t>Participate in industrial reviews, trade-off studies</a:t>
            </a:r>
          </a:p>
          <a:p>
            <a:pPr lvl="1"/>
            <a:r>
              <a:rPr lang="en-US" sz="2400" smtClean="0"/>
              <a:t>Interface (Space/Ground Segments)</a:t>
            </a:r>
          </a:p>
          <a:p>
            <a:pPr lvl="1"/>
            <a:r>
              <a:rPr lang="en-US" sz="2400" smtClean="0"/>
              <a:t>Meteorological sensor development and calibration</a:t>
            </a:r>
          </a:p>
          <a:p>
            <a:pPr lvl="1"/>
            <a:r>
              <a:rPr lang="en-US" sz="2400" smtClean="0"/>
              <a:t>Additional sensors (e.g. choice, impact on Ground Segment)</a:t>
            </a:r>
          </a:p>
          <a:p>
            <a:pPr lvl="1"/>
            <a:r>
              <a:rPr lang="en-US" sz="2400" smtClean="0"/>
              <a:t>Acquisition and dissemination schemes</a:t>
            </a:r>
          </a:p>
          <a:p>
            <a:pPr lvl="1"/>
            <a:r>
              <a:rPr lang="en-US" sz="2400" smtClean="0"/>
              <a:t>Data Formats (adherence to GSICS conventions)</a:t>
            </a:r>
          </a:p>
        </p:txBody>
      </p:sp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smtClean="0"/>
              <a:t>Suggestions and Recommendations</a:t>
            </a:r>
            <a:br>
              <a:rPr lang="en-CA" smtClean="0"/>
            </a:br>
            <a:r>
              <a:rPr lang="en-CA" sz="3200" smtClean="0"/>
              <a:t>Space Segment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4" descr="Molniya_tr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41052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3" name="Picture 10" descr="GroundT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781300"/>
            <a:ext cx="4211637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Baseline12-h orbit concept</a:t>
            </a:r>
          </a:p>
        </p:txBody>
      </p:sp>
      <p:sp>
        <p:nvSpPr>
          <p:cNvPr id="153605" name="Text Box 7"/>
          <p:cNvSpPr txBox="1">
            <a:spLocks noChangeArrowheads="1"/>
          </p:cNvSpPr>
          <p:nvPr/>
        </p:nvSpPr>
        <p:spPr bwMode="auto">
          <a:xfrm>
            <a:off x="808038" y="4673600"/>
            <a:ext cx="428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sats in one plane leading to 4 apogees</a:t>
            </a:r>
          </a:p>
          <a:p>
            <a:r>
              <a:rPr lang="en-US"/>
              <a:t>separated by 90 deg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4984750" y="1504950"/>
            <a:ext cx="216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Apogee: 39,500 km</a:t>
            </a:r>
          </a:p>
          <a:p>
            <a:r>
              <a:rPr lang="en-US"/>
              <a:t>Perigee: 600 km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950913" y="5848350"/>
            <a:ext cx="4014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Ref: Trishchenko and Garand, Jtech,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smtClean="0"/>
              <a:t>Suggestions and Recommendations</a:t>
            </a:r>
            <a:br>
              <a:rPr lang="en-CA" smtClean="0"/>
            </a:br>
            <a:r>
              <a:rPr lang="en-CA" sz="3200" smtClean="0"/>
              <a:t>Ground Segment</a:t>
            </a:r>
            <a:endParaRPr lang="en-US" smtClean="0"/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Perform a study to asses, and decide on, options for the location of the various elements of the Ground Segment</a:t>
            </a:r>
          </a:p>
          <a:p>
            <a:pPr lvl="1"/>
            <a:r>
              <a:rPr lang="en-US" sz="2400" smtClean="0"/>
              <a:t>Co-locate all facilities (except the Primary Ground Station)?</a:t>
            </a:r>
          </a:p>
          <a:p>
            <a:pPr lvl="1"/>
            <a:r>
              <a:rPr lang="en-US" sz="2400" smtClean="0"/>
              <a:t>Co-locate at EC-Dorval?</a:t>
            </a:r>
          </a:p>
          <a:p>
            <a:pPr lvl="1"/>
            <a:r>
              <a:rPr lang="en-US" sz="2400" smtClean="0"/>
              <a:t>Co-locate at CSA?</a:t>
            </a:r>
          </a:p>
          <a:p>
            <a:pPr lvl="1"/>
            <a:r>
              <a:rPr lang="en-US" sz="2400" smtClean="0"/>
              <a:t>Co-locate at another site (government or not)?</a:t>
            </a:r>
          </a:p>
          <a:p>
            <a:pPr lvl="1"/>
            <a:r>
              <a:rPr lang="en-US" sz="2400" smtClean="0"/>
              <a:t>Do not co-locate some of the facilities?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smtClean="0"/>
              <a:t>Suggestions and Recommendations</a:t>
            </a:r>
            <a:br>
              <a:rPr lang="en-CA" smtClean="0"/>
            </a:br>
            <a:r>
              <a:rPr lang="en-CA" sz="3200" smtClean="0"/>
              <a:t>Ground Segment</a:t>
            </a:r>
            <a:endParaRPr lang="en-US" smtClean="0"/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Establish a joint (CSA-EC) Ground Segment team to ensure:</a:t>
            </a:r>
          </a:p>
          <a:p>
            <a:pPr lvl="1"/>
            <a:r>
              <a:rPr lang="en-US" sz="2400" smtClean="0"/>
              <a:t>Efficient interfaces between Level 1 image products developed and delivered by CSA</a:t>
            </a:r>
          </a:p>
          <a:p>
            <a:pPr lvl="1"/>
            <a:r>
              <a:rPr lang="en-US" sz="2400" smtClean="0"/>
              <a:t>Development and implementation of cost efficient and technically sound archiving and dissemination strategies</a:t>
            </a:r>
          </a:p>
          <a:p>
            <a:pPr lvl="1"/>
            <a:r>
              <a:rPr lang="en-US" sz="2400" smtClean="0"/>
              <a:t>A “smooth” transition between development and operational phases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smtClean="0"/>
              <a:t>Suggestions and Recommendations</a:t>
            </a:r>
            <a:br>
              <a:rPr lang="en-CA" smtClean="0"/>
            </a:br>
            <a:r>
              <a:rPr lang="en-CA" sz="3200" smtClean="0"/>
              <a:t>Ground Segment (cont.)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lvl="1"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800" dirty="0" smtClean="0"/>
              <a:t>Assess in-house vs. industrial development and implementation of some elements of the ground segment facilities </a:t>
            </a:r>
          </a:p>
          <a:p>
            <a:pPr>
              <a:defRPr/>
            </a:pPr>
            <a:r>
              <a:rPr lang="en-US" sz="2800" dirty="0" smtClean="0"/>
              <a:t>Collaborate with providers of other PCW products, (Government Departments, Universities) and agree on product generation, archiving and distribution </a:t>
            </a:r>
          </a:p>
          <a:p>
            <a:pPr lvl="1">
              <a:defRPr/>
            </a:pPr>
            <a:r>
              <a:rPr lang="en-US" sz="2400" dirty="0" smtClean="0"/>
              <a:t>“Space Weather” products</a:t>
            </a:r>
          </a:p>
          <a:p>
            <a:pPr lvl="1">
              <a:defRPr/>
            </a:pPr>
            <a:r>
              <a:rPr lang="en-US" sz="2400" dirty="0" smtClean="0"/>
              <a:t>Science package (e.g. FTS)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Product software packages strategy</a:t>
            </a:r>
          </a:p>
          <a:p>
            <a:pPr lvl="1"/>
            <a:r>
              <a:rPr lang="en-US" sz="2400" smtClean="0"/>
              <a:t>Collaborate with NOAA, EUMETSAT and assess the feasibility to re-use existing software packages developed for GOES-R, MTG, METOP</a:t>
            </a:r>
          </a:p>
          <a:p>
            <a:pPr lvl="1"/>
            <a:r>
              <a:rPr lang="en-US" sz="2400" smtClean="0"/>
              <a:t>Request industry to develop “portable” software packages, independent of hardware choices</a:t>
            </a:r>
          </a:p>
          <a:p>
            <a:pPr lvl="1"/>
            <a:r>
              <a:rPr lang="en-US" sz="2400" smtClean="0"/>
              <a:t>Develop and implement the reprocessing facility and use it for testing and validation purposes</a:t>
            </a:r>
          </a:p>
          <a:p>
            <a:pPr lvl="1"/>
            <a:r>
              <a:rPr lang="en-US" sz="2400" smtClean="0"/>
              <a:t>Participate in CGMS and GSICS meetings to benefit from “know-how” and effort sharing</a:t>
            </a:r>
          </a:p>
          <a:p>
            <a:endParaRPr lang="en-US" sz="2800" smtClean="0"/>
          </a:p>
          <a:p>
            <a:pPr lvl="2"/>
            <a:endParaRPr lang="en-US" sz="2000" smtClean="0"/>
          </a:p>
        </p:txBody>
      </p:sp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smtClean="0"/>
              <a:t>Suggestions and Recommendations</a:t>
            </a:r>
            <a:br>
              <a:rPr lang="en-CA" smtClean="0"/>
            </a:br>
            <a:r>
              <a:rPr lang="en-CA" sz="3200" smtClean="0"/>
              <a:t>Data Processing, Calibration/Validation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smtClean="0"/>
              <a:t>Suggestions and Recommendations</a:t>
            </a:r>
            <a:br>
              <a:rPr lang="en-CA" smtClean="0"/>
            </a:br>
            <a:r>
              <a:rPr lang="en-CA" sz="3200" smtClean="0"/>
              <a:t>Recruitment (short term)</a:t>
            </a:r>
            <a:endParaRPr lang="en-US" smtClean="0"/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Establish a team of full time EC staff plus consultancy support to:</a:t>
            </a:r>
          </a:p>
          <a:p>
            <a:pPr lvl="1"/>
            <a:r>
              <a:rPr lang="en-US" sz="2400" smtClean="0"/>
              <a:t>Develop, study, and recommend strategies on programmatic matters (overall planning, procurement and implementation of the ground segment, recruitment)</a:t>
            </a:r>
          </a:p>
          <a:p>
            <a:pPr lvl="1"/>
            <a:r>
              <a:rPr lang="en-US" sz="2400" smtClean="0"/>
              <a:t>Continue discussions with NOAA and other partners on product generation </a:t>
            </a:r>
          </a:p>
          <a:p>
            <a:pPr lvl="1"/>
            <a:r>
              <a:rPr lang="en-US" sz="2400" smtClean="0"/>
              <a:t>Prepare documentation for Phase-B studies</a:t>
            </a:r>
          </a:p>
          <a:p>
            <a:pPr lvl="1"/>
            <a:r>
              <a:rPr lang="en-US" sz="2400" smtClean="0"/>
              <a:t>Liaise with CGMS and GSICS participants</a:t>
            </a:r>
          </a:p>
          <a:p>
            <a:pPr lvl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smtClean="0"/>
              <a:t>Involve existing EC staff in the project</a:t>
            </a:r>
          </a:p>
          <a:p>
            <a:pPr lvl="1"/>
            <a:r>
              <a:rPr lang="en-US" sz="2800" smtClean="0"/>
              <a:t>Recruit and train post-docs who will participate in the development phases and would be natural candidates for new positions for Phase-E (operations)</a:t>
            </a:r>
          </a:p>
          <a:p>
            <a:pPr lvl="1"/>
            <a:r>
              <a:rPr lang="en-US" sz="2800" smtClean="0"/>
              <a:t>Assess the use of contractors for routine operational tasks whenever possible</a:t>
            </a:r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smtClean="0"/>
              <a:t>Suggestions and Recommendations</a:t>
            </a:r>
            <a:br>
              <a:rPr lang="en-CA" smtClean="0"/>
            </a:br>
            <a:r>
              <a:rPr lang="en-CA" sz="3200" smtClean="0"/>
              <a:t>Recruitment and Training (longer term)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Conclusion</a:t>
            </a:r>
            <a:endParaRPr lang="en-US" smtClean="0"/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This presentation introduced:</a:t>
            </a:r>
          </a:p>
          <a:p>
            <a:pPr lvl="1"/>
            <a:r>
              <a:rPr lang="en-US" sz="2400" smtClean="0"/>
              <a:t>The PCW mission objectives, its current status and major milestones</a:t>
            </a:r>
          </a:p>
          <a:p>
            <a:pPr lvl="1"/>
            <a:r>
              <a:rPr lang="en-US" sz="2400" smtClean="0"/>
              <a:t>A preliminary Ground Segment concept, based on the functions associated with the application facilities</a:t>
            </a:r>
          </a:p>
          <a:p>
            <a:pPr lvl="1"/>
            <a:r>
              <a:rPr lang="en-US" sz="2400" smtClean="0"/>
              <a:t>The current baseline list of products and corresponding data volumes</a:t>
            </a:r>
          </a:p>
          <a:p>
            <a:pPr lvl="1"/>
            <a:r>
              <a:rPr lang="en-US" sz="2400" smtClean="0"/>
              <a:t>Estimates of manpower resources necessary to run the applications ground segment</a:t>
            </a:r>
          </a:p>
          <a:p>
            <a:pPr lvl="1"/>
            <a:r>
              <a:rPr lang="en-US" sz="2400" smtClean="0"/>
              <a:t>A series of suggestions and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EC is facing a new and exciting challenge</a:t>
            </a:r>
          </a:p>
          <a:p>
            <a:r>
              <a:rPr lang="en-US" sz="2800" dirty="0" smtClean="0"/>
              <a:t>EC should allocate enough internal resources to:</a:t>
            </a:r>
          </a:p>
          <a:p>
            <a:pPr lvl="1"/>
            <a:r>
              <a:rPr lang="en-US" sz="2400" dirty="0" smtClean="0"/>
              <a:t>Support EC high level management, in the decision process, </a:t>
            </a:r>
            <a:r>
              <a:rPr lang="en-US" sz="2400" dirty="0" smtClean="0"/>
              <a:t>through </a:t>
            </a:r>
            <a:r>
              <a:rPr lang="en-US" sz="2400" dirty="0" smtClean="0"/>
              <a:t>pertinent studies</a:t>
            </a:r>
          </a:p>
          <a:p>
            <a:pPr lvl="1"/>
            <a:r>
              <a:rPr lang="en-US" sz="2400" dirty="0" smtClean="0"/>
              <a:t>Collaborate with:</a:t>
            </a:r>
          </a:p>
          <a:p>
            <a:pPr marL="990600" lvl="2" indent="-266700"/>
            <a:r>
              <a:rPr lang="en-US" dirty="0" smtClean="0"/>
              <a:t>CSA on Program development and implementation</a:t>
            </a:r>
          </a:p>
          <a:p>
            <a:pPr marL="990600" lvl="2" indent="-266700"/>
            <a:r>
              <a:rPr lang="en-US" dirty="0" smtClean="0"/>
              <a:t>International partners on products software packages and calibration (e.g. NOAA, GSICS)</a:t>
            </a:r>
            <a:endParaRPr lang="en-US" sz="2800" dirty="0" smtClean="0"/>
          </a:p>
          <a:p>
            <a:pPr marL="990600" lvl="2" indent="-266700"/>
            <a:r>
              <a:rPr lang="en-US" dirty="0" smtClean="0"/>
              <a:t>Other Canadian Government Departments and Universities on science instrument products</a:t>
            </a:r>
          </a:p>
        </p:txBody>
      </p:sp>
      <p:sp>
        <p:nvSpPr>
          <p:cNvPr id="1249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Conclusion: Key Recommendation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CA" smtClean="0"/>
              <a:t>Revised orbital concept: 16-h orbit 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106738" y="5876925"/>
            <a:ext cx="285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solidFill>
                  <a:srgbClr val="FF0000"/>
                </a:solidFill>
              </a:rPr>
              <a:t>T</a:t>
            </a:r>
            <a:r>
              <a:rPr lang="en-CA"/>
              <a:t>hree </a:t>
            </a:r>
            <a:r>
              <a:rPr lang="en-CA" b="1">
                <a:solidFill>
                  <a:srgbClr val="FF0000"/>
                </a:solidFill>
              </a:rPr>
              <a:t>AP</a:t>
            </a:r>
            <a:r>
              <a:rPr lang="en-CA"/>
              <a:t>ogee (</a:t>
            </a:r>
            <a:r>
              <a:rPr lang="en-CA" b="1">
                <a:solidFill>
                  <a:srgbClr val="FF0000"/>
                </a:solidFill>
              </a:rPr>
              <a:t>TAP</a:t>
            </a:r>
            <a:r>
              <a:rPr lang="en-CA"/>
              <a:t>) orbit</a:t>
            </a:r>
          </a:p>
        </p:txBody>
      </p:sp>
      <p:pic>
        <p:nvPicPr>
          <p:cNvPr id="154628" name="Picture 4" descr="Tap_orbit_map"/>
          <p:cNvPicPr>
            <a:picLocks noChangeAspect="1" noChangeArrowheads="1"/>
          </p:cNvPicPr>
          <p:nvPr/>
        </p:nvPicPr>
        <p:blipFill>
          <a:blip r:embed="rId2"/>
          <a:srcRect t="3999" b="3999"/>
          <a:stretch>
            <a:fillRect/>
          </a:stretch>
        </p:blipFill>
        <p:spPr bwMode="auto">
          <a:xfrm>
            <a:off x="755650" y="1554163"/>
            <a:ext cx="597693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6473825" y="5661025"/>
            <a:ext cx="248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solidFill>
                  <a:srgbClr val="FF0000"/>
                </a:solidFill>
              </a:rPr>
              <a:t>Suggested apogees: </a:t>
            </a:r>
          </a:p>
          <a:p>
            <a:pPr algn="ctr"/>
            <a:r>
              <a:rPr lang="en-CA" b="1">
                <a:solidFill>
                  <a:srgbClr val="FF0000"/>
                </a:solidFill>
              </a:rPr>
              <a:t>95</a:t>
            </a:r>
            <a:r>
              <a:rPr lang="en-CA" b="1" baseline="30000">
                <a:solidFill>
                  <a:srgbClr val="FF0000"/>
                </a:solidFill>
              </a:rPr>
              <a:t>0</a:t>
            </a:r>
            <a:r>
              <a:rPr lang="en-CA" b="1">
                <a:solidFill>
                  <a:srgbClr val="FF0000"/>
                </a:solidFill>
              </a:rPr>
              <a:t>W; 25</a:t>
            </a:r>
            <a:r>
              <a:rPr lang="en-CA" b="1" baseline="30000">
                <a:solidFill>
                  <a:srgbClr val="FF0000"/>
                </a:solidFill>
              </a:rPr>
              <a:t>0</a:t>
            </a:r>
            <a:r>
              <a:rPr lang="en-CA" b="1">
                <a:solidFill>
                  <a:srgbClr val="FF0000"/>
                </a:solidFill>
              </a:rPr>
              <a:t>E, 145</a:t>
            </a:r>
            <a:r>
              <a:rPr lang="en-CA" b="1" baseline="30000">
                <a:solidFill>
                  <a:srgbClr val="FF0000"/>
                </a:solidFill>
              </a:rPr>
              <a:t>0</a:t>
            </a:r>
            <a:r>
              <a:rPr lang="en-CA" b="1">
                <a:solidFill>
                  <a:srgbClr val="FF0000"/>
                </a:solidFill>
              </a:rPr>
              <a:t>E</a:t>
            </a:r>
            <a:endParaRPr lang="en-CA"/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6804025" y="1576388"/>
            <a:ext cx="22987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Apogee: ~43,500 km</a:t>
            </a:r>
          </a:p>
          <a:p>
            <a:r>
              <a:rPr lang="en-US"/>
              <a:t>Perigee: ~8,100 km</a:t>
            </a:r>
          </a:p>
          <a:p>
            <a:endParaRPr lang="en-US"/>
          </a:p>
          <a:p>
            <a:r>
              <a:rPr lang="en-US"/>
              <a:t>Main advantage:</a:t>
            </a:r>
          </a:p>
          <a:p>
            <a:pPr>
              <a:buFontTx/>
              <a:buChar char="-"/>
            </a:pPr>
            <a:r>
              <a:rPr lang="en-US"/>
              <a:t>Much less subject</a:t>
            </a:r>
          </a:p>
          <a:p>
            <a:r>
              <a:rPr lang="en-US"/>
              <a:t> to damage from </a:t>
            </a:r>
          </a:p>
          <a:p>
            <a:r>
              <a:rPr lang="en-US"/>
              <a:t> protons than 12-h</a:t>
            </a:r>
          </a:p>
          <a:p>
            <a:r>
              <a:rPr lang="en-US"/>
              <a:t> orbit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sz="2800" smtClean="0"/>
              <a:t>Zonal mean coverage: 12-hr vs 16-hr orbit</a:t>
            </a:r>
          </a:p>
        </p:txBody>
      </p:sp>
      <p:pic>
        <p:nvPicPr>
          <p:cNvPr id="155651" name="Picture 3" descr="ZonalMeanMol_vs_TAP"/>
          <p:cNvPicPr>
            <a:picLocks noChangeAspect="1" noChangeArrowheads="1"/>
          </p:cNvPicPr>
          <p:nvPr/>
        </p:nvPicPr>
        <p:blipFill>
          <a:blip r:embed="rId2"/>
          <a:srcRect l="4688" t="9184" r="9375" b="2449"/>
          <a:stretch>
            <a:fillRect/>
          </a:stretch>
        </p:blipFill>
        <p:spPr bwMode="auto">
          <a:xfrm>
            <a:off x="900113" y="1557338"/>
            <a:ext cx="5256212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239838" y="5897563"/>
            <a:ext cx="393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From: Trischenko et al, 2011 (JTech)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6011863" y="1647825"/>
            <a:ext cx="2965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Better coverage with higher</a:t>
            </a:r>
          </a:p>
          <a:p>
            <a:r>
              <a:rPr lang="en-US"/>
              <a:t>orbit inclination, but may</a:t>
            </a:r>
          </a:p>
          <a:p>
            <a:r>
              <a:rPr lang="en-US"/>
              <a:t>Require more fuel for</a:t>
            </a:r>
          </a:p>
          <a:p>
            <a:r>
              <a:rPr lang="en-US"/>
              <a:t>maintenance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0950" y="260350"/>
            <a:ext cx="6904038" cy="457200"/>
          </a:xfrm>
        </p:spPr>
        <p:txBody>
          <a:bodyPr/>
          <a:lstStyle/>
          <a:p>
            <a:pPr algn="ctr"/>
            <a:r>
              <a:rPr lang="en-CA" sz="3200" smtClean="0"/>
              <a:t>PCW Imager Specifications</a:t>
            </a:r>
            <a:endParaRPr lang="en-US" smtClean="0"/>
          </a:p>
        </p:txBody>
      </p:sp>
      <p:graphicFrame>
        <p:nvGraphicFramePr>
          <p:cNvPr id="119998" name="Group 190"/>
          <p:cNvGraphicFramePr>
            <a:graphicFrameLocks noGrp="1"/>
          </p:cNvGraphicFramePr>
          <p:nvPr>
            <p:ph idx="4294967295"/>
          </p:nvPr>
        </p:nvGraphicFramePr>
        <p:xfrm>
          <a:off x="827088" y="1025525"/>
          <a:ext cx="8153400" cy="5519103"/>
        </p:xfrm>
        <a:graphic>
          <a:graphicData uri="http://schemas.openxmlformats.org/drawingml/2006/table">
            <a:tbl>
              <a:tblPr/>
              <a:tblGrid>
                <a:gridCol w="504825"/>
                <a:gridCol w="863600"/>
                <a:gridCol w="1179512"/>
                <a:gridCol w="1273175"/>
                <a:gridCol w="728663"/>
                <a:gridCol w="995362"/>
                <a:gridCol w="2608263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Band No.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subgroup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Wavelength (microns)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Heritage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Prio</a:t>
                      </a:r>
                      <a:r>
                        <a:rPr kumimoji="1" lang="en-CA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rity</a:t>
                      </a:r>
                      <a:endParaRPr kumimoji="1" lang="en-CA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GSD (km)</a:t>
                      </a:r>
                      <a:endParaRPr kumimoji="1" lang="en-CA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Goal   Max</a:t>
                      </a:r>
                      <a:endParaRPr kumimoji="1" lang="en-CA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Main applications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  VNIR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0.45-0.49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en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0.5     1.5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Surface, clouds, aerosols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 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0.59-0.69 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en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0.5     1.5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Wind, clouds, ice mapping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0.704-0.714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MERIS-09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0.5     1.5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Water quality, chlorophyll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0.85-0.89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en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0.5     1.5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Wind, aerosols, vegetation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5 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SWIR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1.04 – 1.06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SGLI SW1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1.0     3.0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Snow grain and clouds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6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1.37-1.39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1.0     3.0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Cirrus detection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7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1.58-1.64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en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0.5     1.5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Snow-cloud distinction, ice cover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8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2.22-2.28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en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1.0     3.0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Aerosol, smoke, cloud phase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9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MWIR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3.80-4.00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en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2.0     3.0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Fog, fires, ice/cloud separation, wind, cld.phase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5.77-6.60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en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2.0     3.0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Wind, high level humidity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11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6.75-7.15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MTSAT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2.0     3.0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Wind, mid level humidity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12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7.24-7.44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en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2.0     3.0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Wind, low level humidity,SO</a:t>
                      </a:r>
                      <a:r>
                        <a:rPr kumimoji="1" lang="en-CA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1" lang="en-CA" sz="9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13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LWIR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8.30-8.70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en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2.0     3.0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Total water, cloud phase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14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9.42-9.80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2.0     3.0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Total ozone</a:t>
                      </a:r>
                      <a:endParaRPr kumimoji="1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15</a:t>
                      </a:r>
                      <a:endParaRPr kumimoji="1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10.1-10.6</a:t>
                      </a:r>
                      <a:endParaRPr kumimoji="1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1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Cloud, surface, cirrus</a:t>
                      </a:r>
                      <a:endParaRPr kumimoji="1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16</a:t>
                      </a:r>
                      <a:endParaRPr kumimoji="1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10.8-11.6</a:t>
                      </a:r>
                      <a:endParaRPr kumimoji="1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HIRS</a:t>
                      </a:r>
                      <a:endParaRPr kumimoji="1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2.0     3.0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Cloud, SST, ash</a:t>
                      </a:r>
                      <a:endParaRPr kumimoji="1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17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11.8-1</a:t>
                      </a: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2.8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en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2.0     3.0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Ash, SST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18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LIRCO2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13.0-13.6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ABI, FDHSI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1" lang="en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2.0     3.0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Cloud height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19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13.5-13.8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MODIS,HIRS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2.0     6.0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Cloud height, low level temperature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13.8-14.1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MODIS,HIRS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2.0     6.0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Cloud height, mid level temperature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21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14.1-14.4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MODIS,HIRS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2.0     6.0</a:t>
                      </a:r>
                      <a:endParaRPr kumimoji="1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Cloud height, high level temperature</a:t>
                      </a:r>
                      <a:endParaRPr kumimoji="1" lang="en-C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2512</TotalTime>
  <Words>6221</Words>
  <Application>Microsoft Macintosh PowerPoint</Application>
  <PresentationFormat>On-screen Show (4:3)</PresentationFormat>
  <Paragraphs>2183</Paragraphs>
  <Slides>67</Slides>
  <Notes>62</Notes>
  <HiddenSlides>0</HiddenSlides>
  <MMClips>1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Default Design</vt:lpstr>
      <vt:lpstr>1_Default Design</vt:lpstr>
      <vt:lpstr>The Polar Communications  and Weather Mission (PCW)  A new Mandate for Environment Canada</vt:lpstr>
      <vt:lpstr>Contents</vt:lpstr>
      <vt:lpstr>PCW Mission Objectives</vt:lpstr>
      <vt:lpstr>  24-h animation, 2 satellites</vt:lpstr>
      <vt:lpstr> Status and Major Milestones</vt:lpstr>
      <vt:lpstr>Baseline12-h orbit concept</vt:lpstr>
      <vt:lpstr>Revised orbital concept: 16-h orbit </vt:lpstr>
      <vt:lpstr>Zonal mean coverage: 12-hr vs 16-hr orbit</vt:lpstr>
      <vt:lpstr>PCW Imager Specifications</vt:lpstr>
      <vt:lpstr>   Science Team activities</vt:lpstr>
      <vt:lpstr>EC’s Mandate within the PCW mission</vt:lpstr>
      <vt:lpstr>OVERALL  GROUND SEGMENT CONCEPT</vt:lpstr>
      <vt:lpstr>Overall Ground Segment Concept</vt:lpstr>
      <vt:lpstr>          PCW Meteorological Data Flow</vt:lpstr>
      <vt:lpstr>          PCW Meteorological Data Flow</vt:lpstr>
      <vt:lpstr>PCW DATA CENTER FACILITIES</vt:lpstr>
      <vt:lpstr>Functions associated with Data Pre-processing Primary Data Processing Facility (PDPF)</vt:lpstr>
      <vt:lpstr>PDPF Functional Architecture and Interfaces</vt:lpstr>
      <vt:lpstr>Functions associated with Product Generation Meteorological Application Product Facility (MAPF) </vt:lpstr>
      <vt:lpstr>Functions associated with Product Generation Meteorological Application Product Facility (MAPF) </vt:lpstr>
      <vt:lpstr>MAPF Functional Architecture and Interfaces</vt:lpstr>
      <vt:lpstr>Functions associated with Product Distribution Product Acquisition and Distribution Facility (PADF)</vt:lpstr>
      <vt:lpstr>PADF Functional Architecture and Interfaces</vt:lpstr>
      <vt:lpstr>Functions associated with Archiving &amp; Retrieval Products Archive &amp; Retrieval Facility(PARF)</vt:lpstr>
      <vt:lpstr>Functions associated with Archiving &amp; Retrieval Products Archive &amp; Retrieval Facility(PARF)</vt:lpstr>
      <vt:lpstr>Functions associated with Archiving &amp; Retrieval Products Archive &amp; Retrieval Facility(PARF)</vt:lpstr>
      <vt:lpstr>PARF Functional Architecture and Interfaces</vt:lpstr>
      <vt:lpstr>PARF Functional Architecture and Interfaces Other Government Agencies (mixed option)</vt:lpstr>
      <vt:lpstr>Calibration, Validation, and Reprocessing</vt:lpstr>
      <vt:lpstr>Functions associated with Calibration and Validation</vt:lpstr>
      <vt:lpstr>Functions associated with Calibration and Validation</vt:lpstr>
      <vt:lpstr>PCW Application Ground Segment Functional Architecture: Reprocessing Facility</vt:lpstr>
      <vt:lpstr>Functions associated with Mission Monitoring, Reporting, &amp; User Support</vt:lpstr>
      <vt:lpstr>BASELINE LIST OF PRODUCTS</vt:lpstr>
      <vt:lpstr>Baseline List of PCW Products (1)</vt:lpstr>
      <vt:lpstr>Baseline List of PCW Products (2)</vt:lpstr>
      <vt:lpstr>Baseline List of PCW Products (3)</vt:lpstr>
      <vt:lpstr>DATA VOLUMES</vt:lpstr>
      <vt:lpstr>Near Real Time Data Volumes</vt:lpstr>
      <vt:lpstr>Other Products Data Volumes</vt:lpstr>
      <vt:lpstr>Preliminary Data Volumes Estimates</vt:lpstr>
      <vt:lpstr>Preliminary Data Volumes Estimates</vt:lpstr>
      <vt:lpstr>Preliminary Data Volumes Estimates</vt:lpstr>
      <vt:lpstr>CREATING THE PCW DATA PROCESSING  CENTER</vt:lpstr>
      <vt:lpstr>PCW Data Processing Center Functional Architecture</vt:lpstr>
      <vt:lpstr>PCW Data Processing Center Functional Architecture (EC products only)</vt:lpstr>
      <vt:lpstr>PCW Data Processing Center Functional Architecture (Other Providers- Balanced)</vt:lpstr>
      <vt:lpstr>Slide 48</vt:lpstr>
      <vt:lpstr>PCW DATA PROCESSING CENTER MANPOWER RESOURCES ESTIMATE</vt:lpstr>
      <vt:lpstr>PCW Data Processing Center Manpower Resources Estimates</vt:lpstr>
      <vt:lpstr>PCW Data Processing Center Manpower Resources (Summary)</vt:lpstr>
      <vt:lpstr>PCW Data Processing Center Manpower Resources</vt:lpstr>
      <vt:lpstr>PCW Data Processing Center Manpower Resources (2)</vt:lpstr>
      <vt:lpstr>Staffing Optimization</vt:lpstr>
      <vt:lpstr>Slide 55</vt:lpstr>
      <vt:lpstr>SUGGESTIONS AND RECOMMENDATIONS</vt:lpstr>
      <vt:lpstr>Key Decisions by Management</vt:lpstr>
      <vt:lpstr>Suggestions and Recommendations General</vt:lpstr>
      <vt:lpstr>Suggestions and Recommendations Space Segment</vt:lpstr>
      <vt:lpstr>Suggestions and Recommendations Ground Segment</vt:lpstr>
      <vt:lpstr>Suggestions and Recommendations Ground Segment</vt:lpstr>
      <vt:lpstr>Suggestions and Recommendations Ground Segment (cont.)</vt:lpstr>
      <vt:lpstr>Suggestions and Recommendations Data Processing, Calibration/Validation</vt:lpstr>
      <vt:lpstr>Suggestions and Recommendations Recruitment (short term)</vt:lpstr>
      <vt:lpstr>Suggestions and Recommendations Recruitment and Training (longer term)</vt:lpstr>
      <vt:lpstr>Conclusion</vt:lpstr>
      <vt:lpstr>Conclusion: Key Recommendation</vt:lpstr>
    </vt:vector>
  </TitlesOfParts>
  <Company>Environnement Canada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Gerard Szejwach</cp:lastModifiedBy>
  <cp:revision>246</cp:revision>
  <dcterms:created xsi:type="dcterms:W3CDTF">2011-03-26T20:11:23Z</dcterms:created>
  <dcterms:modified xsi:type="dcterms:W3CDTF">2011-03-26T20:27:40Z</dcterms:modified>
</cp:coreProperties>
</file>