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6"/>
  </p:notesMasterIdLst>
  <p:sldIdLst>
    <p:sldId id="268" r:id="rId3"/>
    <p:sldId id="290" r:id="rId4"/>
    <p:sldId id="282" r:id="rId5"/>
    <p:sldId id="286" r:id="rId6"/>
    <p:sldId id="283" r:id="rId7"/>
    <p:sldId id="287" r:id="rId8"/>
    <p:sldId id="288" r:id="rId9"/>
    <p:sldId id="261" r:id="rId10"/>
    <p:sldId id="289" r:id="rId11"/>
    <p:sldId id="272" r:id="rId12"/>
    <p:sldId id="273" r:id="rId13"/>
    <p:sldId id="274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E29F4-C400-42BC-8FFE-0DF6BB494A71}" type="datetimeFigureOut">
              <a:rPr lang="en-US" smtClean="0"/>
              <a:pPr/>
              <a:t>1/16/2012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FFBA4-82B3-470B-A2C2-CE4E20C39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20C1AA-13B7-4E18-9CA4-6DA307BCEEB9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0C319C-9B75-438D-BC49-379F12D0D073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C4DA3A-4BDE-4A08-ABC0-631915B59EF5}" type="slidenum">
              <a:rPr 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1C703F-E512-40A5-87F4-5A489C58593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6B1BE-FCD5-4F81-B5CF-C7ADEC1334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0C8B5-8D57-4827-97D8-3E80EDD67F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B7CBD-A081-49CA-ABC1-A8B8EB108F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5B166-1D18-40A3-AB33-832F605411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95131-E9DA-49B3-AEDA-2B4DBB8BC7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7EBF5-FD5E-43A5-9D87-0C2FC3C1D0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BAEBC-5D5B-43E4-B86F-A32844CB79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6F1CF-2834-4A1C-AE7D-71D0EB74EB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2B3B0-1286-4BD9-B01D-D42C44CACC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AB7CA-3E8E-4531-AC7F-F2C8CE813B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83246-E2E0-4A0C-9D0C-02C5B78A7F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564B7-8867-41ED-AD91-B8B545F0DE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3A90A-372A-40BB-B7D1-CA77BAB7AC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62FB9-8990-4438-A37D-643C6CB32D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0E638-5EFD-469C-8F8D-325C369499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A7AE2-D251-4264-BAF3-20F928DE2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C12F9-194E-47B9-A833-3D346BC6F9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F5BB6-1D4B-49B3-AF5B-46BAB44B7A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6EC2A-CA84-4B2F-A483-5E5ECCF7AE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B31ED-33E4-4B96-BD98-0C2654C905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F8D026F-C980-4B3C-ABCB-9F85B7CA4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E5CEB-B1A6-4281-BF52-B75D2927D1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20B49-E0BD-4627-92E9-A9EA41A98E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4F6C3-994F-4F64-8860-7050C1B0E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404C5-DD2E-4BE4-A9D7-90A58533B1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6C401-B0AA-41CB-AF59-76AE41734F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25F85-EF16-4759-8B6B-B423490888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391C2-1B38-4CDE-9142-21384C25AB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t24itle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7AA0E3-746D-4720-9E1D-DC413577901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t24itle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3A5AE7-4200-4F0D-BD60-678E4EBF729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-as.harvard.edu/chemistry/trop/satellite/index.html" TargetMode="Externa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</a:rPr>
              <a:t>Mapping Surface NO</a:t>
            </a:r>
            <a:r>
              <a:rPr lang="en-US" sz="2800" b="1" baseline="-25000" dirty="0" smtClean="0">
                <a:solidFill>
                  <a:srgbClr val="FFFF00"/>
                </a:solidFill>
                <a:latin typeface="Arial" pitchFamily="34" charset="0"/>
              </a:rPr>
              <a:t>2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</a:rPr>
              <a:t> and PM</a:t>
            </a:r>
            <a:r>
              <a:rPr lang="en-US" sz="2800" b="1" baseline="-25000" dirty="0" smtClean="0">
                <a:solidFill>
                  <a:srgbClr val="FFFF00"/>
                </a:solidFill>
                <a:latin typeface="Arial" pitchFamily="34" charset="0"/>
              </a:rPr>
              <a:t>2.5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</a:rPr>
              <a:t>from Satellite Observations</a:t>
            </a:r>
            <a:endParaRPr lang="en-US" sz="2800" b="1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52400" y="1285875"/>
            <a:ext cx="89916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000" b="1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Arial Narrow" pitchFamily="34" charset="0"/>
              </a:rPr>
              <a:t>Randall Martin, Dalhousie University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Arial Narrow" pitchFamily="34" charset="0"/>
              </a:rPr>
              <a:t>with contributions from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Arial Narrow" pitchFamily="34" charset="0"/>
              </a:rPr>
              <a:t>Aaron van </a:t>
            </a:r>
            <a:r>
              <a:rPr lang="en-US" sz="2000" b="1" dirty="0" err="1" smtClean="0">
                <a:solidFill>
                  <a:srgbClr val="FFFFFF"/>
                </a:solidFill>
                <a:latin typeface="Arial Narrow" pitchFamily="34" charset="0"/>
              </a:rPr>
              <a:t>Donkelaar</a:t>
            </a:r>
            <a:r>
              <a:rPr lang="en-US" sz="2000" b="1" dirty="0" smtClean="0">
                <a:solidFill>
                  <a:srgbClr val="FFFFFF"/>
                </a:solidFill>
                <a:latin typeface="Arial Narrow" pitchFamily="34" charset="0"/>
              </a:rPr>
              <a:t>, Dalhousie U</a:t>
            </a:r>
            <a:endParaRPr lang="en-US" sz="2000" b="1" dirty="0">
              <a:solidFill>
                <a:srgbClr val="FFFFFF"/>
              </a:solidFill>
              <a:latin typeface="Arial Narrow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FFFFFF"/>
                </a:solidFill>
                <a:latin typeface="Arial Narrow" pitchFamily="34" charset="0"/>
              </a:rPr>
              <a:t>Lok</a:t>
            </a:r>
            <a:r>
              <a:rPr lang="en-US" sz="2000" b="1" dirty="0" smtClean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Arial Narrow" pitchFamily="34" charset="0"/>
              </a:rPr>
              <a:t>Lamsal</a:t>
            </a:r>
            <a:r>
              <a:rPr lang="en-US" sz="2000" b="1" dirty="0" smtClean="0">
                <a:solidFill>
                  <a:srgbClr val="FFFFFF"/>
                </a:solidFill>
                <a:latin typeface="Arial Narrow" pitchFamily="34" charset="0"/>
              </a:rPr>
              <a:t>, Dalhousie U </a:t>
            </a:r>
            <a:r>
              <a:rPr lang="en-US" sz="2000" b="1" dirty="0" smtClean="0">
                <a:solidFill>
                  <a:srgbClr val="FFFFFF"/>
                </a:solidFill>
                <a:latin typeface="Arial Narrow" pitchFamily="34" charset="0"/>
                <a:sym typeface="Wingdings" pitchFamily="2" charset="2"/>
              </a:rPr>
              <a:t> NASA Goddard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Arial Narrow" pitchFamily="34" charset="0"/>
                <a:sym typeface="Wingdings" pitchFamily="2" charset="2"/>
              </a:rPr>
              <a:t>Colin Lee, U Toronto  Dalhousie U</a:t>
            </a:r>
          </a:p>
          <a:p>
            <a:pPr algn="ctr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endParaRPr lang="en-US" sz="2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1524000" y="5105400"/>
            <a:ext cx="6477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</a:rPr>
              <a:t>Environment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</a:rPr>
              <a:t>Canada, </a:t>
            </a:r>
            <a:r>
              <a:rPr lang="en-US" b="1" dirty="0" err="1" smtClean="0">
                <a:solidFill>
                  <a:srgbClr val="FFFFFF"/>
                </a:solidFill>
                <a:latin typeface="Arial" pitchFamily="34" charset="0"/>
              </a:rPr>
              <a:t>Downsview</a:t>
            </a:r>
            <a:endParaRPr lang="en-US" b="1" i="1" dirty="0">
              <a:solidFill>
                <a:srgbClr val="FFFFFF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i="1" dirty="0">
              <a:solidFill>
                <a:srgbClr val="FFFFFF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</a:rPr>
              <a:t>16 Jan 2011</a:t>
            </a:r>
            <a:endParaRPr lang="en-US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kelaar\MATLAB\PM25_Prediction\STI-Figure2c-20050627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1840" y="620688"/>
            <a:ext cx="3816664" cy="555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elaar\MATLAB\PM25_Prediction\STI-Figure3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81" y="874555"/>
            <a:ext cx="4694051" cy="265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>
            <a:normAutofit/>
          </a:bodyPr>
          <a:lstStyle/>
          <a:p>
            <a:r>
              <a:rPr lang="en-CA" dirty="0" smtClean="0"/>
              <a:t>RAW Has Limited Daily Skill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634" y="3975710"/>
            <a:ext cx="4122966" cy="28060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2400" dirty="0" smtClean="0"/>
              <a:t>Mean daily error can exceed 100%!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629400" y="6477000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Aaron van </a:t>
            </a:r>
            <a:r>
              <a:rPr lang="en-US" b="1" dirty="0" err="1" smtClean="0">
                <a:solidFill>
                  <a:srgbClr val="FFFFFF"/>
                </a:solidFill>
              </a:rPr>
              <a:t>Donkelaar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81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elaar\MATLAB\PM25_Prediction\STI-Figure1-07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2" y="764705"/>
            <a:ext cx="3735981" cy="597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1" y="44624"/>
            <a:ext cx="9136189" cy="706090"/>
          </a:xfrm>
        </p:spPr>
        <p:txBody>
          <a:bodyPr>
            <a:normAutofit/>
          </a:bodyPr>
          <a:lstStyle/>
          <a:p>
            <a:r>
              <a:rPr lang="en-CA" dirty="0" smtClean="0"/>
              <a:t>Climatological Monitor Correction (CMC) to Correct Bias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764704"/>
            <a:ext cx="4824536" cy="1368152"/>
          </a:xfrm>
        </p:spPr>
        <p:txBody>
          <a:bodyPr>
            <a:normAutofit fontScale="92500" lnSpcReduction="10000"/>
          </a:bodyPr>
          <a:lstStyle/>
          <a:p>
            <a:r>
              <a:rPr lang="en-CA" sz="2400" dirty="0" smtClean="0"/>
              <a:t>Regress 90-day running comparisons</a:t>
            </a:r>
          </a:p>
          <a:p>
            <a:r>
              <a:rPr lang="en-CA" sz="2400" dirty="0" smtClean="0"/>
              <a:t>Make correction surface using IDW</a:t>
            </a:r>
            <a:r>
              <a:rPr lang="en-CA" sz="2400" baseline="30000" dirty="0" smtClean="0"/>
              <a:t>2</a:t>
            </a:r>
            <a:r>
              <a:rPr lang="en-CA" sz="2400" dirty="0" smtClean="0"/>
              <a:t> weighted average</a:t>
            </a:r>
            <a:endParaRPr lang="en-CA" sz="2400" dirty="0"/>
          </a:p>
        </p:txBody>
      </p:sp>
      <p:pic>
        <p:nvPicPr>
          <p:cNvPr id="1027" name="Picture 3" descr="C:\Users\kelaar\MATLAB\PM25_Prediction\STI-Figure1b-07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1" r="3698"/>
          <a:stretch/>
        </p:blipFill>
        <p:spPr bwMode="auto">
          <a:xfrm>
            <a:off x="3843484" y="2176264"/>
            <a:ext cx="5265020" cy="46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733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kelaar\MATLAB\PM25_Prediction\STI-Figure2c-20050627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7062" y="620687"/>
            <a:ext cx="3921441" cy="570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kelaar\MATLAB\PM25_Prediction\STI-Figure3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81" y="802547"/>
            <a:ext cx="4694051" cy="265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20080"/>
          </a:xfrm>
        </p:spPr>
        <p:txBody>
          <a:bodyPr>
            <a:normAutofit/>
          </a:bodyPr>
          <a:lstStyle/>
          <a:p>
            <a:r>
              <a:rPr lang="en-CA" dirty="0" smtClean="0"/>
              <a:t>CMC Improves Daily Accuracy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732" y="5733256"/>
            <a:ext cx="5316356" cy="1048586"/>
          </a:xfrm>
        </p:spPr>
        <p:txBody>
          <a:bodyPr>
            <a:normAutofit fontScale="70000" lnSpcReduction="20000"/>
          </a:bodyPr>
          <a:lstStyle/>
          <a:p>
            <a:r>
              <a:rPr lang="en-CA" sz="2800" dirty="0" smtClean="0"/>
              <a:t>Reduces effects of climatological bias</a:t>
            </a:r>
          </a:p>
          <a:p>
            <a:r>
              <a:rPr lang="en-CA" sz="2800" dirty="0" smtClean="0"/>
              <a:t>Reduces mean daily error to 40-60%</a:t>
            </a:r>
          </a:p>
          <a:p>
            <a:endParaRPr lang="en-CA" sz="2800" dirty="0" smtClean="0"/>
          </a:p>
          <a:p>
            <a:endParaRPr lang="en-CA" sz="2800" dirty="0" smtClean="0"/>
          </a:p>
          <a:p>
            <a:endParaRPr lang="en-CA" sz="2800" dirty="0"/>
          </a:p>
        </p:txBody>
      </p:sp>
      <p:pic>
        <p:nvPicPr>
          <p:cNvPr id="2050" name="Picture 2" descr="C:\Users\kelaar\MATLAB\PM25_Prediction\STI-Figure3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80" y="2996952"/>
            <a:ext cx="4694051" cy="265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629400" y="6477000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Aaron van </a:t>
            </a:r>
            <a:r>
              <a:rPr lang="en-US" b="1" dirty="0" err="1" smtClean="0">
                <a:solidFill>
                  <a:srgbClr val="FFFFFF"/>
                </a:solidFill>
              </a:rPr>
              <a:t>Donkelaar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70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elaar\MATLAB\PM25_Prediction\STI-Figure3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72" y="874557"/>
            <a:ext cx="470266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elaar\MATLAB\PM25_Prediction\STI-Figure2c-20050627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4216" y="838200"/>
            <a:ext cx="3824287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kelaar\MATLAB\PM25_Prediction\STI-Figure3-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72" y="2996952"/>
            <a:ext cx="470266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IDW Inverse Distance Weighting of Satellite Estimate Improves Skill by Reducing Spatial Noise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074" y="5807486"/>
            <a:ext cx="5172998" cy="1005890"/>
          </a:xfrm>
        </p:spPr>
        <p:txBody>
          <a:bodyPr>
            <a:normAutofit/>
          </a:bodyPr>
          <a:lstStyle/>
          <a:p>
            <a:r>
              <a:rPr lang="en-CA" dirty="0" smtClean="0"/>
              <a:t>Regional mean daily error now ~40%</a:t>
            </a:r>
            <a:endParaRPr lang="en-CA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629400" y="6477000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Aaron van </a:t>
            </a:r>
            <a:r>
              <a:rPr lang="en-US" b="1" dirty="0" err="1" smtClean="0">
                <a:solidFill>
                  <a:srgbClr val="FFFFFF"/>
                </a:solidFill>
              </a:rPr>
              <a:t>Donkelaar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04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38100"/>
            <a:ext cx="8001000" cy="838200"/>
          </a:xfrm>
        </p:spPr>
        <p:txBody>
          <a:bodyPr/>
          <a:lstStyle/>
          <a:p>
            <a:pPr>
              <a:defRPr/>
            </a:pPr>
            <a:r>
              <a:rPr lang="en-US" dirty="0"/>
              <a:t>Major Nadir-viewing Space-based Measurements of </a:t>
            </a:r>
            <a:r>
              <a:rPr lang="en-US" dirty="0" smtClean="0"/>
              <a:t>Air Quality (Not </a:t>
            </a:r>
            <a:r>
              <a:rPr lang="en-US" dirty="0"/>
              <a:t>Exhaustive)</a:t>
            </a:r>
          </a:p>
        </p:txBody>
      </p:sp>
      <p:graphicFrame>
        <p:nvGraphicFramePr>
          <p:cNvPr id="256003" name="Group 3"/>
          <p:cNvGraphicFramePr>
            <a:graphicFrameLocks noGrp="1"/>
          </p:cNvGraphicFramePr>
          <p:nvPr/>
        </p:nvGraphicFramePr>
        <p:xfrm>
          <a:off x="0" y="990598"/>
          <a:ext cx="9143999" cy="5839672"/>
        </p:xfrm>
        <a:graphic>
          <a:graphicData uri="http://schemas.openxmlformats.org/drawingml/2006/table">
            <a:tbl>
              <a:tblPr/>
              <a:tblGrid>
                <a:gridCol w="854367"/>
                <a:gridCol w="745833"/>
                <a:gridCol w="762000"/>
                <a:gridCol w="609600"/>
                <a:gridCol w="685800"/>
                <a:gridCol w="609600"/>
                <a:gridCol w="762000"/>
                <a:gridCol w="457200"/>
                <a:gridCol w="533400"/>
                <a:gridCol w="609600"/>
                <a:gridCol w="762000"/>
                <a:gridCol w="685800"/>
                <a:gridCol w="457200"/>
                <a:gridCol w="609599"/>
              </a:tblGrid>
              <a:tr h="58660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Sensor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GOES Imager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MOP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ITT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MISR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MODIS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AIRS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SCIA-MACHY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TES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OMI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PARA-SOL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CALIOP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GOME-2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IASI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VIIRS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6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Platform (launch)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GOES (varied)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        Terra                      Aqua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       (1999)                    ( 2002)  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Envisat (2002)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Aura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(2004)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PARA-SOL (2004)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Calipso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(2006)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MetOp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(2006)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NPP (2011)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99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Equator Crossing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n/a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  10:30                   1:30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10:00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1:45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60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Typical Res (km)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4x4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22x22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18x18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10x10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14 x14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60x30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8x5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&gt;24x13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18x16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40x40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80x40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12 x12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6x6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660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Global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Obs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n/a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3.5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n/a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n/a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0.5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40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Aerosol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92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NO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61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HCHO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05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CO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X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X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61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Ozone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65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SO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50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NH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X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507" name="Line 180"/>
          <p:cNvSpPr>
            <a:spLocks noChangeShapeType="1"/>
          </p:cNvSpPr>
          <p:nvPr/>
        </p:nvSpPr>
        <p:spPr bwMode="auto">
          <a:xfrm>
            <a:off x="3352800" y="1587255"/>
            <a:ext cx="0" cy="14001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lIns="45720" rIns="4572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508" name="Text Box 181"/>
          <p:cNvSpPr txBox="1">
            <a:spLocks noChangeArrowheads="1"/>
          </p:cNvSpPr>
          <p:nvPr/>
        </p:nvSpPr>
        <p:spPr bwMode="auto">
          <a:xfrm>
            <a:off x="2209800" y="6858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FFF00"/>
                </a:solidFill>
                <a:latin typeface="Arial" pitchFamily="34" charset="0"/>
              </a:rPr>
              <a:t>Solar Backscatter</a:t>
            </a:r>
            <a:r>
              <a:rPr lang="en-US" b="1">
                <a:solidFill>
                  <a:srgbClr val="3333CC"/>
                </a:solidFill>
                <a:latin typeface="Arial" pitchFamily="34" charset="0"/>
              </a:rPr>
              <a:t> </a:t>
            </a:r>
            <a:r>
              <a:rPr lang="en-US" b="1">
                <a:solidFill>
                  <a:srgbClr val="FFFFFF"/>
                </a:solidFill>
                <a:latin typeface="Arial" pitchFamily="34" charset="0"/>
              </a:rPr>
              <a:t>&amp;</a:t>
            </a:r>
            <a:r>
              <a:rPr lang="en-US" b="1">
                <a:solidFill>
                  <a:srgbClr val="3333CC"/>
                </a:solidFill>
                <a:latin typeface="Arial" pitchFamily="34" charset="0"/>
              </a:rPr>
              <a:t>  </a:t>
            </a:r>
            <a:r>
              <a:rPr lang="en-US" b="1">
                <a:solidFill>
                  <a:srgbClr val="CC3300"/>
                </a:solidFill>
                <a:latin typeface="Arial" pitchFamily="34" charset="0"/>
              </a:rPr>
              <a:t>Thermal Infrared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52400" y="76200"/>
            <a:ext cx="8991600" cy="45720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latin typeface="Arial" pitchFamily="34" charset="0"/>
              </a:rPr>
              <a:t>General Approach to Estimate Surface NO</a:t>
            </a:r>
            <a:r>
              <a:rPr lang="de-DE" baseline="-25000" dirty="0" smtClean="0">
                <a:latin typeface="Arial" pitchFamily="34" charset="0"/>
              </a:rPr>
              <a:t>2</a:t>
            </a:r>
            <a:r>
              <a:rPr lang="de-DE" dirty="0" smtClean="0">
                <a:latin typeface="Arial" pitchFamily="34" charset="0"/>
              </a:rPr>
              <a:t> Concentration</a:t>
            </a:r>
            <a:endParaRPr lang="en-GB" sz="3200" baseline="-25000" dirty="0" smtClean="0"/>
          </a:p>
        </p:txBody>
      </p:sp>
      <p:sp>
        <p:nvSpPr>
          <p:cNvPr id="2052" name="Rectangle 10"/>
          <p:cNvSpPr>
            <a:spLocks noChangeArrowheads="1"/>
          </p:cNvSpPr>
          <p:nvPr/>
        </p:nvSpPr>
        <p:spPr bwMode="auto">
          <a:xfrm>
            <a:off x="3657600" y="1031875"/>
            <a:ext cx="2057400" cy="49212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med" len="lg"/>
          </a:ln>
        </p:spPr>
        <p:txBody>
          <a:bodyPr wrap="none" lIns="91434" tIns="45717" rIns="91434" bIns="45717" anchor="ctr"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1600" b="1">
                <a:solidFill>
                  <a:srgbClr val="3333CC"/>
                </a:solidFill>
              </a:rPr>
              <a:t>NO2 Column </a:t>
            </a:r>
          </a:p>
        </p:txBody>
      </p:sp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5219700" y="5715000"/>
            <a:ext cx="3924300" cy="93662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med" len="lg"/>
          </a:ln>
        </p:spPr>
        <p:txBody>
          <a:bodyPr wrap="none" lIns="91434" tIns="45717" rIns="91434" bIns="45717" anchor="ctr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>
                <a:solidFill>
                  <a:srgbClr val="000000"/>
                </a:solidFill>
              </a:rPr>
              <a:t>S</a:t>
            </a:r>
            <a:r>
              <a:rPr lang="en-US" sz="2000" b="1" baseline="-42000">
                <a:solidFill>
                  <a:srgbClr val="000000"/>
                </a:solidFill>
              </a:rPr>
              <a:t> </a:t>
            </a:r>
            <a:r>
              <a:rPr lang="en-US" sz="2000" b="1">
                <a:solidFill>
                  <a:srgbClr val="000000"/>
                </a:solidFill>
              </a:rPr>
              <a:t>→ </a:t>
            </a:r>
            <a:r>
              <a:rPr lang="en-US" sz="2000">
                <a:solidFill>
                  <a:srgbClr val="000000"/>
                </a:solidFill>
              </a:rPr>
              <a:t>Surface Concentration</a:t>
            </a:r>
            <a:endParaRPr lang="en-US" sz="2000" baseline="-25000">
              <a:solidFill>
                <a:srgbClr val="00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l-GR" sz="2000" b="1">
                <a:solidFill>
                  <a:srgbClr val="000000"/>
                </a:solidFill>
              </a:rPr>
              <a:t>Ω</a:t>
            </a:r>
            <a:r>
              <a:rPr lang="en-US" sz="2000" b="1">
                <a:solidFill>
                  <a:srgbClr val="000000"/>
                </a:solidFill>
              </a:rPr>
              <a:t> → </a:t>
            </a:r>
            <a:r>
              <a:rPr lang="en-US" sz="2000">
                <a:solidFill>
                  <a:srgbClr val="000000"/>
                </a:solidFill>
              </a:rPr>
              <a:t>Tropospheric column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 "/>
            </a:pPr>
            <a:endParaRPr lang="en-US" sz="2000" baseline="-25000">
              <a:solidFill>
                <a:srgbClr val="000000"/>
              </a:solidFill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6781800" y="1600200"/>
            <a:ext cx="2209800" cy="2057400"/>
            <a:chOff x="2208" y="918"/>
            <a:chExt cx="1392" cy="1296"/>
          </a:xfrm>
        </p:grpSpPr>
        <p:pic>
          <p:nvPicPr>
            <p:cNvPr id="2084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 l="7895" t="15501" r="51053" b="58644"/>
            <a:stretch>
              <a:fillRect/>
            </a:stretch>
          </p:blipFill>
          <p:spPr bwMode="auto">
            <a:xfrm>
              <a:off x="2208" y="918"/>
              <a:ext cx="1392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85" name="Text Box 15"/>
            <p:cNvSpPr txBox="1">
              <a:spLocks noChangeArrowheads="1"/>
            </p:cNvSpPr>
            <p:nvPr/>
          </p:nvSpPr>
          <p:spPr bwMode="auto">
            <a:xfrm>
              <a:off x="2675" y="1332"/>
              <a:ext cx="685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solidFill>
                    <a:srgbClr val="3333CC"/>
                  </a:solidFill>
                </a:rPr>
                <a:t>In Situ</a:t>
              </a:r>
              <a:endParaRPr lang="en-US" sz="1200" baseline="30000" dirty="0">
                <a:solidFill>
                  <a:srgbClr val="3333CC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en-US" sz="1200" dirty="0" smtClean="0">
                  <a:solidFill>
                    <a:srgbClr val="FF0000"/>
                  </a:solidFill>
                </a:rPr>
                <a:t>Model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055" name="Rectangle 30"/>
          <p:cNvSpPr>
            <a:spLocks noChangeArrowheads="1"/>
          </p:cNvSpPr>
          <p:nvPr/>
        </p:nvSpPr>
        <p:spPr bwMode="auto">
          <a:xfrm>
            <a:off x="6054725" y="1066800"/>
            <a:ext cx="3089275" cy="41592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 type="none" w="med" len="lg"/>
          </a:ln>
        </p:spPr>
        <p:txBody>
          <a:bodyPr wrap="none" lIns="91434" tIns="45717" rIns="91434" bIns="45717" anchor="ctr"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1600" b="1">
                <a:solidFill>
                  <a:srgbClr val="FF0000"/>
                </a:solidFill>
              </a:rPr>
              <a:t>Model Profile</a:t>
            </a:r>
          </a:p>
        </p:txBody>
      </p:sp>
      <p:sp>
        <p:nvSpPr>
          <p:cNvPr id="2056" name="Line 41"/>
          <p:cNvSpPr>
            <a:spLocks noChangeShapeType="1"/>
          </p:cNvSpPr>
          <p:nvPr/>
        </p:nvSpPr>
        <p:spPr bwMode="auto">
          <a:xfrm>
            <a:off x="5715000" y="3505200"/>
            <a:ext cx="381000" cy="762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7" name="Line 42"/>
          <p:cNvSpPr>
            <a:spLocks noChangeShapeType="1"/>
          </p:cNvSpPr>
          <p:nvPr/>
        </p:nvSpPr>
        <p:spPr bwMode="auto">
          <a:xfrm flipH="1">
            <a:off x="7391400" y="3505200"/>
            <a:ext cx="228600" cy="723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5440363" y="4322763"/>
          <a:ext cx="2332037" cy="1081087"/>
        </p:xfrm>
        <a:graphic>
          <a:graphicData uri="http://schemas.openxmlformats.org/presentationml/2006/ole">
            <p:oleObj spid="_x0000_s4098" name="Equation" r:id="rId4" imgW="1041120" imgH="482400" progId="Equation.DSMT4">
              <p:embed/>
            </p:oleObj>
          </a:graphicData>
        </a:graphic>
      </p:graphicFrame>
      <p:pic>
        <p:nvPicPr>
          <p:cNvPr id="2058" name="Picture 48"/>
          <p:cNvPicPr>
            <a:picLocks noChangeAspect="1" noChangeArrowheads="1"/>
          </p:cNvPicPr>
          <p:nvPr/>
        </p:nvPicPr>
        <p:blipFill>
          <a:blip r:embed="rId5" cstate="print"/>
          <a:srcRect l="12279" t="10544" r="8142" b="48914"/>
          <a:stretch>
            <a:fillRect/>
          </a:stretch>
        </p:blipFill>
        <p:spPr bwMode="auto">
          <a:xfrm>
            <a:off x="3657600" y="1809750"/>
            <a:ext cx="25908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Text Box 8"/>
          <p:cNvSpPr txBox="1">
            <a:spLocks noChangeArrowheads="1"/>
          </p:cNvSpPr>
          <p:nvPr/>
        </p:nvSpPr>
        <p:spPr bwMode="auto">
          <a:xfrm>
            <a:off x="50800" y="762000"/>
            <a:ext cx="2771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Method: Solar backscatter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55575" y="3352800"/>
            <a:ext cx="3048000" cy="9906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5575" y="1219200"/>
            <a:ext cx="1143000" cy="914400"/>
            <a:chOff x="912" y="912"/>
            <a:chExt cx="720" cy="576"/>
          </a:xfrm>
        </p:grpSpPr>
        <p:sp>
          <p:nvSpPr>
            <p:cNvPr id="2076" name="Oval 11"/>
            <p:cNvSpPr>
              <a:spLocks noChangeArrowheads="1"/>
            </p:cNvSpPr>
            <p:nvPr/>
          </p:nvSpPr>
          <p:spPr bwMode="auto">
            <a:xfrm>
              <a:off x="1104" y="1056"/>
              <a:ext cx="336" cy="33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77" name="Line 12"/>
            <p:cNvSpPr>
              <a:spLocks noChangeShapeType="1"/>
            </p:cNvSpPr>
            <p:nvPr/>
          </p:nvSpPr>
          <p:spPr bwMode="auto">
            <a:xfrm flipV="1">
              <a:off x="1440" y="1056"/>
              <a:ext cx="144" cy="4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Line 13"/>
            <p:cNvSpPr>
              <a:spLocks noChangeShapeType="1"/>
            </p:cNvSpPr>
            <p:nvPr/>
          </p:nvSpPr>
          <p:spPr bwMode="auto">
            <a:xfrm rot="1516664" flipV="1">
              <a:off x="1488" y="1248"/>
              <a:ext cx="144" cy="4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Line 14"/>
            <p:cNvSpPr>
              <a:spLocks noChangeShapeType="1"/>
            </p:cNvSpPr>
            <p:nvPr/>
          </p:nvSpPr>
          <p:spPr bwMode="auto">
            <a:xfrm flipV="1">
              <a:off x="912" y="1248"/>
              <a:ext cx="144" cy="4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Line 15"/>
            <p:cNvSpPr>
              <a:spLocks noChangeShapeType="1"/>
            </p:cNvSpPr>
            <p:nvPr/>
          </p:nvSpPr>
          <p:spPr bwMode="auto">
            <a:xfrm rot="19365003" flipV="1">
              <a:off x="1056" y="1440"/>
              <a:ext cx="144" cy="4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Line 16"/>
            <p:cNvSpPr>
              <a:spLocks noChangeShapeType="1"/>
            </p:cNvSpPr>
            <p:nvPr/>
          </p:nvSpPr>
          <p:spPr bwMode="auto">
            <a:xfrm rot="2980423" flipV="1">
              <a:off x="960" y="1008"/>
              <a:ext cx="144" cy="4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Line 17"/>
            <p:cNvSpPr>
              <a:spLocks noChangeShapeType="1"/>
            </p:cNvSpPr>
            <p:nvPr/>
          </p:nvSpPr>
          <p:spPr bwMode="auto">
            <a:xfrm rot="3482738" flipV="1">
              <a:off x="1392" y="1392"/>
              <a:ext cx="144" cy="4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Line 18"/>
            <p:cNvSpPr>
              <a:spLocks noChangeShapeType="1"/>
            </p:cNvSpPr>
            <p:nvPr/>
          </p:nvSpPr>
          <p:spPr bwMode="auto">
            <a:xfrm rot="19365003" flipV="1">
              <a:off x="1296" y="912"/>
              <a:ext cx="144" cy="4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62" name="Picture 19" descr="[Movie Camera]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2975" y="1371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3" name="Line 20"/>
          <p:cNvSpPr>
            <a:spLocks noChangeShapeType="1"/>
          </p:cNvSpPr>
          <p:nvPr/>
        </p:nvSpPr>
        <p:spPr bwMode="auto">
          <a:xfrm>
            <a:off x="79375" y="4343400"/>
            <a:ext cx="3124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4" name="Freeform 21"/>
          <p:cNvSpPr>
            <a:spLocks/>
          </p:cNvSpPr>
          <p:nvPr/>
        </p:nvSpPr>
        <p:spPr bwMode="auto">
          <a:xfrm>
            <a:off x="993775" y="2209800"/>
            <a:ext cx="1676400" cy="2133600"/>
          </a:xfrm>
          <a:custGeom>
            <a:avLst/>
            <a:gdLst>
              <a:gd name="T0" fmla="*/ 0 w 1152"/>
              <a:gd name="T1" fmla="*/ 2147483647 h 2016"/>
              <a:gd name="T2" fmla="*/ 2147483647 w 1152"/>
              <a:gd name="T3" fmla="*/ 2147483647 h 2016"/>
              <a:gd name="T4" fmla="*/ 2147483647 w 1152"/>
              <a:gd name="T5" fmla="*/ 0 h 2016"/>
              <a:gd name="T6" fmla="*/ 0 60000 65536"/>
              <a:gd name="T7" fmla="*/ 0 60000 65536"/>
              <a:gd name="T8" fmla="*/ 0 60000 65536"/>
              <a:gd name="T9" fmla="*/ 0 w 1152"/>
              <a:gd name="T10" fmla="*/ 0 h 2016"/>
              <a:gd name="T11" fmla="*/ 1152 w 1152"/>
              <a:gd name="T12" fmla="*/ 2016 h 20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2016">
                <a:moveTo>
                  <a:pt x="0" y="96"/>
                </a:moveTo>
                <a:lnTo>
                  <a:pt x="1152" y="2016"/>
                </a:lnTo>
                <a:lnTo>
                  <a:pt x="1152" y="0"/>
                </a:lnTo>
              </a:path>
            </a:pathLst>
          </a:custGeom>
          <a:noFill/>
          <a:ln w="38100" cmpd="sng">
            <a:solidFill>
              <a:srgbClr val="FFFF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5" name="Freeform 22"/>
          <p:cNvSpPr>
            <a:spLocks/>
          </p:cNvSpPr>
          <p:nvPr/>
        </p:nvSpPr>
        <p:spPr bwMode="auto">
          <a:xfrm>
            <a:off x="1146175" y="2133600"/>
            <a:ext cx="1676400" cy="2209800"/>
          </a:xfrm>
          <a:custGeom>
            <a:avLst/>
            <a:gdLst>
              <a:gd name="T0" fmla="*/ 0 w 864"/>
              <a:gd name="T1" fmla="*/ 0 h 1440"/>
              <a:gd name="T2" fmla="*/ 2147483647 w 864"/>
              <a:gd name="T3" fmla="*/ 2147483647 h 1440"/>
              <a:gd name="T4" fmla="*/ 2147483647 w 864"/>
              <a:gd name="T5" fmla="*/ 2147483647 h 1440"/>
              <a:gd name="T6" fmla="*/ 0 60000 65536"/>
              <a:gd name="T7" fmla="*/ 0 60000 65536"/>
              <a:gd name="T8" fmla="*/ 0 60000 65536"/>
              <a:gd name="T9" fmla="*/ 0 w 864"/>
              <a:gd name="T10" fmla="*/ 0 h 1440"/>
              <a:gd name="T11" fmla="*/ 864 w 864"/>
              <a:gd name="T12" fmla="*/ 1440 h 1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4" h="1440">
                <a:moveTo>
                  <a:pt x="0" y="0"/>
                </a:moveTo>
                <a:lnTo>
                  <a:pt x="864" y="1440"/>
                </a:lnTo>
                <a:lnTo>
                  <a:pt x="864" y="48"/>
                </a:lnTo>
              </a:path>
            </a:pathLst>
          </a:custGeom>
          <a:noFill/>
          <a:ln w="38100" cmpd="sng">
            <a:solidFill>
              <a:srgbClr val="FFFF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6" name="Text Box 23"/>
          <p:cNvSpPr txBox="1">
            <a:spLocks noChangeArrowheads="1"/>
          </p:cNvSpPr>
          <p:nvPr/>
        </p:nvSpPr>
        <p:spPr bwMode="auto">
          <a:xfrm>
            <a:off x="155575" y="3429000"/>
            <a:ext cx="2286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Scattering by </a:t>
            </a:r>
          </a:p>
          <a:p>
            <a:r>
              <a:rPr lang="en-US">
                <a:solidFill>
                  <a:srgbClr val="000000"/>
                </a:solidFill>
              </a:rPr>
              <a:t>Earth surface </a:t>
            </a:r>
          </a:p>
          <a:p>
            <a:r>
              <a:rPr lang="en-US">
                <a:solidFill>
                  <a:srgbClr val="000000"/>
                </a:solidFill>
              </a:rPr>
              <a:t>and atmosphere</a:t>
            </a:r>
          </a:p>
        </p:txBody>
      </p:sp>
      <p:sp>
        <p:nvSpPr>
          <p:cNvPr id="2067" name="Text Box 24"/>
          <p:cNvSpPr txBox="1">
            <a:spLocks noChangeArrowheads="1"/>
          </p:cNvSpPr>
          <p:nvPr/>
        </p:nvSpPr>
        <p:spPr bwMode="auto">
          <a:xfrm>
            <a:off x="-241300" y="3465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68" name="Freeform 25"/>
          <p:cNvSpPr>
            <a:spLocks/>
          </p:cNvSpPr>
          <p:nvPr/>
        </p:nvSpPr>
        <p:spPr bwMode="auto">
          <a:xfrm>
            <a:off x="292100" y="4800600"/>
            <a:ext cx="2667000" cy="1524000"/>
          </a:xfrm>
          <a:custGeom>
            <a:avLst/>
            <a:gdLst>
              <a:gd name="T0" fmla="*/ 0 w 1344"/>
              <a:gd name="T1" fmla="*/ 0 h 768"/>
              <a:gd name="T2" fmla="*/ 0 w 1344"/>
              <a:gd name="T3" fmla="*/ 2147483647 h 768"/>
              <a:gd name="T4" fmla="*/ 2147483647 w 1344"/>
              <a:gd name="T5" fmla="*/ 2147483647 h 768"/>
              <a:gd name="T6" fmla="*/ 0 60000 65536"/>
              <a:gd name="T7" fmla="*/ 0 60000 65536"/>
              <a:gd name="T8" fmla="*/ 0 60000 65536"/>
              <a:gd name="T9" fmla="*/ 0 w 1344"/>
              <a:gd name="T10" fmla="*/ 0 h 768"/>
              <a:gd name="T11" fmla="*/ 1344 w 1344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768">
                <a:moveTo>
                  <a:pt x="0" y="0"/>
                </a:moveTo>
                <a:lnTo>
                  <a:pt x="0" y="768"/>
                </a:lnTo>
                <a:lnTo>
                  <a:pt x="1344" y="768"/>
                </a:lnTo>
              </a:path>
            </a:pathLst>
          </a:custGeom>
          <a:noFill/>
          <a:ln w="38100" cmpd="sng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9" name="Freeform 26"/>
          <p:cNvSpPr>
            <a:spLocks/>
          </p:cNvSpPr>
          <p:nvPr/>
        </p:nvSpPr>
        <p:spPr bwMode="auto">
          <a:xfrm>
            <a:off x="831850" y="4902200"/>
            <a:ext cx="1974850" cy="1422400"/>
          </a:xfrm>
          <a:custGeom>
            <a:avLst/>
            <a:gdLst>
              <a:gd name="T0" fmla="*/ 0 w 1244"/>
              <a:gd name="T1" fmla="*/ 2147483647 h 896"/>
              <a:gd name="T2" fmla="*/ 2147483647 w 1244"/>
              <a:gd name="T3" fmla="*/ 2147483647 h 896"/>
              <a:gd name="T4" fmla="*/ 2147483647 w 1244"/>
              <a:gd name="T5" fmla="*/ 2147483647 h 896"/>
              <a:gd name="T6" fmla="*/ 2147483647 w 1244"/>
              <a:gd name="T7" fmla="*/ 0 h 896"/>
              <a:gd name="T8" fmla="*/ 2147483647 w 1244"/>
              <a:gd name="T9" fmla="*/ 2147483647 h 896"/>
              <a:gd name="T10" fmla="*/ 2147483647 w 1244"/>
              <a:gd name="T11" fmla="*/ 2147483647 h 896"/>
              <a:gd name="T12" fmla="*/ 2147483647 w 1244"/>
              <a:gd name="T13" fmla="*/ 2147483647 h 8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44"/>
              <a:gd name="T22" fmla="*/ 0 h 896"/>
              <a:gd name="T23" fmla="*/ 1244 w 1244"/>
              <a:gd name="T24" fmla="*/ 896 h 8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44" h="896">
                <a:moveTo>
                  <a:pt x="0" y="875"/>
                </a:moveTo>
                <a:cubicBezTo>
                  <a:pt x="72" y="875"/>
                  <a:pt x="347" y="896"/>
                  <a:pt x="430" y="866"/>
                </a:cubicBezTo>
                <a:cubicBezTo>
                  <a:pt x="513" y="836"/>
                  <a:pt x="467" y="838"/>
                  <a:pt x="499" y="694"/>
                </a:cubicBezTo>
                <a:cubicBezTo>
                  <a:pt x="531" y="550"/>
                  <a:pt x="579" y="0"/>
                  <a:pt x="620" y="0"/>
                </a:cubicBezTo>
                <a:cubicBezTo>
                  <a:pt x="661" y="0"/>
                  <a:pt x="708" y="550"/>
                  <a:pt x="748" y="694"/>
                </a:cubicBezTo>
                <a:cubicBezTo>
                  <a:pt x="788" y="838"/>
                  <a:pt x="777" y="836"/>
                  <a:pt x="860" y="864"/>
                </a:cubicBezTo>
                <a:cubicBezTo>
                  <a:pt x="943" y="892"/>
                  <a:pt x="1180" y="864"/>
                  <a:pt x="1244" y="864"/>
                </a:cubicBezTo>
              </a:path>
            </a:pathLst>
          </a:custGeom>
          <a:noFill/>
          <a:ln w="38100" cmpd="sng">
            <a:solidFill>
              <a:srgbClr val="FF33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" name="Line 27"/>
          <p:cNvSpPr>
            <a:spLocks noChangeShapeType="1"/>
          </p:cNvSpPr>
          <p:nvPr/>
        </p:nvSpPr>
        <p:spPr bwMode="auto">
          <a:xfrm>
            <a:off x="1816100" y="4953000"/>
            <a:ext cx="0" cy="137160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1" name="Text Box 28"/>
          <p:cNvSpPr txBox="1">
            <a:spLocks noChangeArrowheads="1"/>
          </p:cNvSpPr>
          <p:nvPr/>
        </p:nvSpPr>
        <p:spPr bwMode="auto">
          <a:xfrm>
            <a:off x="1244600" y="6324600"/>
            <a:ext cx="45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Symbol" pitchFamily="18" charset="2"/>
              </a:rPr>
              <a:t>l</a:t>
            </a:r>
            <a:r>
              <a:rPr lang="en-US" sz="2400" baseline="-25000">
                <a:solidFill>
                  <a:srgbClr val="FFFFFF"/>
                </a:solidFill>
                <a:latin typeface="Symbol" pitchFamily="18" charset="2"/>
              </a:rPr>
              <a:t>1</a:t>
            </a:r>
            <a:endParaRPr lang="en-US" sz="2400">
              <a:solidFill>
                <a:srgbClr val="FFFFFF"/>
              </a:solidFill>
              <a:latin typeface="Symbol" pitchFamily="18" charset="2"/>
            </a:endParaRPr>
          </a:p>
        </p:txBody>
      </p:sp>
      <p:sp>
        <p:nvSpPr>
          <p:cNvPr id="2072" name="Rectangle 29"/>
          <p:cNvSpPr>
            <a:spLocks noChangeArrowheads="1"/>
          </p:cNvSpPr>
          <p:nvPr/>
        </p:nvSpPr>
        <p:spPr bwMode="auto">
          <a:xfrm>
            <a:off x="2898775" y="2133600"/>
            <a:ext cx="45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Symbol" pitchFamily="18" charset="2"/>
              </a:rPr>
              <a:t>l</a:t>
            </a:r>
            <a:r>
              <a:rPr lang="en-US" sz="2400" baseline="-25000">
                <a:solidFill>
                  <a:srgbClr val="FFFFFF"/>
                </a:solidFill>
                <a:latin typeface="Symbol" pitchFamily="18" charset="2"/>
              </a:rPr>
              <a:t>2</a:t>
            </a:r>
          </a:p>
        </p:txBody>
      </p:sp>
      <p:sp>
        <p:nvSpPr>
          <p:cNvPr id="2073" name="Text Box 32"/>
          <p:cNvSpPr txBox="1">
            <a:spLocks noChangeArrowheads="1"/>
          </p:cNvSpPr>
          <p:nvPr/>
        </p:nvSpPr>
        <p:spPr bwMode="auto">
          <a:xfrm>
            <a:off x="368300" y="4953000"/>
            <a:ext cx="11699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Idealized</a:t>
            </a:r>
          </a:p>
          <a:p>
            <a:r>
              <a:rPr lang="en-US">
                <a:solidFill>
                  <a:srgbClr val="FFFFFF"/>
                </a:solidFill>
              </a:rPr>
              <a:t>NO</a:t>
            </a:r>
            <a:r>
              <a:rPr lang="en-US" baseline="-25000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  <a:p>
            <a:r>
              <a:rPr lang="en-US">
                <a:solidFill>
                  <a:srgbClr val="FFFFFF"/>
                </a:solidFill>
              </a:rPr>
              <a:t>absorption</a:t>
            </a:r>
          </a:p>
          <a:p>
            <a:r>
              <a:rPr lang="en-US">
                <a:solidFill>
                  <a:srgbClr val="FFFFFF"/>
                </a:solidFill>
              </a:rPr>
              <a:t>spectrum</a:t>
            </a:r>
          </a:p>
        </p:txBody>
      </p:sp>
      <p:sp>
        <p:nvSpPr>
          <p:cNvPr id="2074" name="Text Box 33"/>
          <p:cNvSpPr txBox="1">
            <a:spLocks noChangeArrowheads="1"/>
          </p:cNvSpPr>
          <p:nvPr/>
        </p:nvSpPr>
        <p:spPr bwMode="auto">
          <a:xfrm>
            <a:off x="2139950" y="2133600"/>
            <a:ext cx="45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Symbol" pitchFamily="18" charset="2"/>
              </a:rPr>
              <a:t>l</a:t>
            </a:r>
            <a:r>
              <a:rPr lang="en-US" sz="2400" baseline="-25000">
                <a:solidFill>
                  <a:srgbClr val="FFFFFF"/>
                </a:solidFill>
                <a:latin typeface="Symbol" pitchFamily="18" charset="2"/>
              </a:rPr>
              <a:t>1</a:t>
            </a:r>
            <a:endParaRPr lang="en-US" sz="2400">
              <a:solidFill>
                <a:srgbClr val="FFFFFF"/>
              </a:solidFill>
              <a:latin typeface="Symbol" pitchFamily="18" charset="2"/>
            </a:endParaRPr>
          </a:p>
        </p:txBody>
      </p:sp>
      <p:sp>
        <p:nvSpPr>
          <p:cNvPr id="2075" name="Rectangle 34"/>
          <p:cNvSpPr>
            <a:spLocks noChangeArrowheads="1"/>
          </p:cNvSpPr>
          <p:nvPr/>
        </p:nvSpPr>
        <p:spPr bwMode="auto">
          <a:xfrm>
            <a:off x="1778000" y="6324600"/>
            <a:ext cx="45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Symbol" pitchFamily="18" charset="2"/>
              </a:rPr>
              <a:t>l</a:t>
            </a:r>
            <a:r>
              <a:rPr lang="en-US" sz="2400" baseline="-25000">
                <a:solidFill>
                  <a:srgbClr val="FFFFFF"/>
                </a:solidFill>
                <a:latin typeface="Symbol" pitchFamily="18" charset="2"/>
              </a:rPr>
              <a:t>2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latin typeface="Arial" charset="0"/>
              </a:rPr>
              <a:t>Afternoon Ground-Level NO</a:t>
            </a:r>
            <a:r>
              <a:rPr lang="de-DE" baseline="-25000" dirty="0" smtClean="0">
                <a:latin typeface="Arial" charset="0"/>
              </a:rPr>
              <a:t>2 </a:t>
            </a:r>
            <a:r>
              <a:rPr lang="de-DE" dirty="0" smtClean="0">
                <a:latin typeface="Arial" charset="0"/>
              </a:rPr>
              <a:t>Inferred From OMI for 2005-2007 </a:t>
            </a:r>
            <a:br>
              <a:rPr lang="de-DE" dirty="0" smtClean="0">
                <a:latin typeface="Arial" charset="0"/>
              </a:rPr>
            </a:br>
            <a:endParaRPr lang="en-GB" sz="2000" dirty="0" smtClean="0">
              <a:solidFill>
                <a:schemeClr val="bg1"/>
              </a:solidFill>
            </a:endParaRPr>
          </a:p>
        </p:txBody>
      </p:sp>
      <p:sp>
        <p:nvSpPr>
          <p:cNvPr id="36867" name="Text Box 7"/>
          <p:cNvSpPr txBox="1">
            <a:spLocks noChangeArrowheads="1"/>
          </p:cNvSpPr>
          <p:nvPr/>
        </p:nvSpPr>
        <p:spPr bwMode="auto">
          <a:xfrm>
            <a:off x="7239000" y="64770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FFFF"/>
                </a:solidFill>
              </a:rPr>
              <a:t>Lok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Lamsal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6868" name="Content Placeholder 3" descr="omi_sno2_2005_2007_canada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3851"/>
          <a:stretch>
            <a:fillRect/>
          </a:stretch>
        </p:blipFill>
        <p:spPr>
          <a:xfrm>
            <a:off x="304800" y="465138"/>
            <a:ext cx="8662988" cy="5707062"/>
          </a:xfrm>
        </p:spPr>
      </p:pic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3886200" y="6183313"/>
            <a:ext cx="160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NO</a:t>
            </a:r>
            <a:r>
              <a:rPr lang="en-US" baseline="-25000">
                <a:solidFill>
                  <a:srgbClr val="FFFFFF"/>
                </a:solidFill>
              </a:rPr>
              <a:t>2  </a:t>
            </a:r>
            <a:r>
              <a:rPr lang="en-US">
                <a:solidFill>
                  <a:srgbClr val="FFFFFF"/>
                </a:solidFill>
              </a:rPr>
              <a:t>[ppbv]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latin typeface="Arial" charset="0"/>
              </a:rPr>
              <a:t>Ground-Level NO</a:t>
            </a:r>
            <a:r>
              <a:rPr lang="de-DE" baseline="-25000" dirty="0" smtClean="0">
                <a:latin typeface="Arial" charset="0"/>
              </a:rPr>
              <a:t>2 </a:t>
            </a:r>
            <a:r>
              <a:rPr lang="de-DE" dirty="0" smtClean="0">
                <a:latin typeface="Arial" charset="0"/>
              </a:rPr>
              <a:t>Inferred From OMI for 2005 </a:t>
            </a:r>
            <a:br>
              <a:rPr lang="de-DE" dirty="0" smtClean="0">
                <a:latin typeface="Arial" charset="0"/>
              </a:rPr>
            </a:br>
            <a:endParaRPr lang="en-GB" sz="2000" dirty="0" smtClean="0">
              <a:solidFill>
                <a:schemeClr val="bg1"/>
              </a:solidFill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191000" y="1524000"/>
            <a:ext cx="510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Temporal Correlation with In Situ Over 2005</a:t>
            </a:r>
          </a:p>
        </p:txBody>
      </p:sp>
      <p:pic>
        <p:nvPicPr>
          <p:cNvPr id="33796" name="Picture 10" descr="tarrant_omistd_vs_gb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374900"/>
            <a:ext cx="4154488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016125" y="3048000"/>
            <a:ext cx="1376363" cy="769938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latin typeface="Arial" charset="0"/>
                <a:cs typeface="Arial" charset="0"/>
              </a:rPr>
              <a:t>×</a:t>
            </a:r>
            <a:r>
              <a:rPr lang="en-CA" dirty="0">
                <a:latin typeface="Arial" charset="0"/>
                <a:cs typeface="Arial" charset="0"/>
                <a:sym typeface="Wingdings 3"/>
              </a:rPr>
              <a:t>In situ</a:t>
            </a:r>
          </a:p>
          <a:p>
            <a:pPr>
              <a:defRPr/>
            </a:pPr>
            <a:r>
              <a:rPr lang="en-CA" dirty="0">
                <a:solidFill>
                  <a:srgbClr val="FF0000"/>
                </a:solidFill>
                <a:latin typeface="Albertus"/>
                <a:cs typeface="Arial" charset="0"/>
              </a:rPr>
              <a:t>——</a:t>
            </a:r>
            <a:r>
              <a:rPr lang="en-CA" dirty="0">
                <a:solidFill>
                  <a:srgbClr val="FF0000"/>
                </a:solidFill>
                <a:latin typeface="MS Reference Sans Serif"/>
                <a:cs typeface="Arial" charset="0"/>
              </a:rPr>
              <a:t> OMI</a:t>
            </a:r>
            <a:endParaRPr lang="en-CA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33798" name="Picture 12"/>
          <p:cNvPicPr>
            <a:picLocks noChangeAspect="1" noChangeArrowheads="1"/>
          </p:cNvPicPr>
          <p:nvPr/>
        </p:nvPicPr>
        <p:blipFill>
          <a:blip r:embed="rId4" cstate="print"/>
          <a:srcRect l="43916" t="24319" r="9241" b="48257"/>
          <a:stretch>
            <a:fillRect/>
          </a:stretch>
        </p:blipFill>
        <p:spPr bwMode="auto">
          <a:xfrm>
            <a:off x="4419600" y="1905000"/>
            <a:ext cx="46482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3"/>
          <p:cNvSpPr txBox="1">
            <a:spLocks noChangeArrowheads="1"/>
          </p:cNvSpPr>
          <p:nvPr/>
        </p:nvSpPr>
        <p:spPr bwMode="auto">
          <a:xfrm>
            <a:off x="228600" y="468313"/>
            <a:ext cx="89154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Works in Near-Real-Time!  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Values Estimated Using Monthly NO</a:t>
            </a:r>
            <a:r>
              <a:rPr lang="en-US" sz="2000" b="1" baseline="-25000">
                <a:solidFill>
                  <a:schemeClr val="bg1"/>
                </a:solidFill>
              </a:rPr>
              <a:t>2 </a:t>
            </a:r>
            <a:r>
              <a:rPr lang="en-US" sz="2000" b="1">
                <a:solidFill>
                  <a:schemeClr val="bg1"/>
                </a:solidFill>
              </a:rPr>
              <a:t>Profiles for Different Year (2006)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533400" y="5867400"/>
            <a:ext cx="807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cs typeface="Times New Roman" pitchFamily="18" charset="0"/>
              </a:rPr>
              <a:t>Insignificant change in results if profiles are daily coincident values from 2005</a:t>
            </a:r>
          </a:p>
        </p:txBody>
      </p:sp>
      <p:sp>
        <p:nvSpPr>
          <p:cNvPr id="33801" name="Text Box 6"/>
          <p:cNvSpPr txBox="1">
            <a:spLocks noChangeArrowheads="1"/>
          </p:cNvSpPr>
          <p:nvPr/>
        </p:nvSpPr>
        <p:spPr bwMode="auto">
          <a:xfrm>
            <a:off x="7848600" y="6513513"/>
            <a:ext cx="259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Lok Lamsal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43000"/>
          </a:xfrm>
        </p:spPr>
        <p:txBody>
          <a:bodyPr/>
          <a:lstStyle/>
          <a:p>
            <a:r>
              <a:rPr lang="en-US" dirty="0" smtClean="0"/>
              <a:t>Infer Ground-level NO</a:t>
            </a:r>
            <a:r>
              <a:rPr lang="en-US" baseline="-25000" dirty="0" smtClean="0"/>
              <a:t>2 </a:t>
            </a:r>
            <a:r>
              <a:rPr lang="en-US" dirty="0" smtClean="0"/>
              <a:t>Between Monitors Using Empirical Column-to-Surface Ratio from In Situ Monitors</a:t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Automatically Corrects for Bias in Satellite Column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705600" y="6477000"/>
            <a:ext cx="297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FFFF"/>
                </a:solidFill>
              </a:rPr>
              <a:t>Lee et al., ACP, 2011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741847"/>
            <a:ext cx="3762375" cy="349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4343400" cy="358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305995" y="3244334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Passive Sites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295400" y="4343400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Permanent Sites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52600"/>
            <a:ext cx="8839200" cy="1143000"/>
          </a:xfrm>
        </p:spPr>
        <p:txBody>
          <a:bodyPr/>
          <a:lstStyle/>
          <a:p>
            <a:r>
              <a:rPr lang="en-US" dirty="0" smtClean="0"/>
              <a:t>Combine both information sources (Model and In Situ)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Explore with PM</a:t>
            </a:r>
            <a:r>
              <a:rPr lang="en-US" baseline="-25000" dirty="0" smtClean="0">
                <a:solidFill>
                  <a:schemeClr val="bg1"/>
                </a:solidFill>
              </a:rPr>
              <a:t>2.5</a:t>
            </a:r>
            <a:r>
              <a:rPr lang="en-US" dirty="0" smtClean="0">
                <a:solidFill>
                  <a:schemeClr val="bg1"/>
                </a:solidFill>
              </a:rPr>
              <a:t> inferred from MODIS &amp; MISR AOD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gure2new"/>
          <p:cNvPicPr>
            <a:picLocks noChangeAspect="1" noChangeArrowheads="1"/>
          </p:cNvPicPr>
          <p:nvPr/>
        </p:nvPicPr>
        <p:blipFill>
          <a:blip r:embed="rId2" cstate="print"/>
          <a:srcRect l="38194" t="57887" r="11610" b="10616"/>
          <a:stretch>
            <a:fillRect/>
          </a:stretch>
        </p:blipFill>
        <p:spPr bwMode="auto">
          <a:xfrm>
            <a:off x="3352800" y="3810000"/>
            <a:ext cx="5035550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Figure2new"/>
          <p:cNvPicPr>
            <a:picLocks noChangeAspect="1" noChangeArrowheads="1"/>
          </p:cNvPicPr>
          <p:nvPr/>
        </p:nvPicPr>
        <p:blipFill>
          <a:blip r:embed="rId2" cstate="print"/>
          <a:srcRect l="6683" t="2753" r="11610" b="45511"/>
          <a:stretch>
            <a:fillRect/>
          </a:stretch>
        </p:blipFill>
        <p:spPr bwMode="auto">
          <a:xfrm>
            <a:off x="3352800" y="1143000"/>
            <a:ext cx="5035550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2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10080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RAW Has Significant </a:t>
            </a:r>
            <a:r>
              <a:rPr lang="en-US" dirty="0"/>
              <a:t>Agreement with </a:t>
            </a:r>
            <a:r>
              <a:rPr lang="en-US" dirty="0" smtClean="0">
                <a:solidFill>
                  <a:schemeClr val="bg1"/>
                </a:solidFill>
              </a:rPr>
              <a:t>Long-Term (2001-2006) </a:t>
            </a:r>
            <a:r>
              <a:rPr lang="en-US" dirty="0" smtClean="0"/>
              <a:t>In </a:t>
            </a:r>
            <a:r>
              <a:rPr lang="en-US" dirty="0"/>
              <a:t>situ </a:t>
            </a:r>
            <a:r>
              <a:rPr lang="en-US" dirty="0" smtClean="0"/>
              <a:t>Measurements</a:t>
            </a:r>
            <a:endParaRPr lang="en-GB" dirty="0"/>
          </a:p>
        </p:txBody>
      </p:sp>
      <p:pic>
        <p:nvPicPr>
          <p:cNvPr id="12293" name="Picture 5" descr="Figure2new"/>
          <p:cNvPicPr>
            <a:picLocks noChangeAspect="1" noChangeArrowheads="1"/>
          </p:cNvPicPr>
          <p:nvPr/>
        </p:nvPicPr>
        <p:blipFill>
          <a:blip r:embed="rId3" cstate="print"/>
          <a:srcRect l="89366" t="8185" r="4730" b="16443"/>
          <a:stretch>
            <a:fillRect/>
          </a:stretch>
        </p:blipFill>
        <p:spPr bwMode="auto">
          <a:xfrm>
            <a:off x="8388350" y="1484313"/>
            <a:ext cx="4318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7319963" y="3219450"/>
            <a:ext cx="996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Satellite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Derived</a:t>
            </a: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7437438" y="6230938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</a:rPr>
              <a:t>In-situ</a:t>
            </a:r>
            <a:endParaRPr lang="en-GB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 rot="10800000">
            <a:off x="0" y="3709988"/>
            <a:ext cx="458788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Arial" charset="0"/>
              </a:rPr>
              <a:t>Satellite-Derived [</a:t>
            </a:r>
            <a:r>
              <a:rPr lang="el-GR">
                <a:solidFill>
                  <a:srgbClr val="FFFFFF"/>
                </a:solidFill>
                <a:latin typeface="Arial" charset="0"/>
              </a:rPr>
              <a:t>μ</a:t>
            </a:r>
            <a:r>
              <a:rPr lang="en-US">
                <a:solidFill>
                  <a:srgbClr val="FFFFFF"/>
                </a:solidFill>
                <a:latin typeface="Arial" charset="0"/>
              </a:rPr>
              <a:t>g/m3]</a:t>
            </a:r>
            <a:endParaRPr lang="en-GB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39750" y="6518275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Arial" charset="0"/>
              </a:rPr>
              <a:t>In-situ PM</a:t>
            </a:r>
            <a:r>
              <a:rPr lang="en-US" baseline="-25000">
                <a:solidFill>
                  <a:srgbClr val="FFFFFF"/>
                </a:solidFill>
                <a:latin typeface="Arial" charset="0"/>
              </a:rPr>
              <a:t>2.5</a:t>
            </a:r>
            <a:r>
              <a:rPr lang="en-US">
                <a:solidFill>
                  <a:srgbClr val="FFFFFF"/>
                </a:solidFill>
                <a:latin typeface="Arial" charset="0"/>
              </a:rPr>
              <a:t> [</a:t>
            </a:r>
            <a:r>
              <a:rPr lang="el-GR">
                <a:solidFill>
                  <a:srgbClr val="FFFFFF"/>
                </a:solidFill>
                <a:latin typeface="Arial" charset="0"/>
              </a:rPr>
              <a:t>μ</a:t>
            </a:r>
            <a:r>
              <a:rPr lang="en-US">
                <a:solidFill>
                  <a:srgbClr val="FFFFFF"/>
                </a:solidFill>
                <a:latin typeface="Arial" charset="0"/>
              </a:rPr>
              <a:t>g/m</a:t>
            </a:r>
            <a:r>
              <a:rPr lang="en-US" baseline="30000">
                <a:solidFill>
                  <a:srgbClr val="FFFFFF"/>
                </a:solidFill>
                <a:latin typeface="Arial" charset="0"/>
              </a:rPr>
              <a:t>3</a:t>
            </a:r>
            <a:r>
              <a:rPr lang="en-US">
                <a:solidFill>
                  <a:srgbClr val="FFFFFF"/>
                </a:solidFill>
                <a:latin typeface="Arial" charset="0"/>
              </a:rPr>
              <a:t>]</a:t>
            </a:r>
            <a:endParaRPr lang="en-GB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 rot="10800000">
            <a:off x="8688388" y="1725613"/>
            <a:ext cx="458787" cy="41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FFFF"/>
                </a:solidFill>
                <a:latin typeface="Arial" charset="0"/>
              </a:rPr>
              <a:t>Annual Mean PM</a:t>
            </a:r>
            <a:r>
              <a:rPr lang="en-US" baseline="-25000">
                <a:solidFill>
                  <a:srgbClr val="FFFFFF"/>
                </a:solidFill>
                <a:latin typeface="Arial" charset="0"/>
              </a:rPr>
              <a:t>2.5</a:t>
            </a:r>
            <a:r>
              <a:rPr lang="en-US">
                <a:solidFill>
                  <a:srgbClr val="FFFFFF"/>
                </a:solidFill>
                <a:latin typeface="Arial" charset="0"/>
              </a:rPr>
              <a:t> [</a:t>
            </a:r>
            <a:r>
              <a:rPr lang="el-GR">
                <a:solidFill>
                  <a:srgbClr val="FFFFFF"/>
                </a:solidFill>
                <a:latin typeface="Arial" charset="0"/>
              </a:rPr>
              <a:t>μ</a:t>
            </a:r>
            <a:r>
              <a:rPr lang="en-US">
                <a:solidFill>
                  <a:srgbClr val="FFFFFF"/>
                </a:solidFill>
                <a:latin typeface="Arial" charset="0"/>
              </a:rPr>
              <a:t>g/m</a:t>
            </a:r>
            <a:r>
              <a:rPr lang="en-US" baseline="30000">
                <a:solidFill>
                  <a:srgbClr val="FFFFFF"/>
                </a:solidFill>
                <a:latin typeface="Arial" charset="0"/>
              </a:rPr>
              <a:t>3</a:t>
            </a:r>
            <a:r>
              <a:rPr lang="en-US">
                <a:solidFill>
                  <a:srgbClr val="FFFFFF"/>
                </a:solidFill>
                <a:latin typeface="Arial" charset="0"/>
              </a:rPr>
              <a:t>] (2001-2006)</a:t>
            </a:r>
            <a:endParaRPr lang="en-GB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310304" name="Group 32"/>
          <p:cNvGraphicFramePr>
            <a:graphicFrameLocks noGrp="1"/>
          </p:cNvGraphicFramePr>
          <p:nvPr>
            <p:ph idx="1"/>
          </p:nvPr>
        </p:nvGraphicFramePr>
        <p:xfrm>
          <a:off x="323850" y="1125538"/>
          <a:ext cx="2808288" cy="2286000"/>
        </p:xfrm>
        <a:graphic>
          <a:graphicData uri="http://schemas.openxmlformats.org/drawingml/2006/table">
            <a:tbl>
              <a:tblPr/>
              <a:tblGrid>
                <a:gridCol w="2089150"/>
                <a:gridCol w="719138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MODIS AOD</a:t>
                      </a:r>
                      <a:endParaRPr kumimoji="0" lang="el-G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0.39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MISR AOD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0.39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Combined AOD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0.61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Combined PM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2.5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0.77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9" name="Text Box 33"/>
          <p:cNvSpPr txBox="1">
            <a:spLocks noChangeArrowheads="1"/>
          </p:cNvSpPr>
          <p:nvPr/>
        </p:nvSpPr>
        <p:spPr bwMode="auto">
          <a:xfrm>
            <a:off x="5943600" y="6553200"/>
            <a:ext cx="33528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  <a:latin typeface="Arial" charset="0"/>
              </a:rPr>
              <a:t>van </a:t>
            </a:r>
            <a:r>
              <a:rPr lang="en-US" sz="1400" b="1" dirty="0" err="1">
                <a:solidFill>
                  <a:srgbClr val="FFFFFF"/>
                </a:solidFill>
                <a:latin typeface="Arial" charset="0"/>
              </a:rPr>
              <a:t>Donkelaar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</a:rPr>
              <a:t> et al., EHP, 2010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2320" name="Picture 36" descr="EHP-F3"/>
          <p:cNvPicPr>
            <a:picLocks noChangeAspect="1" noChangeArrowheads="1"/>
          </p:cNvPicPr>
          <p:nvPr/>
        </p:nvPicPr>
        <p:blipFill>
          <a:blip r:embed="rId4" cstate="print"/>
          <a:srcRect l="3928" t="53993" r="61610" b="5505"/>
          <a:stretch>
            <a:fillRect/>
          </a:stretch>
        </p:blipFill>
        <p:spPr bwMode="auto">
          <a:xfrm>
            <a:off x="395288" y="3644900"/>
            <a:ext cx="28702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/>
              <a:t>Significant Association of Long-Term PM</a:t>
            </a:r>
            <a:r>
              <a:rPr lang="en-US" baseline="-25000" dirty="0" smtClean="0"/>
              <a:t>2.5</a:t>
            </a:r>
            <a:r>
              <a:rPr lang="en-US" dirty="0" smtClean="0"/>
              <a:t> Exposure with Cardiovascular Mortality </a:t>
            </a:r>
            <a:endParaRPr lang="en-US" dirty="0"/>
          </a:p>
        </p:txBody>
      </p:sp>
      <p:pic>
        <p:nvPicPr>
          <p:cNvPr id="38914" name="Picture 2" descr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748083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5943600" y="6477000"/>
            <a:ext cx="33528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Crouse et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</a:rPr>
              <a:t>al., EHP,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submitted</a:t>
            </a:r>
            <a:endParaRPr lang="en-US" sz="1400" b="1" dirty="0">
              <a:solidFill>
                <a:srgbClr val="FFFFFF"/>
              </a:solidFill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400" b="1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5_Default Design">
  <a:themeElements>
    <a:clrScheme name="5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Default Design">
      <a:majorFont>
        <a:latin typeface="Helvetica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5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Default Design">
      <a:majorFont>
        <a:latin typeface="Helvetica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498</Words>
  <Application>Microsoft Office PowerPoint</Application>
  <PresentationFormat>On-screen Show (4:3)</PresentationFormat>
  <Paragraphs>186</Paragraphs>
  <Slides>13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5_Default Design</vt:lpstr>
      <vt:lpstr>6_Default Design</vt:lpstr>
      <vt:lpstr>Equation</vt:lpstr>
      <vt:lpstr>Slide 1</vt:lpstr>
      <vt:lpstr>Major Nadir-viewing Space-based Measurements of Air Quality (Not Exhaustive)</vt:lpstr>
      <vt:lpstr>General Approach to Estimate Surface NO2 Concentration</vt:lpstr>
      <vt:lpstr>Afternoon Ground-Level NO2 Inferred From OMI for 2005-2007  </vt:lpstr>
      <vt:lpstr>Ground-Level NO2 Inferred From OMI for 2005  </vt:lpstr>
      <vt:lpstr>Infer Ground-level NO2 Between Monitors Using Empirical Column-to-Surface Ratio from In Situ Monitors Automatically Corrects for Bias in Satellite Column</vt:lpstr>
      <vt:lpstr>Combine both information sources (Model and In Situ)   Explore with PM2.5 inferred from MODIS &amp; MISR AOD</vt:lpstr>
      <vt:lpstr>RAW Has Significant Agreement with Long-Term (2001-2006) In situ Measurements</vt:lpstr>
      <vt:lpstr>Significant Association of Long-Term PM2.5 Exposure with Cardiovascular Mortality </vt:lpstr>
      <vt:lpstr>RAW Has Limited Daily Skill</vt:lpstr>
      <vt:lpstr>Climatological Monitor Correction (CMC) to Correct Bias</vt:lpstr>
      <vt:lpstr>CMC Improves Daily Accuracy</vt:lpstr>
      <vt:lpstr>IDW Inverse Distance Weighting of Satellite Estimate Improves Skill by Reducing Spatial Noise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rvmartin</dc:creator>
  <cp:lastModifiedBy>rvmartin</cp:lastModifiedBy>
  <cp:revision>33</cp:revision>
  <dcterms:created xsi:type="dcterms:W3CDTF">2012-01-02T16:49:38Z</dcterms:created>
  <dcterms:modified xsi:type="dcterms:W3CDTF">2012-01-16T17:18:20Z</dcterms:modified>
</cp:coreProperties>
</file>